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70" r:id="rId8"/>
    <p:sldId id="269" r:id="rId9"/>
    <p:sldId id="268" r:id="rId10"/>
    <p:sldId id="267" r:id="rId11"/>
    <p:sldId id="266" r:id="rId12"/>
    <p:sldId id="265" r:id="rId13"/>
    <p:sldId id="264" r:id="rId14"/>
    <p:sldId id="271" r:id="rId15"/>
    <p:sldId id="272" r:id="rId16"/>
    <p:sldId id="275" r:id="rId17"/>
    <p:sldId id="274" r:id="rId18"/>
    <p:sldId id="273" r:id="rId19"/>
    <p:sldId id="276" r:id="rId2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1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3A9D30-4937-44A0-A857-F5BE09909E27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18418422-01FB-4C2B-A47A-D2430C36AEEB}">
      <dgm:prSet phldrT="[Texto]" custT="1"/>
      <dgm:spPr/>
      <dgm:t>
        <a:bodyPr/>
        <a:lstStyle/>
        <a:p>
          <a:endParaRPr lang="es-ES" sz="16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Solicitud</a:t>
          </a:r>
          <a:r>
            <a:rPr lang="es-ES" sz="1800" dirty="0" smtClean="0"/>
            <a:t>	</a:t>
          </a:r>
          <a:endParaRPr lang="es-ES" sz="1800" dirty="0"/>
        </a:p>
      </dgm:t>
    </dgm:pt>
    <dgm:pt modelId="{4312BDEA-5D3D-49CA-A7F4-E622822CEE9C}" type="parTrans" cxnId="{6AC36FD0-9D37-4592-849F-55DE0DB866C7}">
      <dgm:prSet/>
      <dgm:spPr/>
      <dgm:t>
        <a:bodyPr/>
        <a:lstStyle/>
        <a:p>
          <a:endParaRPr lang="es-ES"/>
        </a:p>
      </dgm:t>
    </dgm:pt>
    <dgm:pt modelId="{772D25BC-BE83-476E-A2FA-42A3D362FFAB}" type="sibTrans" cxnId="{6AC36FD0-9D37-4592-849F-55DE0DB866C7}">
      <dgm:prSet/>
      <dgm:spPr/>
      <dgm:t>
        <a:bodyPr/>
        <a:lstStyle/>
        <a:p>
          <a:endParaRPr lang="es-ES"/>
        </a:p>
      </dgm:t>
    </dgm:pt>
    <dgm:pt modelId="{E1B734A8-CD1B-47C5-B836-5A3ED0A51B28}">
      <dgm:prSet phldrT="[Texto]" custT="1"/>
      <dgm:spPr/>
      <dgm:t>
        <a:bodyPr/>
        <a:lstStyle/>
        <a:p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Comprobante de Domicilio (oficial)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7C7DB4-4524-45F6-9DAB-D9ECFE7FE697}" type="parTrans" cxnId="{659C0F41-E3E0-499C-AF89-8D59D3A32DD4}">
      <dgm:prSet/>
      <dgm:spPr/>
      <dgm:t>
        <a:bodyPr/>
        <a:lstStyle/>
        <a:p>
          <a:endParaRPr lang="es-ES"/>
        </a:p>
      </dgm:t>
    </dgm:pt>
    <dgm:pt modelId="{3EBC83F8-5214-4003-8D3F-81CA7A5E4F9F}" type="sibTrans" cxnId="{659C0F41-E3E0-499C-AF89-8D59D3A32DD4}">
      <dgm:prSet/>
      <dgm:spPr/>
      <dgm:t>
        <a:bodyPr/>
        <a:lstStyle/>
        <a:p>
          <a:endParaRPr lang="es-ES"/>
        </a:p>
      </dgm:t>
    </dgm:pt>
    <dgm:pt modelId="{A8F56FB6-4A56-4F92-B55C-4746F090B7A7}">
      <dgm:prSet phldrT="[Texto]" custT="1"/>
      <dgm:spPr/>
      <dgm:t>
        <a:bodyPr/>
        <a:lstStyle/>
        <a:p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Anexo B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6946C8-76E0-47F4-AA35-C3D6C142B620}" type="parTrans" cxnId="{93B0BCF5-47A6-45B7-B6DA-6E189AF4346C}">
      <dgm:prSet/>
      <dgm:spPr/>
      <dgm:t>
        <a:bodyPr/>
        <a:lstStyle/>
        <a:p>
          <a:endParaRPr lang="es-ES"/>
        </a:p>
      </dgm:t>
    </dgm:pt>
    <dgm:pt modelId="{010E625C-1C78-46B9-BA4C-DF6E28C25A96}" type="sibTrans" cxnId="{93B0BCF5-47A6-45B7-B6DA-6E189AF4346C}">
      <dgm:prSet/>
      <dgm:spPr/>
      <dgm:t>
        <a:bodyPr/>
        <a:lstStyle/>
        <a:p>
          <a:endParaRPr lang="es-ES"/>
        </a:p>
      </dgm:t>
    </dgm:pt>
    <dgm:pt modelId="{84329396-3E72-4E0F-BD6B-EBB32E231F03}">
      <dgm:prSet phldrT="[Texto]" custT="1"/>
      <dgm:spPr/>
      <dgm:t>
        <a:bodyPr/>
        <a:lstStyle/>
        <a:p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Comprobante de Ingresos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B12C63-A403-47E0-8D91-7130164A2C32}" type="parTrans" cxnId="{CEC3FD2B-533E-4131-8251-D613D9CAD1B7}">
      <dgm:prSet/>
      <dgm:spPr/>
      <dgm:t>
        <a:bodyPr/>
        <a:lstStyle/>
        <a:p>
          <a:endParaRPr lang="es-ES"/>
        </a:p>
      </dgm:t>
    </dgm:pt>
    <dgm:pt modelId="{64D8C253-9DB6-426C-BF21-E947CB2698F7}" type="sibTrans" cxnId="{CEC3FD2B-533E-4131-8251-D613D9CAD1B7}">
      <dgm:prSet/>
      <dgm:spPr/>
      <dgm:t>
        <a:bodyPr/>
        <a:lstStyle/>
        <a:p>
          <a:endParaRPr lang="es-ES"/>
        </a:p>
      </dgm:t>
    </dgm:pt>
    <dgm:pt modelId="{4869FF1C-A0AC-4E81-96D2-BBDBEB99FC0A}">
      <dgm:prSet phldrT="[Texto]" custT="1"/>
      <dgm:spPr/>
      <dgm:t>
        <a:bodyPr/>
        <a:lstStyle/>
        <a:p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Identificación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CDC6AF-EBFB-486E-B989-772D59EEF7BE}" type="parTrans" cxnId="{1C629942-C4C4-40EF-8705-0E31C4452AA8}">
      <dgm:prSet/>
      <dgm:spPr/>
      <dgm:t>
        <a:bodyPr/>
        <a:lstStyle/>
        <a:p>
          <a:endParaRPr lang="es-ES"/>
        </a:p>
      </dgm:t>
    </dgm:pt>
    <dgm:pt modelId="{B6F39E7A-2BB8-4DD4-9AF2-289B76413742}" type="sibTrans" cxnId="{1C629942-C4C4-40EF-8705-0E31C4452AA8}">
      <dgm:prSet/>
      <dgm:spPr/>
      <dgm:t>
        <a:bodyPr/>
        <a:lstStyle/>
        <a:p>
          <a:endParaRPr lang="es-ES"/>
        </a:p>
      </dgm:t>
    </dgm:pt>
    <dgm:pt modelId="{F166B205-8BAC-4700-9631-597E1624A63E}" type="pres">
      <dgm:prSet presAssocID="{043A9D30-4937-44A0-A857-F5BE09909E2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E12399A-96DA-4B32-A1B4-1899D8D725C3}" type="pres">
      <dgm:prSet presAssocID="{18418422-01FB-4C2B-A47A-D2430C36AEEB}" presName="node" presStyleLbl="node1" presStyleIdx="0" presStyleCnt="5" custRadScaleRad="102838" custRadScaleInc="-4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160E18-207D-44D2-B3E9-9058C0F64C32}" type="pres">
      <dgm:prSet presAssocID="{18418422-01FB-4C2B-A47A-D2430C36AEEB}" presName="spNode" presStyleCnt="0"/>
      <dgm:spPr/>
    </dgm:pt>
    <dgm:pt modelId="{A9107524-3713-4874-AAB6-461677D503DA}" type="pres">
      <dgm:prSet presAssocID="{772D25BC-BE83-476E-A2FA-42A3D362FFAB}" presName="sibTrans" presStyleLbl="sibTrans1D1" presStyleIdx="0" presStyleCnt="5"/>
      <dgm:spPr/>
      <dgm:t>
        <a:bodyPr/>
        <a:lstStyle/>
        <a:p>
          <a:endParaRPr lang="es-ES"/>
        </a:p>
      </dgm:t>
    </dgm:pt>
    <dgm:pt modelId="{9B61963B-8F84-4D05-8F6D-E0D1420655EA}" type="pres">
      <dgm:prSet presAssocID="{E1B734A8-CD1B-47C5-B836-5A3ED0A51B28}" presName="node" presStyleLbl="node1" presStyleIdx="1" presStyleCnt="5" custScaleX="11035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E5C049-BB4D-4EDC-A5E5-5A5E6588E07E}" type="pres">
      <dgm:prSet presAssocID="{E1B734A8-CD1B-47C5-B836-5A3ED0A51B28}" presName="spNode" presStyleCnt="0"/>
      <dgm:spPr/>
    </dgm:pt>
    <dgm:pt modelId="{1BB223A9-D380-4F8C-BF60-DA1B5E28F824}" type="pres">
      <dgm:prSet presAssocID="{3EBC83F8-5214-4003-8D3F-81CA7A5E4F9F}" presName="sibTrans" presStyleLbl="sibTrans1D1" presStyleIdx="1" presStyleCnt="5"/>
      <dgm:spPr/>
      <dgm:t>
        <a:bodyPr/>
        <a:lstStyle/>
        <a:p>
          <a:endParaRPr lang="es-ES"/>
        </a:p>
      </dgm:t>
    </dgm:pt>
    <dgm:pt modelId="{BB842F44-55C2-4083-A1C8-C59F60393A0F}" type="pres">
      <dgm:prSet presAssocID="{A8F56FB6-4A56-4F92-B55C-4746F090B7A7}" presName="node" presStyleLbl="node1" presStyleIdx="2" presStyleCnt="5" custRadScaleRad="101243" custRadScaleInc="-620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5E7F60-B221-414B-A306-F808D0320FEC}" type="pres">
      <dgm:prSet presAssocID="{A8F56FB6-4A56-4F92-B55C-4746F090B7A7}" presName="spNode" presStyleCnt="0"/>
      <dgm:spPr/>
    </dgm:pt>
    <dgm:pt modelId="{4A681DC7-E9C3-49E7-A373-37DFB2C8E8B8}" type="pres">
      <dgm:prSet presAssocID="{010E625C-1C78-46B9-BA4C-DF6E28C25A96}" presName="sibTrans" presStyleLbl="sibTrans1D1" presStyleIdx="2" presStyleCnt="5"/>
      <dgm:spPr/>
      <dgm:t>
        <a:bodyPr/>
        <a:lstStyle/>
        <a:p>
          <a:endParaRPr lang="es-ES"/>
        </a:p>
      </dgm:t>
    </dgm:pt>
    <dgm:pt modelId="{D5F7B457-288C-44DB-BB59-55BB3E427E48}" type="pres">
      <dgm:prSet presAssocID="{84329396-3E72-4E0F-BD6B-EBB32E231F03}" presName="node" presStyleLbl="node1" presStyleIdx="3" presStyleCnt="5" custScaleX="11868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EBF683-5849-49C3-B910-379E862032A5}" type="pres">
      <dgm:prSet presAssocID="{84329396-3E72-4E0F-BD6B-EBB32E231F03}" presName="spNode" presStyleCnt="0"/>
      <dgm:spPr/>
    </dgm:pt>
    <dgm:pt modelId="{D17E4624-F966-4D3B-B58E-237221CE66BC}" type="pres">
      <dgm:prSet presAssocID="{64D8C253-9DB6-426C-BF21-E947CB2698F7}" presName="sibTrans" presStyleLbl="sibTrans1D1" presStyleIdx="3" presStyleCnt="5"/>
      <dgm:spPr/>
      <dgm:t>
        <a:bodyPr/>
        <a:lstStyle/>
        <a:p>
          <a:endParaRPr lang="es-ES"/>
        </a:p>
      </dgm:t>
    </dgm:pt>
    <dgm:pt modelId="{F4E4371F-A98B-4814-9611-2D755197D6B2}" type="pres">
      <dgm:prSet presAssocID="{4869FF1C-A0AC-4E81-96D2-BBDBEB99FC0A}" presName="node" presStyleLbl="node1" presStyleIdx="4" presStyleCnt="5" custScaleX="10345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360709-8150-4658-BFF9-FF5782A7BC87}" type="pres">
      <dgm:prSet presAssocID="{4869FF1C-A0AC-4E81-96D2-BBDBEB99FC0A}" presName="spNode" presStyleCnt="0"/>
      <dgm:spPr/>
    </dgm:pt>
    <dgm:pt modelId="{FDB744A8-103E-43C5-92DC-9C7140733EEA}" type="pres">
      <dgm:prSet presAssocID="{B6F39E7A-2BB8-4DD4-9AF2-289B76413742}" presName="sibTrans" presStyleLbl="sibTrans1D1" presStyleIdx="4" presStyleCnt="5"/>
      <dgm:spPr/>
      <dgm:t>
        <a:bodyPr/>
        <a:lstStyle/>
        <a:p>
          <a:endParaRPr lang="es-ES"/>
        </a:p>
      </dgm:t>
    </dgm:pt>
  </dgm:ptLst>
  <dgm:cxnLst>
    <dgm:cxn modelId="{F1A14F17-D9F4-4A60-9342-EECA87A1DF8E}" type="presOf" srcId="{64D8C253-9DB6-426C-BF21-E947CB2698F7}" destId="{D17E4624-F966-4D3B-B58E-237221CE66BC}" srcOrd="0" destOrd="0" presId="urn:microsoft.com/office/officeart/2005/8/layout/cycle6"/>
    <dgm:cxn modelId="{CEC3FD2B-533E-4131-8251-D613D9CAD1B7}" srcId="{043A9D30-4937-44A0-A857-F5BE09909E27}" destId="{84329396-3E72-4E0F-BD6B-EBB32E231F03}" srcOrd="3" destOrd="0" parTransId="{6CB12C63-A403-47E0-8D91-7130164A2C32}" sibTransId="{64D8C253-9DB6-426C-BF21-E947CB2698F7}"/>
    <dgm:cxn modelId="{1F2A32B7-3B70-4BBB-A5ED-243BC6723592}" type="presOf" srcId="{772D25BC-BE83-476E-A2FA-42A3D362FFAB}" destId="{A9107524-3713-4874-AAB6-461677D503DA}" srcOrd="0" destOrd="0" presId="urn:microsoft.com/office/officeart/2005/8/layout/cycle6"/>
    <dgm:cxn modelId="{6AC36FD0-9D37-4592-849F-55DE0DB866C7}" srcId="{043A9D30-4937-44A0-A857-F5BE09909E27}" destId="{18418422-01FB-4C2B-A47A-D2430C36AEEB}" srcOrd="0" destOrd="0" parTransId="{4312BDEA-5D3D-49CA-A7F4-E622822CEE9C}" sibTransId="{772D25BC-BE83-476E-A2FA-42A3D362FFAB}"/>
    <dgm:cxn modelId="{08B8C720-1E20-4AF7-B660-87BC716C0289}" type="presOf" srcId="{A8F56FB6-4A56-4F92-B55C-4746F090B7A7}" destId="{BB842F44-55C2-4083-A1C8-C59F60393A0F}" srcOrd="0" destOrd="0" presId="urn:microsoft.com/office/officeart/2005/8/layout/cycle6"/>
    <dgm:cxn modelId="{F8D2B538-C370-475B-8BEC-A91BF5794A21}" type="presOf" srcId="{18418422-01FB-4C2B-A47A-D2430C36AEEB}" destId="{1E12399A-96DA-4B32-A1B4-1899D8D725C3}" srcOrd="0" destOrd="0" presId="urn:microsoft.com/office/officeart/2005/8/layout/cycle6"/>
    <dgm:cxn modelId="{1C629942-C4C4-40EF-8705-0E31C4452AA8}" srcId="{043A9D30-4937-44A0-A857-F5BE09909E27}" destId="{4869FF1C-A0AC-4E81-96D2-BBDBEB99FC0A}" srcOrd="4" destOrd="0" parTransId="{FDCDC6AF-EBFB-486E-B989-772D59EEF7BE}" sibTransId="{B6F39E7A-2BB8-4DD4-9AF2-289B76413742}"/>
    <dgm:cxn modelId="{5B02AB8B-3F8E-4F67-9647-D10007417E42}" type="presOf" srcId="{84329396-3E72-4E0F-BD6B-EBB32E231F03}" destId="{D5F7B457-288C-44DB-BB59-55BB3E427E48}" srcOrd="0" destOrd="0" presId="urn:microsoft.com/office/officeart/2005/8/layout/cycle6"/>
    <dgm:cxn modelId="{871817EC-8019-4235-BF69-D5B26CDBCD80}" type="presOf" srcId="{E1B734A8-CD1B-47C5-B836-5A3ED0A51B28}" destId="{9B61963B-8F84-4D05-8F6D-E0D1420655EA}" srcOrd="0" destOrd="0" presId="urn:microsoft.com/office/officeart/2005/8/layout/cycle6"/>
    <dgm:cxn modelId="{659C0F41-E3E0-499C-AF89-8D59D3A32DD4}" srcId="{043A9D30-4937-44A0-A857-F5BE09909E27}" destId="{E1B734A8-CD1B-47C5-B836-5A3ED0A51B28}" srcOrd="1" destOrd="0" parTransId="{FF7C7DB4-4524-45F6-9DAB-D9ECFE7FE697}" sibTransId="{3EBC83F8-5214-4003-8D3F-81CA7A5E4F9F}"/>
    <dgm:cxn modelId="{8156113A-A98D-4CDD-ABB2-3F1F29EEDB29}" type="presOf" srcId="{4869FF1C-A0AC-4E81-96D2-BBDBEB99FC0A}" destId="{F4E4371F-A98B-4814-9611-2D755197D6B2}" srcOrd="0" destOrd="0" presId="urn:microsoft.com/office/officeart/2005/8/layout/cycle6"/>
    <dgm:cxn modelId="{48423FCC-EAF2-4046-9DFC-3477FF1AB590}" type="presOf" srcId="{043A9D30-4937-44A0-A857-F5BE09909E27}" destId="{F166B205-8BAC-4700-9631-597E1624A63E}" srcOrd="0" destOrd="0" presId="urn:microsoft.com/office/officeart/2005/8/layout/cycle6"/>
    <dgm:cxn modelId="{00E22CA3-DFF0-43DE-A741-DF388FEB5B99}" type="presOf" srcId="{010E625C-1C78-46B9-BA4C-DF6E28C25A96}" destId="{4A681DC7-E9C3-49E7-A373-37DFB2C8E8B8}" srcOrd="0" destOrd="0" presId="urn:microsoft.com/office/officeart/2005/8/layout/cycle6"/>
    <dgm:cxn modelId="{3C2C66C8-C328-4FF3-8D71-5605B38A3C96}" type="presOf" srcId="{B6F39E7A-2BB8-4DD4-9AF2-289B76413742}" destId="{FDB744A8-103E-43C5-92DC-9C7140733EEA}" srcOrd="0" destOrd="0" presId="urn:microsoft.com/office/officeart/2005/8/layout/cycle6"/>
    <dgm:cxn modelId="{5355CA23-0026-4B4C-84F5-3FC1709DDF97}" type="presOf" srcId="{3EBC83F8-5214-4003-8D3F-81CA7A5E4F9F}" destId="{1BB223A9-D380-4F8C-BF60-DA1B5E28F824}" srcOrd="0" destOrd="0" presId="urn:microsoft.com/office/officeart/2005/8/layout/cycle6"/>
    <dgm:cxn modelId="{93B0BCF5-47A6-45B7-B6DA-6E189AF4346C}" srcId="{043A9D30-4937-44A0-A857-F5BE09909E27}" destId="{A8F56FB6-4A56-4F92-B55C-4746F090B7A7}" srcOrd="2" destOrd="0" parTransId="{7D6946C8-76E0-47F4-AA35-C3D6C142B620}" sibTransId="{010E625C-1C78-46B9-BA4C-DF6E28C25A96}"/>
    <dgm:cxn modelId="{6A5C2F18-EB8C-4AF4-91F0-8A78310A02D9}" type="presParOf" srcId="{F166B205-8BAC-4700-9631-597E1624A63E}" destId="{1E12399A-96DA-4B32-A1B4-1899D8D725C3}" srcOrd="0" destOrd="0" presId="urn:microsoft.com/office/officeart/2005/8/layout/cycle6"/>
    <dgm:cxn modelId="{8D328BEB-76FB-44E6-852C-FF80D0D35207}" type="presParOf" srcId="{F166B205-8BAC-4700-9631-597E1624A63E}" destId="{34160E18-207D-44D2-B3E9-9058C0F64C32}" srcOrd="1" destOrd="0" presId="urn:microsoft.com/office/officeart/2005/8/layout/cycle6"/>
    <dgm:cxn modelId="{5F401F6B-F038-4678-BBEA-A50D9A8FA4E3}" type="presParOf" srcId="{F166B205-8BAC-4700-9631-597E1624A63E}" destId="{A9107524-3713-4874-AAB6-461677D503DA}" srcOrd="2" destOrd="0" presId="urn:microsoft.com/office/officeart/2005/8/layout/cycle6"/>
    <dgm:cxn modelId="{89016ED0-15B9-423A-912C-062FA06534E4}" type="presParOf" srcId="{F166B205-8BAC-4700-9631-597E1624A63E}" destId="{9B61963B-8F84-4D05-8F6D-E0D1420655EA}" srcOrd="3" destOrd="0" presId="urn:microsoft.com/office/officeart/2005/8/layout/cycle6"/>
    <dgm:cxn modelId="{561E5BB6-A061-4C02-A66D-EEAE00481C8A}" type="presParOf" srcId="{F166B205-8BAC-4700-9631-597E1624A63E}" destId="{6EE5C049-BB4D-4EDC-A5E5-5A5E6588E07E}" srcOrd="4" destOrd="0" presId="urn:microsoft.com/office/officeart/2005/8/layout/cycle6"/>
    <dgm:cxn modelId="{AF059AA5-CDF3-4D51-9702-B653AE41B0C2}" type="presParOf" srcId="{F166B205-8BAC-4700-9631-597E1624A63E}" destId="{1BB223A9-D380-4F8C-BF60-DA1B5E28F824}" srcOrd="5" destOrd="0" presId="urn:microsoft.com/office/officeart/2005/8/layout/cycle6"/>
    <dgm:cxn modelId="{7B00E924-E0FE-4DBD-A6E1-CAED3D8FB261}" type="presParOf" srcId="{F166B205-8BAC-4700-9631-597E1624A63E}" destId="{BB842F44-55C2-4083-A1C8-C59F60393A0F}" srcOrd="6" destOrd="0" presId="urn:microsoft.com/office/officeart/2005/8/layout/cycle6"/>
    <dgm:cxn modelId="{651FBF2F-A138-4DF0-90DF-13B64E1A8A2C}" type="presParOf" srcId="{F166B205-8BAC-4700-9631-597E1624A63E}" destId="{465E7F60-B221-414B-A306-F808D0320FEC}" srcOrd="7" destOrd="0" presId="urn:microsoft.com/office/officeart/2005/8/layout/cycle6"/>
    <dgm:cxn modelId="{320FEA62-A89B-4D4C-ACA0-F1376F717953}" type="presParOf" srcId="{F166B205-8BAC-4700-9631-597E1624A63E}" destId="{4A681DC7-E9C3-49E7-A373-37DFB2C8E8B8}" srcOrd="8" destOrd="0" presId="urn:microsoft.com/office/officeart/2005/8/layout/cycle6"/>
    <dgm:cxn modelId="{35D8335C-6825-4BE1-A547-E62BFB5499BF}" type="presParOf" srcId="{F166B205-8BAC-4700-9631-597E1624A63E}" destId="{D5F7B457-288C-44DB-BB59-55BB3E427E48}" srcOrd="9" destOrd="0" presId="urn:microsoft.com/office/officeart/2005/8/layout/cycle6"/>
    <dgm:cxn modelId="{69CD26EC-B5E6-4BC5-9514-ABA294A7D9B8}" type="presParOf" srcId="{F166B205-8BAC-4700-9631-597E1624A63E}" destId="{FAEBF683-5849-49C3-B910-379E862032A5}" srcOrd="10" destOrd="0" presId="urn:microsoft.com/office/officeart/2005/8/layout/cycle6"/>
    <dgm:cxn modelId="{9FCC1A15-54F6-48E3-A103-7ECE7A87ECBB}" type="presParOf" srcId="{F166B205-8BAC-4700-9631-597E1624A63E}" destId="{D17E4624-F966-4D3B-B58E-237221CE66BC}" srcOrd="11" destOrd="0" presId="urn:microsoft.com/office/officeart/2005/8/layout/cycle6"/>
    <dgm:cxn modelId="{39802C53-9071-4FFC-9A80-786CA1EA67F0}" type="presParOf" srcId="{F166B205-8BAC-4700-9631-597E1624A63E}" destId="{F4E4371F-A98B-4814-9611-2D755197D6B2}" srcOrd="12" destOrd="0" presId="urn:microsoft.com/office/officeart/2005/8/layout/cycle6"/>
    <dgm:cxn modelId="{442C30E6-5A3C-4B34-BBF2-D425AA5B171A}" type="presParOf" srcId="{F166B205-8BAC-4700-9631-597E1624A63E}" destId="{5B360709-8150-4658-BFF9-FF5782A7BC87}" srcOrd="13" destOrd="0" presId="urn:microsoft.com/office/officeart/2005/8/layout/cycle6"/>
    <dgm:cxn modelId="{5F3AE922-38E6-45FB-839F-0D371014CB89}" type="presParOf" srcId="{F166B205-8BAC-4700-9631-597E1624A63E}" destId="{FDB744A8-103E-43C5-92DC-9C7140733EEA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12399A-96DA-4B32-A1B4-1899D8D725C3}">
      <dsp:nvSpPr>
        <dsp:cNvPr id="0" name=""/>
        <dsp:cNvSpPr/>
      </dsp:nvSpPr>
      <dsp:spPr>
        <a:xfrm>
          <a:off x="3144661" y="0"/>
          <a:ext cx="1550815" cy="100802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Solicitud</a:t>
          </a:r>
          <a:r>
            <a:rPr lang="es-ES" sz="1800" kern="1200" dirty="0" smtClean="0"/>
            <a:t>	</a:t>
          </a:r>
          <a:endParaRPr lang="es-ES" sz="1800" kern="1200" dirty="0"/>
        </a:p>
      </dsp:txBody>
      <dsp:txXfrm>
        <a:off x="3193869" y="49208"/>
        <a:ext cx="1452399" cy="909613"/>
      </dsp:txXfrm>
    </dsp:sp>
    <dsp:sp modelId="{A9107524-3713-4874-AAB6-461677D503DA}">
      <dsp:nvSpPr>
        <dsp:cNvPr id="0" name=""/>
        <dsp:cNvSpPr/>
      </dsp:nvSpPr>
      <dsp:spPr>
        <a:xfrm>
          <a:off x="1909052" y="503714"/>
          <a:ext cx="4027879" cy="4027879"/>
        </a:xfrm>
        <a:custGeom>
          <a:avLst/>
          <a:gdLst/>
          <a:ahLst/>
          <a:cxnLst/>
          <a:rect l="0" t="0" r="0" b="0"/>
          <a:pathLst>
            <a:path>
              <a:moveTo>
                <a:pt x="2797122" y="158521"/>
              </a:moveTo>
              <a:arcTo wR="2013939" hR="2013939" stAng="17573093" swAng="196857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61963B-8F84-4D05-8F6D-E0D1420655EA}">
      <dsp:nvSpPr>
        <dsp:cNvPr id="0" name=""/>
        <dsp:cNvSpPr/>
      </dsp:nvSpPr>
      <dsp:spPr>
        <a:xfrm>
          <a:off x="4983260" y="1392186"/>
          <a:ext cx="1711402" cy="100802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Comprobante de Domicilio (oficial)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32468" y="1441394"/>
        <a:ext cx="1612986" cy="909613"/>
      </dsp:txXfrm>
    </dsp:sp>
    <dsp:sp modelId="{1BB223A9-D380-4F8C-BF60-DA1B5E28F824}">
      <dsp:nvSpPr>
        <dsp:cNvPr id="0" name=""/>
        <dsp:cNvSpPr/>
      </dsp:nvSpPr>
      <dsp:spPr>
        <a:xfrm>
          <a:off x="1912554" y="546485"/>
          <a:ext cx="4027879" cy="4027879"/>
        </a:xfrm>
        <a:custGeom>
          <a:avLst/>
          <a:gdLst/>
          <a:ahLst/>
          <a:cxnLst/>
          <a:rect l="0" t="0" r="0" b="0"/>
          <a:pathLst>
            <a:path>
              <a:moveTo>
                <a:pt x="4022466" y="1866381"/>
              </a:moveTo>
              <a:arcTo wR="2013939" hR="2013939" stAng="21347896" swAng="2160031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842F44-55C2-4083-A1C8-C59F60393A0F}">
      <dsp:nvSpPr>
        <dsp:cNvPr id="0" name=""/>
        <dsp:cNvSpPr/>
      </dsp:nvSpPr>
      <dsp:spPr>
        <a:xfrm>
          <a:off x="4389099" y="3632408"/>
          <a:ext cx="1550815" cy="100802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Anexo B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38307" y="3681616"/>
        <a:ext cx="1452399" cy="909613"/>
      </dsp:txXfrm>
    </dsp:sp>
    <dsp:sp modelId="{4A681DC7-E9C3-49E7-A373-37DFB2C8E8B8}">
      <dsp:nvSpPr>
        <dsp:cNvPr id="0" name=""/>
        <dsp:cNvSpPr/>
      </dsp:nvSpPr>
      <dsp:spPr>
        <a:xfrm>
          <a:off x="1979407" y="515052"/>
          <a:ext cx="4027879" cy="4027879"/>
        </a:xfrm>
        <a:custGeom>
          <a:avLst/>
          <a:gdLst/>
          <a:ahLst/>
          <a:cxnLst/>
          <a:rect l="0" t="0" r="0" b="0"/>
          <a:pathLst>
            <a:path>
              <a:moveTo>
                <a:pt x="2402541" y="3990032"/>
              </a:moveTo>
              <a:arcTo wR="2013939" hR="2013939" stAng="4732480" swAng="1226475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F7B457-288C-44DB-BB59-55BB3E427E48}">
      <dsp:nvSpPr>
        <dsp:cNvPr id="0" name=""/>
        <dsp:cNvSpPr/>
      </dsp:nvSpPr>
      <dsp:spPr>
        <a:xfrm>
          <a:off x="1819511" y="3643839"/>
          <a:ext cx="1840631" cy="100802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Comprobante de Ingresos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68719" y="3693047"/>
        <a:ext cx="1742215" cy="909613"/>
      </dsp:txXfrm>
    </dsp:sp>
    <dsp:sp modelId="{D17E4624-F966-4D3B-B58E-237221CE66BC}">
      <dsp:nvSpPr>
        <dsp:cNvPr id="0" name=""/>
        <dsp:cNvSpPr/>
      </dsp:nvSpPr>
      <dsp:spPr>
        <a:xfrm>
          <a:off x="1909651" y="504602"/>
          <a:ext cx="4027879" cy="4027879"/>
        </a:xfrm>
        <a:custGeom>
          <a:avLst/>
          <a:gdLst/>
          <a:ahLst/>
          <a:cxnLst/>
          <a:rect l="0" t="0" r="0" b="0"/>
          <a:pathLst>
            <a:path>
              <a:moveTo>
                <a:pt x="336542" y="3128520"/>
              </a:moveTo>
              <a:arcTo wR="2013939" hR="2013939" stAng="8783829" swAng="2196260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E4371F-A98B-4814-9611-2D755197D6B2}">
      <dsp:nvSpPr>
        <dsp:cNvPr id="0" name=""/>
        <dsp:cNvSpPr/>
      </dsp:nvSpPr>
      <dsp:spPr>
        <a:xfrm>
          <a:off x="1206007" y="1392186"/>
          <a:ext cx="1604426" cy="100802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Identificación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55215" y="1441394"/>
        <a:ext cx="1506010" cy="909613"/>
      </dsp:txXfrm>
    </dsp:sp>
    <dsp:sp modelId="{FDB744A8-103E-43C5-92DC-9C7140733EEA}">
      <dsp:nvSpPr>
        <dsp:cNvPr id="0" name=""/>
        <dsp:cNvSpPr/>
      </dsp:nvSpPr>
      <dsp:spPr>
        <a:xfrm>
          <a:off x="1910254" y="503709"/>
          <a:ext cx="4027879" cy="4027879"/>
        </a:xfrm>
        <a:custGeom>
          <a:avLst/>
          <a:gdLst/>
          <a:ahLst/>
          <a:cxnLst/>
          <a:rect l="0" t="0" r="0" b="0"/>
          <a:pathLst>
            <a:path>
              <a:moveTo>
                <a:pt x="350291" y="878938"/>
              </a:moveTo>
              <a:arcTo wR="2013939" hR="2013939" stAng="12858194" swAng="1955800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1921-5369-48FC-945F-DEA53769E467}" type="datetimeFigureOut">
              <a:rPr lang="es-MX" smtClean="0"/>
              <a:pPr/>
              <a:t>22/01/2019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2589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1921-5369-48FC-945F-DEA53769E467}" type="datetimeFigureOut">
              <a:rPr lang="es-MX" smtClean="0"/>
              <a:pPr/>
              <a:t>22/01/2019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34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1921-5369-48FC-945F-DEA53769E467}" type="datetimeFigureOut">
              <a:rPr lang="es-MX" smtClean="0"/>
              <a:pPr/>
              <a:t>22/01/2019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9152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rco sin 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dondear rectángulo de esquina diagonal"/>
          <p:cNvSpPr/>
          <p:nvPr/>
        </p:nvSpPr>
        <p:spPr>
          <a:xfrm>
            <a:off x="239184" y="549275"/>
            <a:ext cx="11616267" cy="5975350"/>
          </a:xfrm>
          <a:prstGeom prst="round2Diag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800" dirty="0"/>
          </a:p>
        </p:txBody>
      </p:sp>
    </p:spTree>
    <p:extLst>
      <p:ext uri="{BB962C8B-B14F-4D97-AF65-F5344CB8AC3E}">
        <p14:creationId xmlns:p14="http://schemas.microsoft.com/office/powerpoint/2010/main" val="775455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1921-5369-48FC-945F-DEA53769E467}" type="datetimeFigureOut">
              <a:rPr lang="es-MX" smtClean="0"/>
              <a:pPr/>
              <a:t>22/01/2019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817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1921-5369-48FC-945F-DEA53769E467}" type="datetimeFigureOut">
              <a:rPr lang="es-MX" smtClean="0"/>
              <a:pPr/>
              <a:t>22/01/2019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918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1921-5369-48FC-945F-DEA53769E467}" type="datetimeFigureOut">
              <a:rPr lang="es-MX" smtClean="0"/>
              <a:pPr/>
              <a:t>22/01/2019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4793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1921-5369-48FC-945F-DEA53769E467}" type="datetimeFigureOut">
              <a:rPr lang="es-MX" smtClean="0"/>
              <a:pPr/>
              <a:t>22/01/2019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3142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1921-5369-48FC-945F-DEA53769E467}" type="datetimeFigureOut">
              <a:rPr lang="es-MX" smtClean="0"/>
              <a:pPr/>
              <a:t>22/01/2019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7470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1921-5369-48FC-945F-DEA53769E467}" type="datetimeFigureOut">
              <a:rPr lang="es-MX" smtClean="0"/>
              <a:pPr/>
              <a:t>22/01/2019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498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1921-5369-48FC-945F-DEA53769E467}" type="datetimeFigureOut">
              <a:rPr lang="es-MX" smtClean="0"/>
              <a:pPr/>
              <a:t>22/01/2019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5154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1921-5369-48FC-945F-DEA53769E467}" type="datetimeFigureOut">
              <a:rPr lang="es-MX" smtClean="0"/>
              <a:pPr/>
              <a:t>22/01/2019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8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E1921-5369-48FC-945F-DEA53769E467}" type="datetimeFigureOut">
              <a:rPr lang="es-MX" smtClean="0"/>
              <a:pPr/>
              <a:t>22/01/2019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6 CuadroTexto"/>
          <p:cNvSpPr txBox="1"/>
          <p:nvPr userDrawn="1"/>
        </p:nvSpPr>
        <p:spPr>
          <a:xfrm>
            <a:off x="11280576" y="6453336"/>
            <a:ext cx="1056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860888A-70C1-437E-80E5-2B07EFCE32FD}" type="slidenum">
              <a:rPr lang="es-MX" sz="1800" smtClean="0"/>
              <a:pPr/>
              <a:t>‹Nº›</a:t>
            </a:fld>
            <a:endParaRPr lang="es-MX" sz="1800" dirty="0"/>
          </a:p>
        </p:txBody>
      </p:sp>
    </p:spTree>
    <p:extLst>
      <p:ext uri="{BB962C8B-B14F-4D97-AF65-F5344CB8AC3E}">
        <p14:creationId xmlns:p14="http://schemas.microsoft.com/office/powerpoint/2010/main" val="1702921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hyperlink" Target="http://www.google.com.mx/url?url=http://www.cfe.gob.mx/casa/4_Informacionalcliente/Paginas/Conoce-tu-recibo.aspx&amp;rct=j&amp;frm=1&amp;q=&amp;esrc=s&amp;sa=U&amp;ei=6cX1VOvxFMv5yQTlhoG4Bw&amp;ved=0CBUQ9QEwAA&amp;usg=AFQjCNG0eA93FGJgrXQjKq57AO9aQUmTgQ" TargetMode="Externa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6.jpeg"/><Relationship Id="rId5" Type="http://schemas.openxmlformats.org/officeDocument/2006/relationships/diagramData" Target="../diagrams/data1.xml"/><Relationship Id="rId15" Type="http://schemas.openxmlformats.org/officeDocument/2006/relationships/image" Target="../media/image9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diagramDrawing" Target="../diagrams/drawing1.xml"/><Relationship Id="rId1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Scotia Créditos Hipotecari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034540" cy="52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58350" y="6572250"/>
            <a:ext cx="1508760" cy="275993"/>
          </a:xfrm>
          <a:prstGeom prst="rect">
            <a:avLst/>
          </a:prstGeom>
          <a:effectLst/>
        </p:spPr>
      </p:pic>
      <p:sp>
        <p:nvSpPr>
          <p:cNvPr id="8" name="CuadroTexto 7"/>
          <p:cNvSpPr txBox="1"/>
          <p:nvPr/>
        </p:nvSpPr>
        <p:spPr>
          <a:xfrm>
            <a:off x="822960" y="5064061"/>
            <a:ext cx="104012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Curso de Inducción para Ejecutivos de la Fuerza de Ventas Broker</a:t>
            </a:r>
            <a:endParaRPr lang="es-MX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s://encrypted-tbn2.gstatic.com/images?q=tbn:ANd9GcSjqdrylWeOP4ywuosuhyp2a0BwozlhFf2F1UN9Pg16DmNgKxdT9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8087" y="704138"/>
            <a:ext cx="5374433" cy="3804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648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Scotia Créditos Hipotecari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034540" cy="52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58350" y="6572250"/>
            <a:ext cx="1508760" cy="275993"/>
          </a:xfrm>
          <a:prstGeom prst="rect">
            <a:avLst/>
          </a:prstGeom>
          <a:effectLst/>
        </p:spPr>
      </p:pic>
      <p:sp>
        <p:nvSpPr>
          <p:cNvPr id="4" name="CuadroTexto 3"/>
          <p:cNvSpPr txBox="1"/>
          <p:nvPr/>
        </p:nvSpPr>
        <p:spPr>
          <a:xfrm>
            <a:off x="529325" y="944242"/>
            <a:ext cx="10898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Referencias bancarias: Campo Obligatorio ayuda a la evaluación paramétrica del cliente, solo cuentas donde aparezca como titular o cotitular de la cuenta, con solo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requisitar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TIPO DE CUENTA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INSTITUCION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es suficiente.</a:t>
            </a:r>
          </a:p>
          <a:p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045" y="1812635"/>
            <a:ext cx="10944225" cy="144868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75044" y="3392833"/>
            <a:ext cx="1094422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Créditos Actuales: Campo obligatorio, se recomienda indicar referencias de tarjeta de crédito donde el acreditado sea el titular, con solo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requisitar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la cuenta y la institución. </a:t>
            </a:r>
          </a:p>
          <a:p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 solicitante debe tener 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REFERENCIAS CREDITICIAS BANCARIAS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para que pueda ser sujeto al crédito Excepto en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cofinavit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siempre y cuando el valor de la vivienda sea menor a $500,000 mil.</a:t>
            </a:r>
          </a:p>
          <a:p>
            <a:endParaRPr lang="es-MX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325" y="4764489"/>
            <a:ext cx="10944225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Scotia Créditos Hipotecari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034540" cy="52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58350" y="6572250"/>
            <a:ext cx="1508760" cy="275993"/>
          </a:xfrm>
          <a:prstGeom prst="rect">
            <a:avLst/>
          </a:prstGeom>
          <a:effectLst/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759" y="912390"/>
            <a:ext cx="6883766" cy="533982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671505" y="1433274"/>
            <a:ext cx="397368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Datos del </a:t>
            </a:r>
            <a:r>
              <a:rPr lang="es-MX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coacreditado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u obligado solidario:</a:t>
            </a:r>
          </a:p>
          <a:p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Es importante considerar que el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coacreditado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u obligado solidario deben vivir en el mismo domicilio que el solicitante.</a:t>
            </a:r>
          </a:p>
          <a:p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Si el Acreditado esta casado y su cónyuge participara en el crédito comprobando ingresos, deberá presentar: Identificación oficial y Obligatorio marcar figura como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coacreditado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Obligatorio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requisitar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Nombre, RFC Edad, Fecha de nacimiento,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ugar de nacimiento, Nacionalidad, Parentesco, Marcar mismo domicilio del Acreditado.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3984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Scotia Créditos Hipotecari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034540" cy="52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58350" y="6572250"/>
            <a:ext cx="1508760" cy="275993"/>
          </a:xfrm>
          <a:prstGeom prst="rect">
            <a:avLst/>
          </a:prstGeom>
          <a:effectLst/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197" y="897526"/>
            <a:ext cx="5579878" cy="518355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" t="4277" r="28450" b="9849"/>
          <a:stretch/>
        </p:blipFill>
        <p:spPr bwMode="auto">
          <a:xfrm>
            <a:off x="7075366" y="1737188"/>
            <a:ext cx="3966014" cy="175211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3 Rectángulo"/>
          <p:cNvSpPr>
            <a:spLocks noChangeArrowheads="1"/>
          </p:cNvSpPr>
          <p:nvPr/>
        </p:nvSpPr>
        <p:spPr bwMode="auto">
          <a:xfrm>
            <a:off x="7698071" y="1166768"/>
            <a:ext cx="27408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Ingresos mínimos</a:t>
            </a:r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1200" dirty="0">
              <a:latin typeface="Century Gothic" pitchFamily="34" charset="0"/>
            </a:endParaRPr>
          </a:p>
        </p:txBody>
      </p:sp>
      <p:sp>
        <p:nvSpPr>
          <p:cNvPr id="8" name="3 Rectángulo"/>
          <p:cNvSpPr>
            <a:spLocks noChangeArrowheads="1"/>
          </p:cNvSpPr>
          <p:nvPr/>
        </p:nvSpPr>
        <p:spPr bwMode="auto">
          <a:xfrm>
            <a:off x="7687957" y="4153615"/>
            <a:ext cx="276105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Consolidación de ingresos:</a:t>
            </a:r>
          </a:p>
          <a:p>
            <a:endParaRPr lang="es-MX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Cónyuge: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</a:p>
          <a:p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Familiar consanguíneo: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</a:p>
          <a:p>
            <a:endParaRPr lang="es-MX" sz="1200" dirty="0" smtClean="0">
              <a:latin typeface="Century Gothic" pitchFamily="34" charset="0"/>
            </a:endParaRPr>
          </a:p>
          <a:p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55149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Scotia Créditos Hipotecari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034540" cy="52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58350" y="6572250"/>
            <a:ext cx="1508760" cy="275993"/>
          </a:xfrm>
          <a:prstGeom prst="rect">
            <a:avLst/>
          </a:prstGeom>
          <a:effectLst/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04" y="1062990"/>
            <a:ext cx="7179472" cy="532721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239965" y="1819020"/>
            <a:ext cx="321027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♦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Cuenta para el manejo del crédito: anotar el numero completo de la cuenta de cheques.</a:t>
            </a:r>
          </a:p>
          <a:p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♦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Proveedor de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recursos: s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 refiere a la proveniencia desde la cuál se recibirá el efectivo que entrara a una cuenta de deposito o de crédito.</a:t>
            </a:r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♦"/>
            </a:pP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♦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Persona Políticamente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expuesta: si el cliente mantiene o a mantenido un cargo público y/o gubernamental, nacional o en el extranjero.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Ejemplo: Ministro de Estado, el jefe de algún Organismo Internacional.</a:t>
            </a:r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/>
          </a:p>
          <a:p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290793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Scotia Créditos Hipotecari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034540" cy="52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58350" y="6572250"/>
            <a:ext cx="1508760" cy="275993"/>
          </a:xfrm>
          <a:prstGeom prst="rect">
            <a:avLst/>
          </a:prstGeom>
          <a:effectLst/>
        </p:spPr>
      </p:pic>
      <p:sp>
        <p:nvSpPr>
          <p:cNvPr id="4" name="CuadroTexto 3"/>
          <p:cNvSpPr txBox="1"/>
          <p:nvPr/>
        </p:nvSpPr>
        <p:spPr>
          <a:xfrm>
            <a:off x="1570849" y="748876"/>
            <a:ext cx="908755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Antecedentes médicos</a:t>
            </a:r>
          </a:p>
          <a:p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Apartado obligatorio, debe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requisitarse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de acuerdo a los participantes del crédito.</a:t>
            </a:r>
          </a:p>
          <a:p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En caso de que se haya marcado que se tiene o que ha tenido alguno de los padecimientos que marca la solicitud se deberá presentar el visto bueno por parte de la aseguradora.</a:t>
            </a:r>
          </a:p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Si el monto del crédito es arriba de $8,000, 000 se debe presentar de igual manera el visto bueno por parte de la seguradora.</a:t>
            </a:r>
          </a:p>
          <a:p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0849" y="3330787"/>
            <a:ext cx="9087556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Scotia Créditos Hipotecari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034540" cy="52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58350" y="6572250"/>
            <a:ext cx="1508760" cy="275993"/>
          </a:xfrm>
          <a:prstGeom prst="rect">
            <a:avLst/>
          </a:prstGeom>
          <a:effectLst/>
        </p:spPr>
      </p:pic>
      <p:sp>
        <p:nvSpPr>
          <p:cNvPr id="4" name="CuadroTexto 3"/>
          <p:cNvSpPr txBox="1"/>
          <p:nvPr/>
        </p:nvSpPr>
        <p:spPr>
          <a:xfrm>
            <a:off x="819377" y="692292"/>
            <a:ext cx="1089377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Las firmas de los participantes deben ser iguales a la identificación que se presento, con el mismo color de tinta que el llenado de solicitud.</a:t>
            </a:r>
          </a:p>
          <a:p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En el apartado de firmar solo es la firma no se coloca el nombre.</a:t>
            </a:r>
          </a:p>
          <a:p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Si existe la figura de garante hipotecario debe firmar en la parte de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Coacreditado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En la pregunta, si esta interesado en que se le extienda la oferta vinculante y si pertenece a un grupo económico de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Scotibank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MARCAR LA OPCION NO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 campo de lugar y fecha es un campo obligatorio.</a:t>
            </a:r>
          </a:p>
          <a:p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732" y="3230291"/>
            <a:ext cx="6995918" cy="319917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2047" y="4011284"/>
            <a:ext cx="3409950" cy="68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02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Scotia Créditos Hipotecari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034540" cy="52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58350" y="6572250"/>
            <a:ext cx="1508760" cy="275993"/>
          </a:xfrm>
          <a:prstGeom prst="rect">
            <a:avLst/>
          </a:prstGeom>
          <a:effectLst/>
        </p:spPr>
      </p:pic>
      <p:sp>
        <p:nvSpPr>
          <p:cNvPr id="4" name="CuadroTexto 3"/>
          <p:cNvSpPr txBox="1"/>
          <p:nvPr/>
        </p:nvSpPr>
        <p:spPr>
          <a:xfrm>
            <a:off x="3154432" y="713673"/>
            <a:ext cx="5749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Identificación</a:t>
            </a:r>
            <a:endParaRPr lang="es-MX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38751" y="1531616"/>
            <a:ext cx="341185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NACIONALES.</a:t>
            </a:r>
          </a:p>
          <a:p>
            <a:pPr algn="ctr"/>
            <a:endParaRPr lang="es-MX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IFE Vigente: Presentar copia (ambos lados) legible tanto en datos como en firma.</a:t>
            </a:r>
          </a:p>
          <a:p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PASAPORTE Vigente: Presentar copia legible de primer y ultima hoja, el numero perforado del pasaporte también debe ser visible en la copia.</a:t>
            </a:r>
          </a:p>
          <a:p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CEDULA PROFESIONAL Vigente: Presentar copia de ambos lados legible.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7806690" y="2045642"/>
            <a:ext cx="396620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EXTRANJEROS.</a:t>
            </a:r>
          </a:p>
          <a:p>
            <a:pPr algn="ctr"/>
            <a:endParaRPr lang="es-MX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PASAPORTE EXTRANJERO Vigente.</a:t>
            </a:r>
          </a:p>
          <a:p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FM2 O FM3 Actualizada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Tarjeta de Instituto Nacional de Migración actualizada indicando “Residente temporal o permanente. </a:t>
            </a:r>
          </a:p>
          <a:p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MX" dirty="0"/>
          </a:p>
        </p:txBody>
      </p:sp>
      <p:pic>
        <p:nvPicPr>
          <p:cNvPr id="8" name="Picture 2" descr="http://mimorelia.com/archivosnoticias/ife-notifica-credencial-para-votar-oct2011010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6" t="4151" r="7549" b="4446"/>
          <a:stretch/>
        </p:blipFill>
        <p:spPr bwMode="auto">
          <a:xfrm>
            <a:off x="4129527" y="1782066"/>
            <a:ext cx="1537783" cy="103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94" b="56120" l="21816" r="48609">
                        <a14:foregroundMark x1="29063" y1="55208" x2="36310" y2="54818"/>
                        <a14:foregroundMark x1="34627" y1="40365" x2="33163" y2="53255"/>
                        <a14:foregroundMark x1="43558" y1="32031" x2="44363" y2="32292"/>
                        <a14:foregroundMark x1="31406" y1="52083" x2="36676" y2="53125"/>
                        <a14:backgroundMark x1="47731" y1="27083" x2="47218" y2="36979"/>
                        <a14:backgroundMark x1="22255" y1="21745" x2="22694" y2="30208"/>
                        <a14:backgroundMark x1="30966" y1="12630" x2="30820" y2="14844"/>
                        <a14:backgroundMark x1="38360" y1="10026" x2="36530" y2="9245"/>
                      </a14:backgroundRemoval>
                    </a14:imgEffect>
                  </a14:imgLayer>
                </a14:imgProps>
              </a:ext>
            </a:extLst>
          </a:blip>
          <a:srcRect l="21776" t="8658" r="51107" b="44093"/>
          <a:stretch/>
        </p:blipFill>
        <p:spPr>
          <a:xfrm>
            <a:off x="5793777" y="2723898"/>
            <a:ext cx="1886445" cy="184794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000" b="75521" l="14568" r="58785"/>
                    </a14:imgEffect>
                  </a14:imgLayer>
                </a14:imgProps>
              </a:ext>
            </a:extLst>
          </a:blip>
          <a:srcRect l="14516" t="25276" r="41210" b="24521"/>
          <a:stretch/>
        </p:blipFill>
        <p:spPr>
          <a:xfrm>
            <a:off x="4124324" y="4903394"/>
            <a:ext cx="2065662" cy="131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3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Scotia Créditos Hipotecari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034540" cy="52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58350" y="6572250"/>
            <a:ext cx="1508760" cy="275993"/>
          </a:xfrm>
          <a:prstGeom prst="rect">
            <a:avLst/>
          </a:prstGeom>
          <a:effectLst/>
        </p:spPr>
      </p:pic>
      <p:sp>
        <p:nvSpPr>
          <p:cNvPr id="4" name="CuadroTexto 3"/>
          <p:cNvSpPr txBox="1"/>
          <p:nvPr/>
        </p:nvSpPr>
        <p:spPr>
          <a:xfrm>
            <a:off x="3261131" y="650932"/>
            <a:ext cx="5399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Comprobante de Domicilio</a:t>
            </a:r>
            <a:endParaRPr lang="es-MX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s://www.cfe.mx/Casa/InformacionCliente/AvisoRecibo/AvisoRecib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0206">
            <a:off x="475240" y="2383937"/>
            <a:ext cx="1556544" cy="19153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9444" r="50000" b="15277"/>
          <a:stretch/>
        </p:blipFill>
        <p:spPr bwMode="auto">
          <a:xfrm rot="671544">
            <a:off x="9879094" y="1968980"/>
            <a:ext cx="1659281" cy="24370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2382877" y="1831118"/>
            <a:ext cx="715574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PRESENTAR EN ORIGINAL. (No mayor a 3 meses.)</a:t>
            </a:r>
          </a:p>
          <a:p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Recibo de luz.</a:t>
            </a:r>
          </a:p>
          <a:p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Recibo de teléfono fijo.</a:t>
            </a:r>
          </a:p>
          <a:p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Recibo de agua.</a:t>
            </a:r>
          </a:p>
          <a:p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Estado de cuenta bancario.</a:t>
            </a:r>
          </a:p>
          <a:p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Recibo de telefonía móvil a nombre del solicitante.</a:t>
            </a:r>
          </a:p>
          <a:p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Recibo de televisión por cable.</a:t>
            </a:r>
          </a:p>
          <a:p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Boleta predial (sin adeudos).</a:t>
            </a:r>
          </a:p>
          <a:p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Contrato de arrendamiento vigente (siempre y cuando la credencial de elector y el contrato de arrendamiento simple tengan la misma dirección).</a:t>
            </a:r>
          </a:p>
          <a:p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428813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Scotia Créditos Hipotecari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034540" cy="52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58350" y="6572250"/>
            <a:ext cx="1508760" cy="275993"/>
          </a:xfrm>
          <a:prstGeom prst="rect">
            <a:avLst/>
          </a:prstGeom>
          <a:effectLst/>
        </p:spPr>
      </p:pic>
      <p:sp>
        <p:nvSpPr>
          <p:cNvPr id="4" name="CuadroTexto 3"/>
          <p:cNvSpPr txBox="1"/>
          <p:nvPr/>
        </p:nvSpPr>
        <p:spPr>
          <a:xfrm>
            <a:off x="3084775" y="622399"/>
            <a:ext cx="52613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Comprobante de Ingresos</a:t>
            </a:r>
            <a:endParaRPr lang="es-MX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22418" y="1964311"/>
            <a:ext cx="40233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PRESENTAR EN ORIGINAL.</a:t>
            </a:r>
          </a:p>
          <a:p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Recibos de nomina.</a:t>
            </a:r>
          </a:p>
          <a:p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Estados de cuenta.</a:t>
            </a:r>
          </a:p>
          <a:p>
            <a:endParaRPr lang="es-MX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0" r="21096" b="2701"/>
          <a:stretch/>
        </p:blipFill>
        <p:spPr bwMode="auto">
          <a:xfrm rot="20510626">
            <a:off x="5707657" y="2887793"/>
            <a:ext cx="994241" cy="138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6892290" y="1330285"/>
            <a:ext cx="529971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EMPLEADOS.</a:t>
            </a:r>
          </a:p>
          <a:p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 mes de recibos de nomina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Dos meses de estados de cuenta que refleje el deposito de la nomina (la cual debe ser contante en periodicidad y monto).</a:t>
            </a:r>
          </a:p>
          <a:p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 smtClean="0"/>
          </a:p>
          <a:p>
            <a:r>
              <a:rPr lang="es-MX" dirty="0" smtClean="0"/>
              <a:t> </a:t>
            </a:r>
          </a:p>
          <a:p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6892290" y="4164386"/>
            <a:ext cx="510921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INVERSIONISTAS.</a:t>
            </a:r>
          </a:p>
          <a:p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Doce meses de estados de cuenta (solo se consideran inversionistas de SCOTIABANK y su inversión debe ser mayor a un millón de pesos) </a:t>
            </a:r>
          </a:p>
          <a:p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 smtClean="0"/>
          </a:p>
          <a:p>
            <a:r>
              <a:rPr lang="es-MX" dirty="0" smtClean="0"/>
              <a:t> </a:t>
            </a:r>
          </a:p>
          <a:p>
            <a:endParaRPr lang="es-MX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/>
          <a:srcRect l="4373" t="15794" r="2403" b="12480"/>
          <a:stretch>
            <a:fillRect/>
          </a:stretch>
        </p:blipFill>
        <p:spPr bwMode="auto">
          <a:xfrm>
            <a:off x="2559981" y="3689277"/>
            <a:ext cx="2139369" cy="1394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Resultado de imagen para estados de cuentas bancaria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3"/>
          <a:stretch/>
        </p:blipFill>
        <p:spPr bwMode="auto">
          <a:xfrm>
            <a:off x="648516" y="3658441"/>
            <a:ext cx="1293949" cy="20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4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Scotia Créditos Hipotecari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034540" cy="52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58350" y="6572250"/>
            <a:ext cx="1508760" cy="275993"/>
          </a:xfrm>
          <a:prstGeom prst="rect">
            <a:avLst/>
          </a:prstGeom>
          <a:effectLst/>
        </p:spPr>
      </p:pic>
      <p:sp>
        <p:nvSpPr>
          <p:cNvPr id="3" name="CuadroTexto 2"/>
          <p:cNvSpPr txBox="1"/>
          <p:nvPr/>
        </p:nvSpPr>
        <p:spPr>
          <a:xfrm>
            <a:off x="2747793" y="1786448"/>
            <a:ext cx="64693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  <a:endParaRPr lang="es-MX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063240" y="3989071"/>
            <a:ext cx="65951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“El  éxito es la suma de pequeños esfuerzos repetidos día tras día”</a:t>
            </a:r>
            <a:endParaRPr lang="es-MX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7 Grupo"/>
          <p:cNvGrpSpPr/>
          <p:nvPr/>
        </p:nvGrpSpPr>
        <p:grpSpPr>
          <a:xfrm rot="10800000">
            <a:off x="3422759" y="1425534"/>
            <a:ext cx="4248472" cy="2016224"/>
            <a:chOff x="4211960" y="2564904"/>
            <a:chExt cx="4248472" cy="2016224"/>
          </a:xfrm>
        </p:grpSpPr>
        <p:cxnSp>
          <p:nvCxnSpPr>
            <p:cNvPr id="8" name="2 Conector recto"/>
            <p:cNvCxnSpPr/>
            <p:nvPr/>
          </p:nvCxnSpPr>
          <p:spPr>
            <a:xfrm>
              <a:off x="4211960" y="3140968"/>
              <a:ext cx="4248472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3 Conector recto"/>
            <p:cNvCxnSpPr/>
            <p:nvPr/>
          </p:nvCxnSpPr>
          <p:spPr>
            <a:xfrm>
              <a:off x="7740352" y="2564904"/>
              <a:ext cx="0" cy="2016224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4 Elipse"/>
            <p:cNvSpPr/>
            <p:nvPr/>
          </p:nvSpPr>
          <p:spPr>
            <a:xfrm>
              <a:off x="7524328" y="3445549"/>
              <a:ext cx="432048" cy="415499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" name="5 Elipse"/>
            <p:cNvSpPr/>
            <p:nvPr/>
          </p:nvSpPr>
          <p:spPr>
            <a:xfrm>
              <a:off x="7903414" y="3140968"/>
              <a:ext cx="279648" cy="263099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297409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Scotia Créditos Hipotecari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034540" cy="52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58350" y="6572250"/>
            <a:ext cx="1508760" cy="275993"/>
          </a:xfrm>
          <a:prstGeom prst="rect">
            <a:avLst/>
          </a:prstGeom>
          <a:effectLst/>
        </p:spPr>
      </p:pic>
      <p:sp>
        <p:nvSpPr>
          <p:cNvPr id="4" name="CuadroTexto 3"/>
          <p:cNvSpPr txBox="1"/>
          <p:nvPr/>
        </p:nvSpPr>
        <p:spPr>
          <a:xfrm>
            <a:off x="1737360" y="2988111"/>
            <a:ext cx="792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Integración de Expediente</a:t>
            </a:r>
            <a:endParaRPr lang="es-MX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5 Conector recto"/>
          <p:cNvCxnSpPr/>
          <p:nvPr/>
        </p:nvCxnSpPr>
        <p:spPr>
          <a:xfrm>
            <a:off x="2013923" y="1616214"/>
            <a:ext cx="20618" cy="3390126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3 Conector recto"/>
          <p:cNvCxnSpPr/>
          <p:nvPr/>
        </p:nvCxnSpPr>
        <p:spPr>
          <a:xfrm flipV="1">
            <a:off x="1588770" y="4549140"/>
            <a:ext cx="7498080" cy="9148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6 Elipse"/>
          <p:cNvSpPr/>
          <p:nvPr/>
        </p:nvSpPr>
        <p:spPr>
          <a:xfrm>
            <a:off x="2243670" y="3893338"/>
            <a:ext cx="488100" cy="46149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402 Elipse"/>
          <p:cNvSpPr/>
          <p:nvPr/>
        </p:nvSpPr>
        <p:spPr>
          <a:xfrm>
            <a:off x="1661523" y="4650764"/>
            <a:ext cx="279648" cy="26309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015" y="3820087"/>
            <a:ext cx="2297430" cy="218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66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Scotia Créditos Hipotecari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034540" cy="52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58350" y="6572250"/>
            <a:ext cx="1508760" cy="275993"/>
          </a:xfrm>
          <a:prstGeom prst="rect">
            <a:avLst/>
          </a:prstGeom>
          <a:effectLst/>
        </p:spPr>
      </p:pic>
      <p:sp>
        <p:nvSpPr>
          <p:cNvPr id="4" name="CuadroTexto 3"/>
          <p:cNvSpPr txBox="1"/>
          <p:nvPr/>
        </p:nvSpPr>
        <p:spPr>
          <a:xfrm>
            <a:off x="491490" y="834390"/>
            <a:ext cx="5033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Documentos Requeridos</a:t>
            </a:r>
            <a:endParaRPr lang="es-MX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458883760"/>
              </p:ext>
            </p:extLst>
          </p:nvPr>
        </p:nvGraphicFramePr>
        <p:xfrm>
          <a:off x="2077720" y="1501020"/>
          <a:ext cx="7900670" cy="4719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5" t="12089" r="44997" b="6251"/>
          <a:stretch/>
        </p:blipFill>
        <p:spPr bwMode="auto">
          <a:xfrm>
            <a:off x="843310" y="2219336"/>
            <a:ext cx="793021" cy="108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mimorelia.com/archivosnoticias/ife-notifica-credencial-para-votar-oct20110103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6" t="4151" r="7549" b="4446"/>
          <a:stretch/>
        </p:blipFill>
        <p:spPr bwMode="auto">
          <a:xfrm>
            <a:off x="1017271" y="3842915"/>
            <a:ext cx="1238120" cy="83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12" cstate="print"/>
          <a:srcRect l="4373" t="15794" r="2403" b="12480"/>
          <a:stretch>
            <a:fillRect/>
          </a:stretch>
        </p:blipFill>
        <p:spPr bwMode="auto">
          <a:xfrm>
            <a:off x="1896528" y="5398859"/>
            <a:ext cx="1398457" cy="9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https://encrypted-tbn3.gstatic.com/images?q=tbn:ANd9GcTEHGu56-nDeOBHkZ8FEMXrZ5aG_VG2rGtt9IYzavec2LMs_Z7oyZI6eF-D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730" y="2219336"/>
            <a:ext cx="869280" cy="131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58914" y="4476405"/>
            <a:ext cx="1488456" cy="92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6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Scotia Créditos Hipotecari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034540" cy="52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58350" y="6572250"/>
            <a:ext cx="1508760" cy="275993"/>
          </a:xfrm>
          <a:prstGeom prst="rect">
            <a:avLst/>
          </a:prstGeom>
          <a:effectLst/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510" y="891867"/>
            <a:ext cx="3903345" cy="503709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275070" y="800427"/>
            <a:ext cx="3566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Solicitud</a:t>
            </a:r>
            <a:endParaRPr lang="es-MX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150810" y="2033034"/>
            <a:ext cx="55998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Se debe presentar impresa (en blanco/negro o a color) en hoja NO reciclada y del mismo grosor.</a:t>
            </a:r>
          </a:p>
          <a:p>
            <a:pPr algn="just"/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Debe presentarse SIN alteraciones, SIN tachaduras y SIN corrector.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Llenada completamente con un mismo tipo de letra y color de tinta (azul o negra de preferencia).</a:t>
            </a:r>
            <a:r>
              <a:rPr lang="es-MX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2400" dirty="0"/>
          </a:p>
        </p:txBody>
      </p:sp>
      <p:pic>
        <p:nvPicPr>
          <p:cNvPr id="9" name="Picture 37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7" t="3463" r="13873" b="5026"/>
          <a:stretch/>
        </p:blipFill>
        <p:spPr bwMode="auto">
          <a:xfrm>
            <a:off x="9333846" y="4528548"/>
            <a:ext cx="1654847" cy="193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008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Scotia Créditos Hipotecari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034540" cy="52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58350" y="6572250"/>
            <a:ext cx="1508760" cy="275993"/>
          </a:xfrm>
          <a:prstGeom prst="rect">
            <a:avLst/>
          </a:prstGeom>
          <a:effectLst/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141" y="785913"/>
            <a:ext cx="10672569" cy="3008847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37441" y="3794760"/>
            <a:ext cx="4656200" cy="2493840"/>
          </a:xfrm>
          <a:prstGeom prst="rect">
            <a:avLst/>
          </a:prstGeom>
          <a:solidFill>
            <a:schemeClr val="bg1"/>
          </a:solidFill>
          <a:ln w="6350" algn="ctr">
            <a:noFill/>
            <a:miter lim="800000"/>
            <a:headEnd type="none" w="sm" len="sm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pPr algn="ctr">
              <a:defRPr/>
            </a:pPr>
            <a:r>
              <a:rPr lang="es-MX" altLang="ja-JP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ADQUISICION DE VIVIENDA.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s-MX" altLang="ja-JP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Crediresidencial</a:t>
            </a:r>
            <a:endParaRPr lang="es-MX" altLang="ja-JP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MX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Adquisición de vivienda  nueva o usada  </a:t>
            </a:r>
            <a:r>
              <a:rPr lang="es-MX" altLang="ja-JP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Switch</a:t>
            </a:r>
            <a:r>
              <a:rPr lang="es-MX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Hipotecario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MX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Vivienda de descanso (65% aforo)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s-MX" altLang="ja-JP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Apoyo Gubernamental</a:t>
            </a:r>
            <a:endParaRPr lang="es-MX" altLang="ja-JP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MX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Apoyo Infonavit 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MX" altLang="ja-JP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Cofinavit</a:t>
            </a:r>
            <a:endParaRPr lang="es-MX" altLang="ja-JP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MX" altLang="ja-JP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Fovissste</a:t>
            </a:r>
            <a:r>
              <a:rPr lang="es-MX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(Alia2 o Respalda2)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s-MX" altLang="ja-JP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Preventa</a:t>
            </a:r>
            <a:endParaRPr lang="es-MX" altLang="ja-JP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s-MX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Para desarrollos con convenio Scotiabank</a:t>
            </a:r>
            <a:endParaRPr lang="es-MX" altLang="ja-JP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endParaRPr lang="es-MX" altLang="ja-JP" sz="1050" dirty="0">
              <a:latin typeface="Century Gothic" pitchFamily="34" charset="0"/>
            </a:endParaRPr>
          </a:p>
        </p:txBody>
      </p:sp>
      <p:pic>
        <p:nvPicPr>
          <p:cNvPr id="8" name="Picture 2" descr="http://t2.gstatic.com/images?q=tbn:ANd9GcRfvB43f3eSYioqo0Vj4Rz7D9R99N1Q3ObVaXMCWp7o_wC3FOEh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3" r="14212"/>
          <a:stretch/>
        </p:blipFill>
        <p:spPr bwMode="auto">
          <a:xfrm>
            <a:off x="6214057" y="4017846"/>
            <a:ext cx="2207758" cy="23624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4127755" y="671613"/>
            <a:ext cx="3863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Llenado de Solicitud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4" descr="http://ts3.mm.bing.net/th?id=H.4661999272920966&amp;w=120&amp;h=120&amp;c=7&amp;rs=1&amp;pid=1.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081" y="4471556"/>
            <a:ext cx="864097" cy="86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10040618" y="4688162"/>
            <a:ext cx="1531620" cy="160043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►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Todos los campos son obligatorios excepto el campo de folio y tasa de interés.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98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Scotia Créditos Hipotecari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034540" cy="52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58350" y="6572250"/>
            <a:ext cx="1508760" cy="275993"/>
          </a:xfrm>
          <a:prstGeom prst="rect">
            <a:avLst/>
          </a:prstGeom>
          <a:effectLst/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746141" y="813197"/>
            <a:ext cx="5311759" cy="3001168"/>
          </a:xfrm>
          <a:prstGeom prst="rect">
            <a:avLst/>
          </a:prstGeom>
          <a:solidFill>
            <a:schemeClr val="bg1"/>
          </a:solidFill>
          <a:ln w="6350" algn="ctr">
            <a:noFill/>
            <a:miter lim="800000"/>
            <a:headEnd type="none" w="sm" len="sm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/>
          <a:p>
            <a:pPr algn="ctr">
              <a:defRPr/>
            </a:pPr>
            <a:r>
              <a:rPr lang="es-MX" altLang="ja-JP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CONSTRUCCION, RENOVACION LIQUIDEZ.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endParaRPr lang="es-MX" altLang="ja-JP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es-MX" altLang="ja-JP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Construcción</a:t>
            </a:r>
          </a:p>
          <a:p>
            <a:pPr marL="628650" lvl="1" indent="-171450">
              <a:buFont typeface="Wingdings" panose="05000000000000000000" pitchFamily="2" charset="2"/>
              <a:buChar char="§"/>
              <a:defRPr/>
            </a:pPr>
            <a:r>
              <a:rPr lang="es-MX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Integral – avance de obra de 0%</a:t>
            </a:r>
          </a:p>
          <a:p>
            <a:pPr marL="628650" lvl="1" indent="-171450">
              <a:buFont typeface="Wingdings" panose="05000000000000000000" pitchFamily="2" charset="2"/>
              <a:buChar char="§"/>
              <a:defRPr/>
            </a:pPr>
            <a:r>
              <a:rPr lang="es-MX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Tradicional – avance de obra mínimo de  0% (1er ministración no mayor al 25% del valor del terreno)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es-MX" altLang="ja-JP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Credirenovación</a:t>
            </a:r>
          </a:p>
          <a:p>
            <a:pPr marL="628650" lvl="1" indent="-171450">
              <a:buFont typeface="Wingdings" panose="05000000000000000000" pitchFamily="2" charset="2"/>
              <a:buChar char="§"/>
              <a:defRPr/>
            </a:pPr>
            <a:r>
              <a:rPr lang="es-MX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 – Renovación de la vivienda</a:t>
            </a:r>
          </a:p>
          <a:p>
            <a:pPr marL="628650" lvl="1" indent="-171450">
              <a:buFont typeface="Wingdings" panose="05000000000000000000" pitchFamily="2" charset="2"/>
              <a:buChar char="§"/>
              <a:defRPr/>
            </a:pPr>
            <a:r>
              <a:rPr lang="es-MX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II- Adquisición + Renovación</a:t>
            </a:r>
          </a:p>
          <a:p>
            <a:pPr marL="628650" lvl="1" indent="-171450">
              <a:buFont typeface="Wingdings" panose="05000000000000000000" pitchFamily="2" charset="2"/>
              <a:buChar char="§"/>
              <a:defRPr/>
            </a:pPr>
            <a:r>
              <a:rPr lang="es-MX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III – Switch Hipotecario + Renovación</a:t>
            </a:r>
          </a:p>
          <a:p>
            <a:pPr marL="628650" lvl="1" indent="-171450">
              <a:buFont typeface="Wingdings" panose="05000000000000000000" pitchFamily="2" charset="2"/>
              <a:buChar char="§"/>
              <a:defRPr/>
            </a:pPr>
            <a:r>
              <a:rPr lang="es-MX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IV -  Segunda hipoteca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es-MX" altLang="ja-JP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Crediliquidez </a:t>
            </a:r>
            <a:endParaRPr lang="es-MX" altLang="ja-JP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Wingdings" panose="05000000000000000000" pitchFamily="2" charset="2"/>
              <a:buChar char="§"/>
              <a:defRPr/>
            </a:pPr>
            <a:r>
              <a:rPr lang="es-MX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Adquisición de vivienda distinta a la dejada como garantía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s-MX" altLang="ja-JP" sz="1050" dirty="0">
              <a:latin typeface="Century Gothic" pitchFamily="34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530" y="1510824"/>
            <a:ext cx="26162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141" y="3997642"/>
            <a:ext cx="10260666" cy="242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0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Scotia Créditos Hipotecari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25780"/>
            <a:ext cx="2034540" cy="52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58350" y="6572250"/>
            <a:ext cx="1508760" cy="275993"/>
          </a:xfrm>
          <a:prstGeom prst="rect">
            <a:avLst/>
          </a:prstGeom>
          <a:effectLst/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701" y="1805940"/>
            <a:ext cx="10981039" cy="224449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00100" y="4312213"/>
            <a:ext cx="363154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ESQUEMA DE 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FINANCIAMIENTO</a:t>
            </a:r>
          </a:p>
          <a:p>
            <a:pPr marL="285750" indent="-285750" algn="ctr">
              <a:buFont typeface="Arial" panose="020B0604020202020204" pitchFamily="34" charset="0"/>
              <a:buChar char="♦"/>
            </a:pP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♦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Valora.</a:t>
            </a:r>
          </a:p>
          <a:p>
            <a:pPr marL="285750" indent="-285750">
              <a:buFont typeface="Arial" panose="020B0604020202020204" pitchFamily="34" charset="0"/>
              <a:buChar char="♦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Pagos Oportunos.</a:t>
            </a:r>
          </a:p>
          <a:p>
            <a:pPr marL="285750" indent="-285750">
              <a:buFont typeface="Arial" panose="020B0604020202020204" pitchFamily="34" charset="0"/>
              <a:buChar char="♦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Hipoteca 7x5.</a:t>
            </a:r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7410450" y="3843705"/>
            <a:ext cx="429697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  <a:p>
            <a:pPr algn="ctr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MONTO DE FINANCIAMIENTO</a:t>
            </a:r>
          </a:p>
          <a:p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Mínimo: $ </a:t>
            </a: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120,000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Acorde </a:t>
            </a:r>
          </a:p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al tipo de crédito solicitado.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Máximo: $ </a:t>
            </a: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12,000,000</a:t>
            </a:r>
            <a:endParaRPr lang="es-MX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Nota.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Para montos mayores a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plican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Políticas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diferenciadas. 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MX" dirty="0"/>
          </a:p>
          <a:p>
            <a:endParaRPr lang="es-MX" dirty="0"/>
          </a:p>
        </p:txBody>
      </p:sp>
      <p:sp>
        <p:nvSpPr>
          <p:cNvPr id="8" name="Rectángulo 7"/>
          <p:cNvSpPr/>
          <p:nvPr/>
        </p:nvSpPr>
        <p:spPr>
          <a:xfrm>
            <a:off x="3001573" y="564844"/>
            <a:ext cx="6096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DESTINO DEL CREDITO</a:t>
            </a:r>
          </a:p>
          <a:p>
            <a:pPr algn="ctr"/>
            <a:endParaRPr lang="es-MX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todos los productos, la vivienda destino y/o la garantía debe ser del tipo Residencial, de uso habitacional y particular.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31649" y="4727076"/>
            <a:ext cx="2349073" cy="1588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652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Scotia Créditos Hipotecari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034540" cy="52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58350" y="6572250"/>
            <a:ext cx="1508760" cy="275993"/>
          </a:xfrm>
          <a:prstGeom prst="rect">
            <a:avLst/>
          </a:prstGeom>
          <a:effectLst/>
        </p:spPr>
      </p:pic>
      <p:sp>
        <p:nvSpPr>
          <p:cNvPr id="4" name="CuadroTexto 3"/>
          <p:cNvSpPr txBox="1"/>
          <p:nvPr/>
        </p:nvSpPr>
        <p:spPr>
          <a:xfrm>
            <a:off x="1314451" y="799221"/>
            <a:ext cx="10235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Todos los campos son obligatorios ya que nos permiten conocer a nuestro cliente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49210" y="597278"/>
            <a:ext cx="705469" cy="692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511" y="1289609"/>
            <a:ext cx="10646332" cy="3545161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743511" y="5008064"/>
            <a:ext cx="277511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Edad mínima: 25 años.</a:t>
            </a:r>
          </a:p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Edad máxima: Menor a 65 años.</a:t>
            </a:r>
          </a:p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Plazo + edad: Menor a 80 años. 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010540" y="5009788"/>
            <a:ext cx="330731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MX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se aceptan teléfonos: </a:t>
            </a:r>
            <a:endParaRPr lang="es-MX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s-MX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conmutadores sin </a:t>
            </a:r>
            <a:r>
              <a:rPr lang="es-MX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extensión. 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s-MX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casetas (vigilancia, entrada, </a:t>
            </a:r>
            <a:r>
              <a:rPr lang="es-MX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recepción).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/>
          </a:p>
        </p:txBody>
      </p:sp>
      <p:sp>
        <p:nvSpPr>
          <p:cNvPr id="11" name="CuadroTexto 10"/>
          <p:cNvSpPr txBox="1"/>
          <p:nvPr/>
        </p:nvSpPr>
        <p:spPr>
          <a:xfrm>
            <a:off x="9112023" y="5008064"/>
            <a:ext cx="37696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defRPr/>
            </a:pPr>
            <a:r>
              <a:rPr lang="es-MX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se aceptan Domicilios:</a:t>
            </a:r>
          </a:p>
          <a:p>
            <a:pPr marL="171450" indent="-171450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s-MX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Conocidos</a:t>
            </a:r>
          </a:p>
          <a:p>
            <a:pPr marL="171450" indent="-171450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s-MX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 número</a:t>
            </a:r>
          </a:p>
          <a:p>
            <a:pPr marL="171450" indent="-171450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s-MX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Apartados postales</a:t>
            </a:r>
            <a:endParaRPr lang="es-MX" altLang="ja-JP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0" r="21096" b="2701"/>
          <a:stretch/>
        </p:blipFill>
        <p:spPr bwMode="auto">
          <a:xfrm rot="20510626">
            <a:off x="8184820" y="5101099"/>
            <a:ext cx="805149" cy="91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0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Scotia Créditos Hipotecari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034540" cy="52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58350" y="6572250"/>
            <a:ext cx="1508760" cy="275993"/>
          </a:xfrm>
          <a:prstGeom prst="rect">
            <a:avLst/>
          </a:prstGeom>
          <a:effectLst/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19" y="734587"/>
            <a:ext cx="10818779" cy="287247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11529" y="3607058"/>
            <a:ext cx="39415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Actividad económica no deseable: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Guia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de turistas.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Sacerdote.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Personal de culto religioso.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Cabarets y centros nocturnos.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Policias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y militares.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Meseros.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Bares y cantinas.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Abogados litigantes.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Chofetes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 smtClean="0"/>
          </a:p>
          <a:p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464256" y="6049030"/>
            <a:ext cx="355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***Cualquier actividad que presente algún problema para la futura cobranza***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451726" y="3770145"/>
            <a:ext cx="40414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Arraigo Laboral.</a:t>
            </a:r>
          </a:p>
          <a:p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Empleados: con arraigo mínimo de 6 meses, y la suma entre el empleo actual y el anterior sea de 3 años.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Independientes: con arraigo mínimo de 3 años. </a:t>
            </a:r>
          </a:p>
          <a:p>
            <a:endParaRPr lang="es-MX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414" y="4499462"/>
            <a:ext cx="1609725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17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1116</Words>
  <Application>Microsoft Office PowerPoint</Application>
  <PresentationFormat>Panorámica</PresentationFormat>
  <Paragraphs>179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ＭＳ Ｐゴシック</vt:lpstr>
      <vt:lpstr>Arial</vt:lpstr>
      <vt:lpstr>Calibri</vt:lpstr>
      <vt:lpstr>Century Gothic</vt:lpstr>
      <vt:lpstr>Courier New</vt:lpstr>
      <vt:lpstr>Wingdings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SANCHEZ HERNANDEZ, HILDA</dc:creator>
  <cp:lastModifiedBy>SANCHEZ HERNANDEZ, HILDA</cp:lastModifiedBy>
  <cp:revision>18</cp:revision>
  <dcterms:created xsi:type="dcterms:W3CDTF">2019-01-22T03:58:23Z</dcterms:created>
  <dcterms:modified xsi:type="dcterms:W3CDTF">2019-01-22T15:09:42Z</dcterms:modified>
</cp:coreProperties>
</file>