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sldIdLst>
    <p:sldId id="326" r:id="rId2"/>
    <p:sldId id="315" r:id="rId3"/>
    <p:sldId id="346" r:id="rId4"/>
    <p:sldId id="347" r:id="rId5"/>
    <p:sldId id="362" r:id="rId6"/>
    <p:sldId id="363" r:id="rId7"/>
    <p:sldId id="364" r:id="rId8"/>
    <p:sldId id="366" r:id="rId9"/>
    <p:sldId id="367" r:id="rId10"/>
    <p:sldId id="368" r:id="rId11"/>
    <p:sldId id="369" r:id="rId12"/>
    <p:sldId id="370" r:id="rId13"/>
    <p:sldId id="371" r:id="rId14"/>
    <p:sldId id="372" r:id="rId15"/>
    <p:sldId id="273" r:id="rId16"/>
    <p:sldId id="274" r:id="rId17"/>
    <p:sldId id="275" r:id="rId18"/>
    <p:sldId id="374" r:id="rId19"/>
    <p:sldId id="386" r:id="rId20"/>
    <p:sldId id="387" r:id="rId21"/>
    <p:sldId id="379" r:id="rId22"/>
    <p:sldId id="388" r:id="rId23"/>
    <p:sldId id="384" r:id="rId24"/>
    <p:sldId id="319" r:id="rId25"/>
    <p:sldId id="324" r:id="rId26"/>
    <p:sldId id="314" r:id="rId27"/>
    <p:sldId id="320" r:id="rId28"/>
    <p:sldId id="313" r:id="rId29"/>
    <p:sldId id="360" r:id="rId30"/>
    <p:sldId id="282" r:id="rId31"/>
    <p:sldId id="283" r:id="rId32"/>
    <p:sldId id="312" r:id="rId33"/>
    <p:sldId id="284" r:id="rId34"/>
    <p:sldId id="285" r:id="rId35"/>
    <p:sldId id="377" r:id="rId36"/>
    <p:sldId id="286" r:id="rId37"/>
    <p:sldId id="376" r:id="rId38"/>
    <p:sldId id="287" r:id="rId39"/>
    <p:sldId id="288" r:id="rId40"/>
    <p:sldId id="289" r:id="rId41"/>
    <p:sldId id="317" r:id="rId42"/>
    <p:sldId id="290" r:id="rId43"/>
    <p:sldId id="292" r:id="rId44"/>
    <p:sldId id="291" r:id="rId45"/>
    <p:sldId id="343" r:id="rId46"/>
    <p:sldId id="293" r:id="rId47"/>
    <p:sldId id="361" r:id="rId48"/>
    <p:sldId id="345" r:id="rId49"/>
    <p:sldId id="325" r:id="rId50"/>
    <p:sldId id="327" r:id="rId51"/>
    <p:sldId id="373" r:id="rId52"/>
    <p:sldId id="342" r:id="rId53"/>
    <p:sldId id="294" r:id="rId54"/>
    <p:sldId id="389" r:id="rId55"/>
    <p:sldId id="390" r:id="rId56"/>
    <p:sldId id="276" r:id="rId57"/>
    <p:sldId id="329" r:id="rId58"/>
    <p:sldId id="295" r:id="rId59"/>
    <p:sldId id="333" r:id="rId60"/>
    <p:sldId id="332" r:id="rId61"/>
    <p:sldId id="298" r:id="rId62"/>
    <p:sldId id="318" r:id="rId63"/>
    <p:sldId id="296" r:id="rId64"/>
    <p:sldId id="297" r:id="rId65"/>
    <p:sldId id="300" r:id="rId66"/>
    <p:sldId id="299" r:id="rId67"/>
    <p:sldId id="301" r:id="rId68"/>
    <p:sldId id="330" r:id="rId69"/>
    <p:sldId id="316" r:id="rId70"/>
    <p:sldId id="321" r:id="rId71"/>
    <p:sldId id="365" r:id="rId72"/>
    <p:sldId id="323" r:id="rId73"/>
    <p:sldId id="328" r:id="rId74"/>
    <p:sldId id="334" r:id="rId75"/>
    <p:sldId id="340" r:id="rId76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EC0F20"/>
    <a:srgbClr val="DDE4FF"/>
    <a:srgbClr val="9900CC"/>
    <a:srgbClr val="9900FF"/>
    <a:srgbClr val="FF0066"/>
    <a:srgbClr val="FD630D"/>
    <a:srgbClr val="CC3300"/>
    <a:srgbClr val="99CC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979" autoAdjust="0"/>
  </p:normalViewPr>
  <p:slideViewPr>
    <p:cSldViewPr snapToGrid="0">
      <p:cViewPr varScale="1">
        <p:scale>
          <a:sx n="66" d="100"/>
          <a:sy n="66" d="100"/>
        </p:scale>
        <p:origin x="6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BE3392-6973-4305-9B2D-26747A9C39B2}" type="datetimeFigureOut">
              <a:rPr lang="es-MX" smtClean="0"/>
              <a:t>12/05/2020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A5E1F0-972C-4B21-B4B3-0244EC0752D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84744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83571B-0E0E-41A8-8BA1-BD4D7A511380}" type="datetimeFigureOut">
              <a:rPr lang="es-MX" smtClean="0"/>
              <a:t>12/05/2020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EFCD5A-F2AA-4783-B11A-4E07132C756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2114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83571B-0E0E-41A8-8BA1-BD4D7A511380}" type="datetimeFigureOut">
              <a:rPr lang="es-MX" smtClean="0"/>
              <a:t>12/05/2020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EFCD5A-F2AA-4783-B11A-4E07132C756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7344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83571B-0E0E-41A8-8BA1-BD4D7A511380}" type="datetimeFigureOut">
              <a:rPr lang="es-MX" smtClean="0"/>
              <a:t>12/05/2020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EFCD5A-F2AA-4783-B11A-4E07132C756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15246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83571B-0E0E-41A8-8BA1-BD4D7A511380}" type="datetimeFigureOut">
              <a:rPr lang="es-MX" smtClean="0"/>
              <a:t>12/05/2020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EFCD5A-F2AA-4783-B11A-4E07132C756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92349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83571B-0E0E-41A8-8BA1-BD4D7A511380}" type="datetimeFigureOut">
              <a:rPr lang="es-MX" smtClean="0"/>
              <a:t>12/05/2020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EFCD5A-F2AA-4783-B11A-4E07132C756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41160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83571B-0E0E-41A8-8BA1-BD4D7A511380}" type="datetimeFigureOut">
              <a:rPr lang="es-MX" smtClean="0"/>
              <a:t>12/05/2020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EFCD5A-F2AA-4783-B11A-4E07132C756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18197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83571B-0E0E-41A8-8BA1-BD4D7A511380}" type="datetimeFigureOut">
              <a:rPr lang="es-MX" smtClean="0"/>
              <a:t>12/05/2020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EFCD5A-F2AA-4783-B11A-4E07132C756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3672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83571B-0E0E-41A8-8BA1-BD4D7A511380}" type="datetimeFigureOut">
              <a:rPr lang="es-MX" smtClean="0"/>
              <a:t>12/05/2020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EFCD5A-F2AA-4783-B11A-4E07132C756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36405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83571B-0E0E-41A8-8BA1-BD4D7A511380}" type="datetimeFigureOut">
              <a:rPr lang="es-MX" smtClean="0"/>
              <a:t>12/05/2020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EFCD5A-F2AA-4783-B11A-4E07132C756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21337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83571B-0E0E-41A8-8BA1-BD4D7A511380}" type="datetimeFigureOut">
              <a:rPr lang="es-MX" smtClean="0"/>
              <a:t>12/05/2020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EFCD5A-F2AA-4783-B11A-4E07132C756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9075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83571B-0E0E-41A8-8BA1-BD4D7A511380}" type="datetimeFigureOut">
              <a:rPr lang="es-MX" smtClean="0"/>
              <a:t>12/05/2020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EFCD5A-F2AA-4783-B11A-4E07132C756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68023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 descr="abajo interior_Mesa de trabajo 1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6" y="6391564"/>
            <a:ext cx="12192000" cy="475561"/>
          </a:xfrm>
          <a:prstGeom prst="rect">
            <a:avLst/>
          </a:prstGeom>
        </p:spPr>
      </p:pic>
      <p:pic>
        <p:nvPicPr>
          <p:cNvPr id="23" name="Picture 4" descr="Resultado de imagen para icon red home loan vector"/>
          <p:cNvPicPr>
            <a:picLocks noChangeAspect="1" noChangeArrowheads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6868" y="146107"/>
            <a:ext cx="800374" cy="89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472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68.xml"/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66.xml"/><Relationship Id="rId7" Type="http://schemas.openxmlformats.org/officeDocument/2006/relationships/image" Target="../media/image39.png"/><Relationship Id="rId2" Type="http://schemas.openxmlformats.org/officeDocument/2006/relationships/slide" Target="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8.jpg"/><Relationship Id="rId4" Type="http://schemas.openxmlformats.org/officeDocument/2006/relationships/image" Target="../media/image3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12" Type="http://schemas.openxmlformats.org/officeDocument/2006/relationships/image" Target="../media/image13.png"/><Relationship Id="rId2" Type="http://schemas.openxmlformats.org/officeDocument/2006/relationships/hyperlink" Target="http://www.google.com.mx/url?sa=i&amp;rct=j&amp;q=&amp;esrc=s&amp;source=images&amp;cd=&amp;cad=rja&amp;uact=8&amp;ved=&amp;url=http://www.xerago.com/blog/2016/10/some-facts-about-marketing-automation/&amp;psig=AOvVaw22muvW7_pHsv-ALGVXwEVT&amp;ust=1519254943834542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jpe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3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8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0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13.png"/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12" Type="http://schemas.openxmlformats.org/officeDocument/2006/relationships/image" Target="../media/image76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75.jpeg"/><Relationship Id="rId5" Type="http://schemas.openxmlformats.org/officeDocument/2006/relationships/image" Target="../media/image70.jpeg"/><Relationship Id="rId10" Type="http://schemas.openxmlformats.org/officeDocument/2006/relationships/slide" Target="slide3.xml"/><Relationship Id="rId4" Type="http://schemas.microsoft.com/office/2007/relationships/hdphoto" Target="../media/hdphoto3.wdp"/><Relationship Id="rId9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13" Type="http://schemas.openxmlformats.org/officeDocument/2006/relationships/slide" Target="slide43.xml"/><Relationship Id="rId18" Type="http://schemas.openxmlformats.org/officeDocument/2006/relationships/image" Target="../media/image13.png"/><Relationship Id="rId3" Type="http://schemas.openxmlformats.org/officeDocument/2006/relationships/slide" Target="slide29.xml"/><Relationship Id="rId7" Type="http://schemas.openxmlformats.org/officeDocument/2006/relationships/slide" Target="slide33.xml"/><Relationship Id="rId12" Type="http://schemas.openxmlformats.org/officeDocument/2006/relationships/slide" Target="slide41.xml"/><Relationship Id="rId17" Type="http://schemas.openxmlformats.org/officeDocument/2006/relationships/image" Target="../media/image12.jpeg"/><Relationship Id="rId2" Type="http://schemas.openxmlformats.org/officeDocument/2006/relationships/image" Target="../media/image11.png"/><Relationship Id="rId16" Type="http://schemas.openxmlformats.org/officeDocument/2006/relationships/slide" Target="slide51.xml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11" Type="http://schemas.openxmlformats.org/officeDocument/2006/relationships/slide" Target="slide42.xml"/><Relationship Id="rId5" Type="http://schemas.openxmlformats.org/officeDocument/2006/relationships/slide" Target="slide31.xml"/><Relationship Id="rId15" Type="http://schemas.openxmlformats.org/officeDocument/2006/relationships/slide" Target="slide50.xml"/><Relationship Id="rId10" Type="http://schemas.openxmlformats.org/officeDocument/2006/relationships/slide" Target="slide40.xml"/><Relationship Id="rId19" Type="http://schemas.openxmlformats.org/officeDocument/2006/relationships/slide" Target="slide52.xml"/><Relationship Id="rId4" Type="http://schemas.openxmlformats.org/officeDocument/2006/relationships/slide" Target="slide30.xml"/><Relationship Id="rId9" Type="http://schemas.openxmlformats.org/officeDocument/2006/relationships/slide" Target="slide39.xml"/><Relationship Id="rId14" Type="http://schemas.openxmlformats.org/officeDocument/2006/relationships/slide" Target="slide49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13" Type="http://schemas.openxmlformats.org/officeDocument/2006/relationships/image" Target="../media/image86.jpe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75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11" Type="http://schemas.openxmlformats.org/officeDocument/2006/relationships/slide" Target="slide3.xml"/><Relationship Id="rId5" Type="http://schemas.openxmlformats.org/officeDocument/2006/relationships/image" Target="../media/image80.png"/><Relationship Id="rId15" Type="http://schemas.openxmlformats.org/officeDocument/2006/relationships/image" Target="../media/image13.png"/><Relationship Id="rId10" Type="http://schemas.openxmlformats.org/officeDocument/2006/relationships/image" Target="../media/image85.png"/><Relationship Id="rId4" Type="http://schemas.openxmlformats.org/officeDocument/2006/relationships/image" Target="../media/image79.jpeg"/><Relationship Id="rId9" Type="http://schemas.openxmlformats.org/officeDocument/2006/relationships/image" Target="../media/image84.png"/><Relationship Id="rId14" Type="http://schemas.openxmlformats.org/officeDocument/2006/relationships/image" Target="../media/image7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microsoft.com/office/2007/relationships/hdphoto" Target="../media/hdphoto4.wdp"/><Relationship Id="rId3" Type="http://schemas.openxmlformats.org/officeDocument/2006/relationships/image" Target="../media/image88.jpeg"/><Relationship Id="rId7" Type="http://schemas.openxmlformats.org/officeDocument/2006/relationships/image" Target="../media/image85.png"/><Relationship Id="rId12" Type="http://schemas.openxmlformats.org/officeDocument/2006/relationships/image" Target="../media/image89.png"/><Relationship Id="rId2" Type="http://schemas.openxmlformats.org/officeDocument/2006/relationships/image" Target="../media/image87.jpe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slide" Target="slide32.xml"/><Relationship Id="rId5" Type="http://schemas.openxmlformats.org/officeDocument/2006/relationships/image" Target="../media/image78.png"/><Relationship Id="rId15" Type="http://schemas.openxmlformats.org/officeDocument/2006/relationships/image" Target="../media/image76.jpeg"/><Relationship Id="rId10" Type="http://schemas.openxmlformats.org/officeDocument/2006/relationships/image" Target="../media/image83.jpeg"/><Relationship Id="rId4" Type="http://schemas.openxmlformats.org/officeDocument/2006/relationships/image" Target="../media/image77.png"/><Relationship Id="rId9" Type="http://schemas.openxmlformats.org/officeDocument/2006/relationships/image" Target="../media/image82.png"/><Relationship Id="rId14" Type="http://schemas.openxmlformats.org/officeDocument/2006/relationships/image" Target="../media/image90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75.jpeg"/><Relationship Id="rId3" Type="http://schemas.openxmlformats.org/officeDocument/2006/relationships/image" Target="../media/image88.jpeg"/><Relationship Id="rId7" Type="http://schemas.openxmlformats.org/officeDocument/2006/relationships/image" Target="../media/image84.png"/><Relationship Id="rId12" Type="http://schemas.openxmlformats.org/officeDocument/2006/relationships/slide" Target="slide3.xml"/><Relationship Id="rId2" Type="http://schemas.openxmlformats.org/officeDocument/2006/relationships/image" Target="../media/image87.jpe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83.jpeg"/><Relationship Id="rId5" Type="http://schemas.openxmlformats.org/officeDocument/2006/relationships/image" Target="../media/image91.png"/><Relationship Id="rId15" Type="http://schemas.openxmlformats.org/officeDocument/2006/relationships/image" Target="../media/image76.jpeg"/><Relationship Id="rId10" Type="http://schemas.openxmlformats.org/officeDocument/2006/relationships/image" Target="../media/image82.png"/><Relationship Id="rId4" Type="http://schemas.openxmlformats.org/officeDocument/2006/relationships/image" Target="../media/image77.png"/><Relationship Id="rId9" Type="http://schemas.openxmlformats.org/officeDocument/2006/relationships/image" Target="../media/image81.jpeg"/><Relationship Id="rId14" Type="http://schemas.openxmlformats.org/officeDocument/2006/relationships/image" Target="../media/image90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13.png"/><Relationship Id="rId3" Type="http://schemas.openxmlformats.org/officeDocument/2006/relationships/image" Target="../media/image82.png"/><Relationship Id="rId7" Type="http://schemas.openxmlformats.org/officeDocument/2006/relationships/image" Target="../media/image92.png"/><Relationship Id="rId12" Type="http://schemas.openxmlformats.org/officeDocument/2006/relationships/image" Target="../media/image7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93.png"/><Relationship Id="rId5" Type="http://schemas.openxmlformats.org/officeDocument/2006/relationships/image" Target="../media/image84.png"/><Relationship Id="rId10" Type="http://schemas.openxmlformats.org/officeDocument/2006/relationships/image" Target="../media/image90.jpeg"/><Relationship Id="rId4" Type="http://schemas.openxmlformats.org/officeDocument/2006/relationships/image" Target="../media/image83.jpeg"/><Relationship Id="rId9" Type="http://schemas.openxmlformats.org/officeDocument/2006/relationships/image" Target="../media/image75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microsoft.com/office/2007/relationships/hdphoto" Target="../media/hdphoto4.wdp"/><Relationship Id="rId3" Type="http://schemas.openxmlformats.org/officeDocument/2006/relationships/image" Target="../media/image82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17" Type="http://schemas.openxmlformats.org/officeDocument/2006/relationships/image" Target="../media/image13.png"/><Relationship Id="rId2" Type="http://schemas.openxmlformats.org/officeDocument/2006/relationships/image" Target="../media/image81.jpeg"/><Relationship Id="rId16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slide" Target="slide35.xml"/><Relationship Id="rId5" Type="http://schemas.openxmlformats.org/officeDocument/2006/relationships/image" Target="../media/image79.jpeg"/><Relationship Id="rId15" Type="http://schemas.openxmlformats.org/officeDocument/2006/relationships/image" Target="../media/image93.png"/><Relationship Id="rId10" Type="http://schemas.openxmlformats.org/officeDocument/2006/relationships/image" Target="../media/image95.jpeg"/><Relationship Id="rId4" Type="http://schemas.openxmlformats.org/officeDocument/2006/relationships/image" Target="../media/image83.jpeg"/><Relationship Id="rId9" Type="http://schemas.openxmlformats.org/officeDocument/2006/relationships/image" Target="../media/image94.jpeg"/><Relationship Id="rId14" Type="http://schemas.openxmlformats.org/officeDocument/2006/relationships/image" Target="../media/image90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microsoft.com/office/2007/relationships/hdphoto" Target="../media/hdphoto4.wdp"/><Relationship Id="rId3" Type="http://schemas.openxmlformats.org/officeDocument/2006/relationships/image" Target="../media/image13.png"/><Relationship Id="rId7" Type="http://schemas.openxmlformats.org/officeDocument/2006/relationships/image" Target="../media/image71.png"/><Relationship Id="rId12" Type="http://schemas.openxmlformats.org/officeDocument/2006/relationships/image" Target="../media/image89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11" Type="http://schemas.openxmlformats.org/officeDocument/2006/relationships/slide" Target="slide36.xml"/><Relationship Id="rId5" Type="http://schemas.openxmlformats.org/officeDocument/2006/relationships/image" Target="../media/image68.png"/><Relationship Id="rId10" Type="http://schemas.openxmlformats.org/officeDocument/2006/relationships/image" Target="../media/image98.jpeg"/><Relationship Id="rId4" Type="http://schemas.openxmlformats.org/officeDocument/2006/relationships/image" Target="../media/image96.jpeg"/><Relationship Id="rId9" Type="http://schemas.openxmlformats.org/officeDocument/2006/relationships/image" Target="../media/image9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95.jpeg"/><Relationship Id="rId18" Type="http://schemas.openxmlformats.org/officeDocument/2006/relationships/image" Target="../media/image89.png"/><Relationship Id="rId3" Type="http://schemas.openxmlformats.org/officeDocument/2006/relationships/image" Target="../media/image73.png"/><Relationship Id="rId7" Type="http://schemas.openxmlformats.org/officeDocument/2006/relationships/image" Target="../media/image85.png"/><Relationship Id="rId12" Type="http://schemas.openxmlformats.org/officeDocument/2006/relationships/image" Target="../media/image103.jpeg"/><Relationship Id="rId17" Type="http://schemas.openxmlformats.org/officeDocument/2006/relationships/slide" Target="slide37.xml"/><Relationship Id="rId2" Type="http://schemas.openxmlformats.org/officeDocument/2006/relationships/image" Target="../media/image99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102.jpeg"/><Relationship Id="rId5" Type="http://schemas.openxmlformats.org/officeDocument/2006/relationships/image" Target="../media/image80.png"/><Relationship Id="rId15" Type="http://schemas.openxmlformats.org/officeDocument/2006/relationships/image" Target="../media/image76.jpeg"/><Relationship Id="rId10" Type="http://schemas.openxmlformats.org/officeDocument/2006/relationships/image" Target="../media/image101.png"/><Relationship Id="rId19" Type="http://schemas.microsoft.com/office/2007/relationships/hdphoto" Target="../media/hdphoto4.wdp"/><Relationship Id="rId4" Type="http://schemas.openxmlformats.org/officeDocument/2006/relationships/image" Target="../media/image79.jpeg"/><Relationship Id="rId9" Type="http://schemas.openxmlformats.org/officeDocument/2006/relationships/image" Target="../media/image71.png"/><Relationship Id="rId14" Type="http://schemas.openxmlformats.org/officeDocument/2006/relationships/image" Target="../media/image9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7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13.png"/><Relationship Id="rId4" Type="http://schemas.openxmlformats.org/officeDocument/2006/relationships/image" Target="../media/image76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85.png"/><Relationship Id="rId18" Type="http://schemas.openxmlformats.org/officeDocument/2006/relationships/image" Target="../media/image71.png"/><Relationship Id="rId26" Type="http://schemas.openxmlformats.org/officeDocument/2006/relationships/image" Target="../media/image76.jpeg"/><Relationship Id="rId3" Type="http://schemas.openxmlformats.org/officeDocument/2006/relationships/image" Target="../media/image107.png"/><Relationship Id="rId21" Type="http://schemas.microsoft.com/office/2007/relationships/hdphoto" Target="../media/hdphoto6.wdp"/><Relationship Id="rId7" Type="http://schemas.openxmlformats.org/officeDocument/2006/relationships/image" Target="../media/image111.png"/><Relationship Id="rId12" Type="http://schemas.openxmlformats.org/officeDocument/2006/relationships/image" Target="../media/image84.png"/><Relationship Id="rId17" Type="http://schemas.openxmlformats.org/officeDocument/2006/relationships/image" Target="../media/image114.png"/><Relationship Id="rId25" Type="http://schemas.openxmlformats.org/officeDocument/2006/relationships/image" Target="../media/image118.gif"/><Relationship Id="rId2" Type="http://schemas.openxmlformats.org/officeDocument/2006/relationships/image" Target="../media/image106.png"/><Relationship Id="rId16" Type="http://schemas.openxmlformats.org/officeDocument/2006/relationships/image" Target="../media/image83.jpeg"/><Relationship Id="rId20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openxmlformats.org/officeDocument/2006/relationships/image" Target="../media/image78.png"/><Relationship Id="rId24" Type="http://schemas.openxmlformats.org/officeDocument/2006/relationships/image" Target="../media/image75.jpeg"/><Relationship Id="rId5" Type="http://schemas.openxmlformats.org/officeDocument/2006/relationships/image" Target="../media/image109.jpeg"/><Relationship Id="rId15" Type="http://schemas.openxmlformats.org/officeDocument/2006/relationships/image" Target="../media/image82.png"/><Relationship Id="rId23" Type="http://schemas.openxmlformats.org/officeDocument/2006/relationships/slide" Target="slide3.xml"/><Relationship Id="rId10" Type="http://schemas.openxmlformats.org/officeDocument/2006/relationships/image" Target="../media/image77.png"/><Relationship Id="rId19" Type="http://schemas.openxmlformats.org/officeDocument/2006/relationships/image" Target="../media/image115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Relationship Id="rId14" Type="http://schemas.openxmlformats.org/officeDocument/2006/relationships/image" Target="../media/image81.jpeg"/><Relationship Id="rId22" Type="http://schemas.openxmlformats.org/officeDocument/2006/relationships/image" Target="../media/image117.png"/><Relationship Id="rId27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81.jpeg"/><Relationship Id="rId7" Type="http://schemas.openxmlformats.org/officeDocument/2006/relationships/image" Target="../media/image85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13.png"/><Relationship Id="rId5" Type="http://schemas.openxmlformats.org/officeDocument/2006/relationships/image" Target="../media/image83.jpeg"/><Relationship Id="rId10" Type="http://schemas.openxmlformats.org/officeDocument/2006/relationships/image" Target="../media/image76.jpeg"/><Relationship Id="rId4" Type="http://schemas.openxmlformats.org/officeDocument/2006/relationships/image" Target="../media/image82.png"/><Relationship Id="rId9" Type="http://schemas.openxmlformats.org/officeDocument/2006/relationships/image" Target="../media/image7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0.xml"/><Relationship Id="rId13" Type="http://schemas.openxmlformats.org/officeDocument/2006/relationships/image" Target="../media/image13.png"/><Relationship Id="rId1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slide" Target="slide60.xml"/><Relationship Id="rId12" Type="http://schemas.openxmlformats.org/officeDocument/2006/relationships/image" Target="../media/image12.jpeg"/><Relationship Id="rId17" Type="http://schemas.openxmlformats.org/officeDocument/2006/relationships/image" Target="../media/image20.png"/><Relationship Id="rId2" Type="http://schemas.openxmlformats.org/officeDocument/2006/relationships/image" Target="../media/image15.png"/><Relationship Id="rId16" Type="http://schemas.openxmlformats.org/officeDocument/2006/relationships/image" Target="../media/image19.png"/><Relationship Id="rId20" Type="http://schemas.openxmlformats.org/officeDocument/2006/relationships/slide" Target="slide5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3.xml"/><Relationship Id="rId11" Type="http://schemas.openxmlformats.org/officeDocument/2006/relationships/slide" Target="slide58.xml"/><Relationship Id="rId5" Type="http://schemas.openxmlformats.org/officeDocument/2006/relationships/slide" Target="slide56.xml"/><Relationship Id="rId15" Type="http://schemas.openxmlformats.org/officeDocument/2006/relationships/image" Target="../media/image18.png"/><Relationship Id="rId10" Type="http://schemas.openxmlformats.org/officeDocument/2006/relationships/slide" Target="slide75.xml"/><Relationship Id="rId19" Type="http://schemas.openxmlformats.org/officeDocument/2006/relationships/image" Target="../media/image22.jpeg"/><Relationship Id="rId4" Type="http://schemas.openxmlformats.org/officeDocument/2006/relationships/slide" Target="slide53.xml"/><Relationship Id="rId9" Type="http://schemas.openxmlformats.org/officeDocument/2006/relationships/slide" Target="slide57.xml"/><Relationship Id="rId1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85.png"/><Relationship Id="rId18" Type="http://schemas.openxmlformats.org/officeDocument/2006/relationships/image" Target="../media/image75.jpeg"/><Relationship Id="rId3" Type="http://schemas.openxmlformats.org/officeDocument/2006/relationships/image" Target="../media/image108.png"/><Relationship Id="rId21" Type="http://schemas.openxmlformats.org/officeDocument/2006/relationships/image" Target="../media/image122.jpeg"/><Relationship Id="rId7" Type="http://schemas.openxmlformats.org/officeDocument/2006/relationships/image" Target="../media/image114.png"/><Relationship Id="rId12" Type="http://schemas.openxmlformats.org/officeDocument/2006/relationships/image" Target="../media/image84.png"/><Relationship Id="rId17" Type="http://schemas.openxmlformats.org/officeDocument/2006/relationships/slide" Target="slide3.xml"/><Relationship Id="rId2" Type="http://schemas.openxmlformats.org/officeDocument/2006/relationships/image" Target="../media/image106.png"/><Relationship Id="rId16" Type="http://schemas.openxmlformats.org/officeDocument/2006/relationships/image" Target="../media/image83.jpe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11" Type="http://schemas.openxmlformats.org/officeDocument/2006/relationships/image" Target="../media/image78.png"/><Relationship Id="rId5" Type="http://schemas.openxmlformats.org/officeDocument/2006/relationships/image" Target="../media/image120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19" Type="http://schemas.openxmlformats.org/officeDocument/2006/relationships/image" Target="../media/image76.jpeg"/><Relationship Id="rId4" Type="http://schemas.openxmlformats.org/officeDocument/2006/relationships/image" Target="../media/image110.png"/><Relationship Id="rId9" Type="http://schemas.openxmlformats.org/officeDocument/2006/relationships/image" Target="../media/image115.png"/><Relationship Id="rId14" Type="http://schemas.openxmlformats.org/officeDocument/2006/relationships/image" Target="../media/image81.jpeg"/><Relationship Id="rId22" Type="http://schemas.openxmlformats.org/officeDocument/2006/relationships/image" Target="../media/image123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118.gif"/><Relationship Id="rId3" Type="http://schemas.openxmlformats.org/officeDocument/2006/relationships/image" Target="../media/image91.png"/><Relationship Id="rId7" Type="http://schemas.openxmlformats.org/officeDocument/2006/relationships/image" Target="../media/image81.jpeg"/><Relationship Id="rId12" Type="http://schemas.openxmlformats.org/officeDocument/2006/relationships/image" Target="../media/image75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slide" Target="slide3.xml"/><Relationship Id="rId5" Type="http://schemas.openxmlformats.org/officeDocument/2006/relationships/image" Target="../media/image84.png"/><Relationship Id="rId15" Type="http://schemas.openxmlformats.org/officeDocument/2006/relationships/image" Target="../media/image13.png"/><Relationship Id="rId10" Type="http://schemas.openxmlformats.org/officeDocument/2006/relationships/image" Target="../media/image124.jpeg"/><Relationship Id="rId4" Type="http://schemas.microsoft.com/office/2007/relationships/hdphoto" Target="../media/hdphoto5.wdp"/><Relationship Id="rId9" Type="http://schemas.openxmlformats.org/officeDocument/2006/relationships/image" Target="../media/image83.jpeg"/><Relationship Id="rId14" Type="http://schemas.openxmlformats.org/officeDocument/2006/relationships/image" Target="../media/image76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129.png"/><Relationship Id="rId18" Type="http://schemas.openxmlformats.org/officeDocument/2006/relationships/image" Target="../media/image75.jpeg"/><Relationship Id="rId3" Type="http://schemas.openxmlformats.org/officeDocument/2006/relationships/image" Target="../media/image85.png"/><Relationship Id="rId7" Type="http://schemas.openxmlformats.org/officeDocument/2006/relationships/image" Target="../media/image77.png"/><Relationship Id="rId12" Type="http://schemas.openxmlformats.org/officeDocument/2006/relationships/image" Target="../media/image128.png"/><Relationship Id="rId17" Type="http://schemas.openxmlformats.org/officeDocument/2006/relationships/slide" Target="slide3.xml"/><Relationship Id="rId2" Type="http://schemas.openxmlformats.org/officeDocument/2006/relationships/image" Target="../media/image84.png"/><Relationship Id="rId16" Type="http://schemas.openxmlformats.org/officeDocument/2006/relationships/image" Target="../media/image132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11" Type="http://schemas.openxmlformats.org/officeDocument/2006/relationships/image" Target="../media/image127.png"/><Relationship Id="rId5" Type="http://schemas.openxmlformats.org/officeDocument/2006/relationships/image" Target="../media/image82.png"/><Relationship Id="rId15" Type="http://schemas.openxmlformats.org/officeDocument/2006/relationships/image" Target="../media/image131.jpeg"/><Relationship Id="rId10" Type="http://schemas.openxmlformats.org/officeDocument/2006/relationships/image" Target="../media/image126.jpeg"/><Relationship Id="rId19" Type="http://schemas.openxmlformats.org/officeDocument/2006/relationships/image" Target="../media/image76.jpeg"/><Relationship Id="rId4" Type="http://schemas.openxmlformats.org/officeDocument/2006/relationships/image" Target="../media/image81.jpeg"/><Relationship Id="rId9" Type="http://schemas.openxmlformats.org/officeDocument/2006/relationships/image" Target="../media/image125.png"/><Relationship Id="rId14" Type="http://schemas.openxmlformats.org/officeDocument/2006/relationships/image" Target="../media/image13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image" Target="../media/image134.png"/><Relationship Id="rId7" Type="http://schemas.openxmlformats.org/officeDocument/2006/relationships/image" Target="../media/image135.emf"/><Relationship Id="rId2" Type="http://schemas.openxmlformats.org/officeDocument/2006/relationships/image" Target="../media/image133.gif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89.png"/><Relationship Id="rId4" Type="http://schemas.openxmlformats.org/officeDocument/2006/relationships/slide" Target="slide44.xml"/><Relationship Id="rId9" Type="http://schemas.openxmlformats.org/officeDocument/2006/relationships/image" Target="../media/image1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emf"/><Relationship Id="rId3" Type="http://schemas.openxmlformats.org/officeDocument/2006/relationships/image" Target="../media/image73.png"/><Relationship Id="rId7" Type="http://schemas.microsoft.com/office/2007/relationships/hdphoto" Target="../media/hdphoto4.wdp"/><Relationship Id="rId12" Type="http://schemas.openxmlformats.org/officeDocument/2006/relationships/image" Target="../media/image13.png"/><Relationship Id="rId2" Type="http://schemas.openxmlformats.org/officeDocument/2006/relationships/image" Target="../media/image13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openxmlformats.org/officeDocument/2006/relationships/image" Target="../media/image136.jpeg"/><Relationship Id="rId5" Type="http://schemas.openxmlformats.org/officeDocument/2006/relationships/slide" Target="slide45.xml"/><Relationship Id="rId10" Type="http://schemas.microsoft.com/office/2007/relationships/hdphoto" Target="../media/hdphoto7.wdp"/><Relationship Id="rId4" Type="http://schemas.openxmlformats.org/officeDocument/2006/relationships/image" Target="../media/image134.png"/><Relationship Id="rId9" Type="http://schemas.openxmlformats.org/officeDocument/2006/relationships/image" Target="../media/image13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gif"/><Relationship Id="rId13" Type="http://schemas.microsoft.com/office/2007/relationships/hdphoto" Target="../media/hdphoto8.wdp"/><Relationship Id="rId3" Type="http://schemas.openxmlformats.org/officeDocument/2006/relationships/image" Target="../media/image73.png"/><Relationship Id="rId7" Type="http://schemas.microsoft.com/office/2007/relationships/hdphoto" Target="../media/hdphoto4.wdp"/><Relationship Id="rId12" Type="http://schemas.openxmlformats.org/officeDocument/2006/relationships/image" Target="../media/image141.png"/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openxmlformats.org/officeDocument/2006/relationships/image" Target="../media/image13.png"/><Relationship Id="rId5" Type="http://schemas.openxmlformats.org/officeDocument/2006/relationships/slide" Target="slide46.xml"/><Relationship Id="rId10" Type="http://schemas.openxmlformats.org/officeDocument/2006/relationships/image" Target="../media/image136.jpeg"/><Relationship Id="rId4" Type="http://schemas.openxmlformats.org/officeDocument/2006/relationships/image" Target="../media/image134.png"/><Relationship Id="rId9" Type="http://schemas.openxmlformats.org/officeDocument/2006/relationships/image" Target="../media/image133.gi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image" Target="../media/image134.png"/><Relationship Id="rId7" Type="http://schemas.microsoft.com/office/2007/relationships/hdphoto" Target="../media/hdphoto4.wdp"/><Relationship Id="rId2" Type="http://schemas.openxmlformats.org/officeDocument/2006/relationships/image" Target="../media/image13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slide" Target="slide47.xml"/><Relationship Id="rId4" Type="http://schemas.openxmlformats.org/officeDocument/2006/relationships/image" Target="../media/image142.emf"/><Relationship Id="rId9" Type="http://schemas.openxmlformats.org/officeDocument/2006/relationships/image" Target="../media/image13.pn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36.jpeg"/><Relationship Id="rId3" Type="http://schemas.openxmlformats.org/officeDocument/2006/relationships/image" Target="../media/image73.png"/><Relationship Id="rId7" Type="http://schemas.openxmlformats.org/officeDocument/2006/relationships/image" Target="../media/image89.png"/><Relationship Id="rId12" Type="http://schemas.openxmlformats.org/officeDocument/2006/relationships/image" Target="../media/image72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.xml"/><Relationship Id="rId11" Type="http://schemas.openxmlformats.org/officeDocument/2006/relationships/image" Target="../media/image71.png"/><Relationship Id="rId5" Type="http://schemas.openxmlformats.org/officeDocument/2006/relationships/image" Target="../media/image144.emf"/><Relationship Id="rId10" Type="http://schemas.openxmlformats.org/officeDocument/2006/relationships/image" Target="../media/image70.jpeg"/><Relationship Id="rId4" Type="http://schemas.openxmlformats.org/officeDocument/2006/relationships/image" Target="../media/image143.emf"/><Relationship Id="rId9" Type="http://schemas.openxmlformats.org/officeDocument/2006/relationships/image" Target="../media/image68.png"/><Relationship Id="rId14" Type="http://schemas.openxmlformats.org/officeDocument/2006/relationships/image" Target="../media/image1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image" Target="../media/image146.emf"/><Relationship Id="rId7" Type="http://schemas.openxmlformats.org/officeDocument/2006/relationships/image" Target="../media/image75.jpeg"/><Relationship Id="rId2" Type="http://schemas.openxmlformats.org/officeDocument/2006/relationships/image" Target="../media/image145.emf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134.png"/><Relationship Id="rId4" Type="http://schemas.openxmlformats.org/officeDocument/2006/relationships/image" Target="../media/image147.emf"/><Relationship Id="rId9" Type="http://schemas.openxmlformats.org/officeDocument/2006/relationships/image" Target="../media/image1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7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7" Type="http://schemas.openxmlformats.org/officeDocument/2006/relationships/image" Target="../media/image21.png"/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slide" Target="slide74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eg"/><Relationship Id="rId13" Type="http://schemas.openxmlformats.org/officeDocument/2006/relationships/image" Target="../media/image76.jpeg"/><Relationship Id="rId3" Type="http://schemas.openxmlformats.org/officeDocument/2006/relationships/image" Target="../media/image75.jpeg"/><Relationship Id="rId7" Type="http://schemas.openxmlformats.org/officeDocument/2006/relationships/image" Target="../media/image150.png"/><Relationship Id="rId12" Type="http://schemas.openxmlformats.org/officeDocument/2006/relationships/image" Target="../media/image15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11" Type="http://schemas.openxmlformats.org/officeDocument/2006/relationships/image" Target="../media/image154.png"/><Relationship Id="rId5" Type="http://schemas.openxmlformats.org/officeDocument/2006/relationships/image" Target="../media/image148.png"/><Relationship Id="rId10" Type="http://schemas.openxmlformats.org/officeDocument/2006/relationships/image" Target="../media/image153.png"/><Relationship Id="rId4" Type="http://schemas.openxmlformats.org/officeDocument/2006/relationships/image" Target="../media/image133.gif"/><Relationship Id="rId9" Type="http://schemas.openxmlformats.org/officeDocument/2006/relationships/image" Target="../media/image152.jpeg"/><Relationship Id="rId14" Type="http://schemas.openxmlformats.org/officeDocument/2006/relationships/image" Target="../media/image1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75.jpeg"/><Relationship Id="rId7" Type="http://schemas.openxmlformats.org/officeDocument/2006/relationships/image" Target="../media/image157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13.png"/><Relationship Id="rId4" Type="http://schemas.openxmlformats.org/officeDocument/2006/relationships/image" Target="../media/image156.jpeg"/><Relationship Id="rId9" Type="http://schemas.openxmlformats.org/officeDocument/2006/relationships/image" Target="../media/image76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154.png"/><Relationship Id="rId7" Type="http://schemas.openxmlformats.org/officeDocument/2006/relationships/image" Target="../media/image75.jpeg"/><Relationship Id="rId2" Type="http://schemas.openxmlformats.org/officeDocument/2006/relationships/image" Target="../media/image133.gif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158.png"/><Relationship Id="rId4" Type="http://schemas.openxmlformats.org/officeDocument/2006/relationships/image" Target="../media/image155.png"/><Relationship Id="rId9" Type="http://schemas.openxmlformats.org/officeDocument/2006/relationships/image" Target="../media/image1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60.gif"/><Relationship Id="rId7" Type="http://schemas.openxmlformats.org/officeDocument/2006/relationships/image" Target="../media/image163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gif"/><Relationship Id="rId11" Type="http://schemas.openxmlformats.org/officeDocument/2006/relationships/image" Target="../media/image13.png"/><Relationship Id="rId5" Type="http://schemas.openxmlformats.org/officeDocument/2006/relationships/image" Target="../media/image162.png"/><Relationship Id="rId10" Type="http://schemas.openxmlformats.org/officeDocument/2006/relationships/image" Target="../media/image38.jpg"/><Relationship Id="rId4" Type="http://schemas.openxmlformats.org/officeDocument/2006/relationships/image" Target="../media/image161.jpeg"/><Relationship Id="rId9" Type="http://schemas.openxmlformats.org/officeDocument/2006/relationships/image" Target="../media/image7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4.wdp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slide" Target="slide55.xml"/><Relationship Id="rId4" Type="http://schemas.openxmlformats.org/officeDocument/2006/relationships/image" Target="../media/image16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5" Type="http://schemas.openxmlformats.org/officeDocument/2006/relationships/image" Target="../media/image13.png"/><Relationship Id="rId4" Type="http://schemas.openxmlformats.org/officeDocument/2006/relationships/image" Target="../media/image38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3.png"/><Relationship Id="rId2" Type="http://schemas.openxmlformats.org/officeDocument/2006/relationships/image" Target="../media/image16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167.png"/><Relationship Id="rId4" Type="http://schemas.openxmlformats.org/officeDocument/2006/relationships/image" Target="../media/image75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169.png"/><Relationship Id="rId7" Type="http://schemas.openxmlformats.org/officeDocument/2006/relationships/image" Target="../media/image170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b.mx/curp/" TargetMode="External"/><Relationship Id="rId5" Type="http://schemas.openxmlformats.org/officeDocument/2006/relationships/image" Target="../media/image75.jpeg"/><Relationship Id="rId4" Type="http://schemas.openxmlformats.org/officeDocument/2006/relationships/slide" Target="slide4.xml"/><Relationship Id="rId9" Type="http://schemas.openxmlformats.org/officeDocument/2006/relationships/image" Target="../media/image13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image" Target="../media/image133.gif"/><Relationship Id="rId7" Type="http://schemas.openxmlformats.org/officeDocument/2006/relationships/image" Target="../media/image174.png"/><Relationship Id="rId12" Type="http://schemas.openxmlformats.org/officeDocument/2006/relationships/image" Target="../media/image13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11" Type="http://schemas.openxmlformats.org/officeDocument/2006/relationships/image" Target="../media/image38.jpg"/><Relationship Id="rId5" Type="http://schemas.openxmlformats.org/officeDocument/2006/relationships/image" Target="../media/image172.png"/><Relationship Id="rId10" Type="http://schemas.openxmlformats.org/officeDocument/2006/relationships/image" Target="../media/image75.jpeg"/><Relationship Id="rId4" Type="http://schemas.openxmlformats.org/officeDocument/2006/relationships/image" Target="../media/image171.jpeg"/><Relationship Id="rId9" Type="http://schemas.openxmlformats.org/officeDocument/2006/relationships/slide" Target="slide4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33.gif"/><Relationship Id="rId7" Type="http://schemas.openxmlformats.org/officeDocument/2006/relationships/image" Target="../media/image76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89.png"/><Relationship Id="rId4" Type="http://schemas.openxmlformats.org/officeDocument/2006/relationships/slide" Target="slide6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7.png"/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2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8.jpg"/><Relationship Id="rId4" Type="http://schemas.openxmlformats.org/officeDocument/2006/relationships/image" Target="../media/image7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62.xml"/><Relationship Id="rId7" Type="http://schemas.openxmlformats.org/officeDocument/2006/relationships/image" Target="../media/image13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microsoft.com/office/2007/relationships/hdphoto" Target="../media/hdphoto4.wdp"/><Relationship Id="rId4" Type="http://schemas.openxmlformats.org/officeDocument/2006/relationships/image" Target="../media/image8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8.jpg"/><Relationship Id="rId4" Type="http://schemas.openxmlformats.org/officeDocument/2006/relationships/image" Target="../media/image75.jpeg"/></Relationships>
</file>

<file path=ppt/slides/_rels/slide6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78.png"/><Relationship Id="rId7" Type="http://schemas.openxmlformats.org/officeDocument/2006/relationships/image" Target="../media/image89.png"/><Relationship Id="rId2" Type="http://schemas.openxmlformats.org/officeDocument/2006/relationships/image" Target="../media/image133.gif"/><Relationship Id="rId1" Type="http://schemas.openxmlformats.org/officeDocument/2006/relationships/slideLayout" Target="../slideLayouts/slideLayout2.xml"/><Relationship Id="rId6" Type="http://schemas.openxmlformats.org/officeDocument/2006/relationships/slide" Target="slide64.xml"/><Relationship Id="rId5" Type="http://schemas.openxmlformats.org/officeDocument/2006/relationships/image" Target="../media/image180.png"/><Relationship Id="rId10" Type="http://schemas.openxmlformats.org/officeDocument/2006/relationships/image" Target="../media/image13.png"/><Relationship Id="rId4" Type="http://schemas.openxmlformats.org/officeDocument/2006/relationships/image" Target="../media/image179.png"/><Relationship Id="rId9" Type="http://schemas.openxmlformats.org/officeDocument/2006/relationships/image" Target="../media/image76.jpeg"/></Relationships>
</file>

<file path=ppt/slides/_rels/slide6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82.jpeg"/><Relationship Id="rId7" Type="http://schemas.openxmlformats.org/officeDocument/2006/relationships/image" Target="../media/image89.pn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65.xml"/><Relationship Id="rId5" Type="http://schemas.openxmlformats.org/officeDocument/2006/relationships/image" Target="../media/image95.jpeg"/><Relationship Id="rId10" Type="http://schemas.openxmlformats.org/officeDocument/2006/relationships/image" Target="../media/image75.jpeg"/><Relationship Id="rId4" Type="http://schemas.openxmlformats.org/officeDocument/2006/relationships/image" Target="../media/image133.gif"/><Relationship Id="rId9" Type="http://schemas.openxmlformats.org/officeDocument/2006/relationships/slide" Target="slide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64.xml"/><Relationship Id="rId7" Type="http://schemas.openxmlformats.org/officeDocument/2006/relationships/image" Target="../media/image13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133.gif"/><Relationship Id="rId4" Type="http://schemas.openxmlformats.org/officeDocument/2006/relationships/image" Target="../media/image7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8.jpg"/><Relationship Id="rId4" Type="http://schemas.openxmlformats.org/officeDocument/2006/relationships/image" Target="../media/image75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slide" Target="slide69.xml"/><Relationship Id="rId7" Type="http://schemas.openxmlformats.org/officeDocument/2006/relationships/image" Target="../media/image186.png"/><Relationship Id="rId2" Type="http://schemas.openxmlformats.org/officeDocument/2006/relationships/image" Target="../media/image13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png"/><Relationship Id="rId5" Type="http://schemas.microsoft.com/office/2007/relationships/hdphoto" Target="../media/hdphoto4.wdp"/><Relationship Id="rId4" Type="http://schemas.openxmlformats.org/officeDocument/2006/relationships/image" Target="../media/image89.png"/><Relationship Id="rId9" Type="http://schemas.openxmlformats.org/officeDocument/2006/relationships/image" Target="../media/image13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image" Target="../media/image133.gif"/><Relationship Id="rId7" Type="http://schemas.openxmlformats.org/officeDocument/2006/relationships/image" Target="../media/image75.jpe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image" Target="../media/image13.png"/><Relationship Id="rId5" Type="http://schemas.microsoft.com/office/2007/relationships/hdphoto" Target="../media/hdphoto9.wdp"/><Relationship Id="rId10" Type="http://schemas.openxmlformats.org/officeDocument/2006/relationships/image" Target="../media/image76.jpeg"/><Relationship Id="rId4" Type="http://schemas.openxmlformats.org/officeDocument/2006/relationships/image" Target="../media/image187.png"/><Relationship Id="rId9" Type="http://schemas.openxmlformats.org/officeDocument/2006/relationships/image" Target="../media/image18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71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jpeg"/><Relationship Id="rId3" Type="http://schemas.openxmlformats.org/officeDocument/2006/relationships/image" Target="../media/image75.jpeg"/><Relationship Id="rId7" Type="http://schemas.openxmlformats.org/officeDocument/2006/relationships/image" Target="../media/image133.gif"/><Relationship Id="rId12" Type="http://schemas.openxmlformats.org/officeDocument/2006/relationships/image" Target="../media/image1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11" Type="http://schemas.openxmlformats.org/officeDocument/2006/relationships/image" Target="../media/image13.png"/><Relationship Id="rId5" Type="http://schemas.microsoft.com/office/2007/relationships/hdphoto" Target="../media/hdphoto10.wdp"/><Relationship Id="rId10" Type="http://schemas.openxmlformats.org/officeDocument/2006/relationships/image" Target="../media/image76.jpeg"/><Relationship Id="rId4" Type="http://schemas.openxmlformats.org/officeDocument/2006/relationships/image" Target="../media/image189.png"/><Relationship Id="rId9" Type="http://schemas.openxmlformats.org/officeDocument/2006/relationships/image" Target="../media/image118.gif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microsoft.com/office/2007/relationships/hdphoto" Target="../media/hdphoto10.wdp"/><Relationship Id="rId7" Type="http://schemas.openxmlformats.org/officeDocument/2006/relationships/image" Target="../media/image133.gif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slide" Target="slide8.xml"/><Relationship Id="rId10" Type="http://schemas.openxmlformats.org/officeDocument/2006/relationships/image" Target="../media/image13.png"/><Relationship Id="rId4" Type="http://schemas.openxmlformats.org/officeDocument/2006/relationships/image" Target="../media/image192.png"/><Relationship Id="rId9" Type="http://schemas.openxmlformats.org/officeDocument/2006/relationships/image" Target="../media/image76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microsoft.com/office/2007/relationships/hdphoto" Target="../media/hdphoto10.wdp"/><Relationship Id="rId7" Type="http://schemas.openxmlformats.org/officeDocument/2006/relationships/image" Target="../media/image194.jp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gif"/><Relationship Id="rId11" Type="http://schemas.openxmlformats.org/officeDocument/2006/relationships/image" Target="../media/image13.png"/><Relationship Id="rId5" Type="http://schemas.openxmlformats.org/officeDocument/2006/relationships/image" Target="../media/image192.png"/><Relationship Id="rId10" Type="http://schemas.openxmlformats.org/officeDocument/2006/relationships/image" Target="../media/image76.jpeg"/><Relationship Id="rId4" Type="http://schemas.openxmlformats.org/officeDocument/2006/relationships/image" Target="../media/image193.png"/><Relationship Id="rId9" Type="http://schemas.openxmlformats.org/officeDocument/2006/relationships/image" Target="../media/image75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1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133.gif"/><Relationship Id="rId4" Type="http://schemas.openxmlformats.org/officeDocument/2006/relationships/image" Target="../media/image96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13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133.gif"/><Relationship Id="rId4" Type="http://schemas.openxmlformats.org/officeDocument/2006/relationships/image" Target="../media/image96.jpe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96.png"/><Relationship Id="rId7" Type="http://schemas.openxmlformats.org/officeDocument/2006/relationships/image" Target="../media/image75.jpe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98.png"/><Relationship Id="rId10" Type="http://schemas.openxmlformats.org/officeDocument/2006/relationships/image" Target="../media/image13.png"/><Relationship Id="rId4" Type="http://schemas.openxmlformats.org/officeDocument/2006/relationships/image" Target="../media/image197.png"/><Relationship Id="rId9" Type="http://schemas.openxmlformats.org/officeDocument/2006/relationships/image" Target="../media/image3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2.jpeg"/><Relationship Id="rId7" Type="http://schemas.openxmlformats.org/officeDocument/2006/relationships/image" Target="../media/image12.jpeg"/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2.xml"/><Relationship Id="rId6" Type="http://schemas.openxmlformats.org/officeDocument/2006/relationships/slide" Target="slide72.xml"/><Relationship Id="rId5" Type="http://schemas.openxmlformats.org/officeDocument/2006/relationships/slide" Target="slide59.xml"/><Relationship Id="rId4" Type="http://schemas.openxmlformats.org/officeDocument/2006/relationships/image" Target="../media/image25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ítulo 2"/>
          <p:cNvSpPr txBox="1">
            <a:spLocks/>
          </p:cNvSpPr>
          <p:nvPr/>
        </p:nvSpPr>
        <p:spPr>
          <a:xfrm>
            <a:off x="6934199" y="5459701"/>
            <a:ext cx="6858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_tradnl" dirty="0"/>
          </a:p>
        </p:txBody>
      </p:sp>
      <p:sp>
        <p:nvSpPr>
          <p:cNvPr id="5" name="Rectángulo 4"/>
          <p:cNvSpPr/>
          <p:nvPr/>
        </p:nvSpPr>
        <p:spPr>
          <a:xfrm>
            <a:off x="11238271" y="12718"/>
            <a:ext cx="926020" cy="1092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5447" y="5229307"/>
            <a:ext cx="4488591" cy="789136"/>
          </a:xfrm>
          <a:prstGeom prst="rect">
            <a:avLst/>
          </a:prstGeom>
        </p:spPr>
      </p:pic>
      <p:sp>
        <p:nvSpPr>
          <p:cNvPr id="2" name="AutoShape 2" descr="Resultado de imagen para logotipo so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 dirty="0"/>
          </a:p>
        </p:txBody>
      </p:sp>
      <p:sp>
        <p:nvSpPr>
          <p:cNvPr id="4" name="AutoShape 2" descr="Resultado de imagen para logotipo SO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 dirty="0"/>
          </a:p>
        </p:txBody>
      </p:sp>
      <p:grpSp>
        <p:nvGrpSpPr>
          <p:cNvPr id="9" name="7 Grupo"/>
          <p:cNvGrpSpPr/>
          <p:nvPr/>
        </p:nvGrpSpPr>
        <p:grpSpPr>
          <a:xfrm>
            <a:off x="1230911" y="1085398"/>
            <a:ext cx="8352928" cy="4219941"/>
            <a:chOff x="395536" y="727714"/>
            <a:chExt cx="8352928" cy="4219941"/>
          </a:xfrm>
        </p:grpSpPr>
        <p:pic>
          <p:nvPicPr>
            <p:cNvPr id="10" name="Picture 9" descr="Resultado de imagen para cityscape mexico vector 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358" b="17009"/>
            <a:stretch/>
          </p:blipFill>
          <p:spPr bwMode="auto">
            <a:xfrm>
              <a:off x="395536" y="727714"/>
              <a:ext cx="8352928" cy="42199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9 Conector recto"/>
            <p:cNvCxnSpPr/>
            <p:nvPr/>
          </p:nvCxnSpPr>
          <p:spPr>
            <a:xfrm flipV="1">
              <a:off x="6228184" y="747058"/>
              <a:ext cx="1452308" cy="1025758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10 Conector recto"/>
            <p:cNvCxnSpPr/>
            <p:nvPr/>
          </p:nvCxnSpPr>
          <p:spPr>
            <a:xfrm>
              <a:off x="1260028" y="747058"/>
              <a:ext cx="2375868" cy="1457806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11 Conector recto"/>
            <p:cNvCxnSpPr/>
            <p:nvPr/>
          </p:nvCxnSpPr>
          <p:spPr>
            <a:xfrm>
              <a:off x="6300192" y="4005064"/>
              <a:ext cx="1567113" cy="864096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13 Rectángulo"/>
            <p:cNvSpPr/>
            <p:nvPr/>
          </p:nvSpPr>
          <p:spPr>
            <a:xfrm>
              <a:off x="3419872" y="2492896"/>
              <a:ext cx="432048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cxnSp>
          <p:nvCxnSpPr>
            <p:cNvPr id="15" name="14 Conector recto"/>
            <p:cNvCxnSpPr/>
            <p:nvPr/>
          </p:nvCxnSpPr>
          <p:spPr>
            <a:xfrm>
              <a:off x="5148064" y="2672916"/>
              <a:ext cx="0" cy="540060"/>
            </a:xfrm>
            <a:prstGeom prst="line">
              <a:avLst/>
            </a:prstGeom>
            <a:ln w="762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15 Rectángulo"/>
            <p:cNvSpPr/>
            <p:nvPr/>
          </p:nvSpPr>
          <p:spPr>
            <a:xfrm>
              <a:off x="3203848" y="2636912"/>
              <a:ext cx="144016" cy="900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7" name="16 CuadroTexto"/>
            <p:cNvSpPr txBox="1"/>
            <p:nvPr/>
          </p:nvSpPr>
          <p:spPr>
            <a:xfrm>
              <a:off x="4283138" y="2297009"/>
              <a:ext cx="2888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3200" dirty="0" smtClean="0">
                  <a:solidFill>
                    <a:schemeClr val="bg1"/>
                  </a:solidFill>
                </a:rPr>
                <a:t>.</a:t>
              </a:r>
              <a:endParaRPr lang="es-MX" sz="3200" dirty="0">
                <a:solidFill>
                  <a:schemeClr val="bg1"/>
                </a:solidFill>
              </a:endParaRPr>
            </a:p>
          </p:txBody>
        </p:sp>
        <p:sp>
          <p:nvSpPr>
            <p:cNvPr id="18" name="17 CuadroTexto"/>
            <p:cNvSpPr txBox="1"/>
            <p:nvPr/>
          </p:nvSpPr>
          <p:spPr>
            <a:xfrm>
              <a:off x="4198306" y="2276872"/>
              <a:ext cx="3016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3600" dirty="0" smtClean="0">
                  <a:solidFill>
                    <a:schemeClr val="bg1"/>
                  </a:solidFill>
                </a:rPr>
                <a:t>.</a:t>
              </a:r>
              <a:endParaRPr lang="es-MX" sz="3600" dirty="0">
                <a:solidFill>
                  <a:schemeClr val="bg1"/>
                </a:solidFill>
              </a:endParaRPr>
            </a:p>
          </p:txBody>
        </p:sp>
        <p:cxnSp>
          <p:nvCxnSpPr>
            <p:cNvPr id="19" name="18 Conector recto"/>
            <p:cNvCxnSpPr/>
            <p:nvPr/>
          </p:nvCxnSpPr>
          <p:spPr>
            <a:xfrm flipV="1">
              <a:off x="6156176" y="2648309"/>
              <a:ext cx="0" cy="504056"/>
            </a:xfrm>
            <a:prstGeom prst="line">
              <a:avLst/>
            </a:prstGeom>
            <a:ln w="571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19 Conector recto"/>
            <p:cNvCxnSpPr/>
            <p:nvPr/>
          </p:nvCxnSpPr>
          <p:spPr>
            <a:xfrm flipV="1">
              <a:off x="5436096" y="2881784"/>
              <a:ext cx="0" cy="18717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20 Conector recto"/>
            <p:cNvCxnSpPr/>
            <p:nvPr/>
          </p:nvCxnSpPr>
          <p:spPr>
            <a:xfrm flipV="1">
              <a:off x="5940152" y="3068960"/>
              <a:ext cx="0" cy="83405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21 Conector recto"/>
            <p:cNvCxnSpPr/>
            <p:nvPr/>
          </p:nvCxnSpPr>
          <p:spPr>
            <a:xfrm>
              <a:off x="4378805" y="2790220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22 Conector recto"/>
            <p:cNvCxnSpPr/>
            <p:nvPr/>
          </p:nvCxnSpPr>
          <p:spPr>
            <a:xfrm>
              <a:off x="4378805" y="2790220"/>
              <a:ext cx="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23 Conector recto"/>
            <p:cNvCxnSpPr/>
            <p:nvPr/>
          </p:nvCxnSpPr>
          <p:spPr>
            <a:xfrm>
              <a:off x="4385605" y="2637762"/>
              <a:ext cx="0" cy="14401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24 Conector recto"/>
            <p:cNvCxnSpPr/>
            <p:nvPr/>
          </p:nvCxnSpPr>
          <p:spPr>
            <a:xfrm>
              <a:off x="4355976" y="2726922"/>
              <a:ext cx="0" cy="7200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25 Conector recto"/>
            <p:cNvCxnSpPr/>
            <p:nvPr/>
          </p:nvCxnSpPr>
          <p:spPr>
            <a:xfrm>
              <a:off x="5148064" y="3068960"/>
              <a:ext cx="1440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26 Conector recto"/>
            <p:cNvCxnSpPr/>
            <p:nvPr/>
          </p:nvCxnSpPr>
          <p:spPr>
            <a:xfrm>
              <a:off x="4349601" y="2721106"/>
              <a:ext cx="7200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27 Conector recto"/>
            <p:cNvCxnSpPr/>
            <p:nvPr/>
          </p:nvCxnSpPr>
          <p:spPr>
            <a:xfrm>
              <a:off x="4300681" y="2781778"/>
              <a:ext cx="72008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28 Conector recto"/>
            <p:cNvCxnSpPr/>
            <p:nvPr/>
          </p:nvCxnSpPr>
          <p:spPr>
            <a:xfrm>
              <a:off x="5364088" y="2996952"/>
              <a:ext cx="3600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29 Conector recto"/>
            <p:cNvCxnSpPr/>
            <p:nvPr/>
          </p:nvCxnSpPr>
          <p:spPr>
            <a:xfrm>
              <a:off x="3491880" y="2881784"/>
              <a:ext cx="288032" cy="0"/>
            </a:xfrm>
            <a:prstGeom prst="line">
              <a:avLst/>
            </a:prstGeom>
            <a:ln w="381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30 Conector recto"/>
            <p:cNvCxnSpPr/>
            <p:nvPr/>
          </p:nvCxnSpPr>
          <p:spPr>
            <a:xfrm flipV="1">
              <a:off x="3851920" y="2492896"/>
              <a:ext cx="0" cy="388888"/>
            </a:xfrm>
            <a:prstGeom prst="line">
              <a:avLst/>
            </a:prstGeom>
            <a:ln w="762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CuadroTexto 31"/>
          <p:cNvSpPr txBox="1"/>
          <p:nvPr/>
        </p:nvSpPr>
        <p:spPr>
          <a:xfrm>
            <a:off x="5582039" y="4356552"/>
            <a:ext cx="4467954" cy="646331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s-MX" sz="3600" dirty="0" smtClean="0">
                <a:latin typeface="Scotia Headline" panose="020B0703020203020204" pitchFamily="34" charset="0"/>
                <a:ea typeface="Scotia Headline" panose="020B0703020203020204" pitchFamily="34" charset="0"/>
              </a:rPr>
              <a:t>Crédito Hipotecario</a:t>
            </a:r>
          </a:p>
        </p:txBody>
      </p:sp>
      <p:sp>
        <p:nvSpPr>
          <p:cNvPr id="57" name="CuadroTexto 56"/>
          <p:cNvSpPr txBox="1"/>
          <p:nvPr/>
        </p:nvSpPr>
        <p:spPr>
          <a:xfrm>
            <a:off x="307975" y="5833777"/>
            <a:ext cx="12715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smtClean="0"/>
              <a:t>Abril 2020</a:t>
            </a:r>
            <a:endParaRPr lang="es-MX" sz="2000" b="1" dirty="0"/>
          </a:p>
        </p:txBody>
      </p:sp>
      <p:pic>
        <p:nvPicPr>
          <p:cNvPr id="47" name="Picture 4" descr="Resultado de imagen para icon red home loan vecto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239" y="1816954"/>
            <a:ext cx="800374" cy="89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 descr="Resultado de imagen para icon red home loan vector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422" y="1743998"/>
            <a:ext cx="800374" cy="89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ángulo 33"/>
          <p:cNvSpPr/>
          <p:nvPr/>
        </p:nvSpPr>
        <p:spPr>
          <a:xfrm>
            <a:off x="2096655" y="0"/>
            <a:ext cx="1228437" cy="397164"/>
          </a:xfrm>
          <a:prstGeom prst="rect">
            <a:avLst/>
          </a:prstGeom>
          <a:solidFill>
            <a:srgbClr val="EC0F20"/>
          </a:solidFill>
          <a:ln w="28575">
            <a:solidFill>
              <a:srgbClr val="E811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Rectángulo 34"/>
          <p:cNvSpPr/>
          <p:nvPr/>
        </p:nvSpPr>
        <p:spPr>
          <a:xfrm>
            <a:off x="1144475" y="0"/>
            <a:ext cx="878288" cy="397164"/>
          </a:xfrm>
          <a:prstGeom prst="rect">
            <a:avLst/>
          </a:prstGeom>
          <a:solidFill>
            <a:srgbClr val="FD630D"/>
          </a:solidFill>
          <a:ln w="28575">
            <a:solidFill>
              <a:srgbClr val="F95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Rectángulo 35"/>
          <p:cNvSpPr/>
          <p:nvPr/>
        </p:nvSpPr>
        <p:spPr>
          <a:xfrm>
            <a:off x="583053" y="0"/>
            <a:ext cx="487530" cy="397164"/>
          </a:xfrm>
          <a:prstGeom prst="rect">
            <a:avLst/>
          </a:prstGeom>
          <a:solidFill>
            <a:srgbClr val="9900CC"/>
          </a:solidFill>
          <a:ln w="28575"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Rectángulo 36"/>
          <p:cNvSpPr/>
          <p:nvPr/>
        </p:nvSpPr>
        <p:spPr>
          <a:xfrm>
            <a:off x="588952" y="453268"/>
            <a:ext cx="487530" cy="397164"/>
          </a:xfrm>
          <a:prstGeom prst="rect">
            <a:avLst/>
          </a:prstGeom>
          <a:solidFill>
            <a:srgbClr val="D42F95"/>
          </a:solidFill>
          <a:ln w="28575">
            <a:solidFill>
              <a:srgbClr val="D42F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8" name="Rectángulo 37"/>
          <p:cNvSpPr/>
          <p:nvPr/>
        </p:nvSpPr>
        <p:spPr>
          <a:xfrm>
            <a:off x="24576" y="453268"/>
            <a:ext cx="487530" cy="397164"/>
          </a:xfrm>
          <a:prstGeom prst="rect">
            <a:avLst/>
          </a:prstGeom>
          <a:solidFill>
            <a:srgbClr val="007879"/>
          </a:solidFill>
          <a:ln w="28575">
            <a:solidFill>
              <a:srgbClr val="0078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9" name="Rectángulo 38"/>
          <p:cNvSpPr/>
          <p:nvPr/>
        </p:nvSpPr>
        <p:spPr>
          <a:xfrm>
            <a:off x="24576" y="0"/>
            <a:ext cx="487530" cy="397164"/>
          </a:xfrm>
          <a:prstGeom prst="rect">
            <a:avLst/>
          </a:prstGeom>
          <a:solidFill>
            <a:srgbClr val="EC0F20"/>
          </a:solidFill>
          <a:ln w="28575">
            <a:solidFill>
              <a:srgbClr val="EC0F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0" name="Rectángulo 39"/>
          <p:cNvSpPr/>
          <p:nvPr/>
        </p:nvSpPr>
        <p:spPr>
          <a:xfrm>
            <a:off x="24576" y="914400"/>
            <a:ext cx="487530" cy="1036320"/>
          </a:xfrm>
          <a:prstGeom prst="rect">
            <a:avLst/>
          </a:prstGeom>
          <a:solidFill>
            <a:srgbClr val="0C9ED3"/>
          </a:solidFill>
          <a:ln>
            <a:solidFill>
              <a:srgbClr val="0C9E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1" name="Rectángulo 40"/>
          <p:cNvSpPr/>
          <p:nvPr/>
        </p:nvSpPr>
        <p:spPr>
          <a:xfrm>
            <a:off x="1154361" y="463023"/>
            <a:ext cx="868402" cy="397164"/>
          </a:xfrm>
          <a:prstGeom prst="rect">
            <a:avLst/>
          </a:prstGeom>
          <a:solidFill>
            <a:srgbClr val="FEB92D"/>
          </a:solidFill>
          <a:ln w="38100">
            <a:solidFill>
              <a:srgbClr val="FE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3" name="Rectángulo 42"/>
          <p:cNvSpPr/>
          <p:nvPr/>
        </p:nvSpPr>
        <p:spPr>
          <a:xfrm>
            <a:off x="583053" y="935951"/>
            <a:ext cx="487530" cy="397164"/>
          </a:xfrm>
          <a:prstGeom prst="rect">
            <a:avLst/>
          </a:prstGeom>
          <a:solidFill>
            <a:srgbClr val="533CC0"/>
          </a:solidFill>
          <a:ln w="28575">
            <a:solidFill>
              <a:srgbClr val="533C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4" name="Rectángulo 43"/>
          <p:cNvSpPr/>
          <p:nvPr/>
        </p:nvSpPr>
        <p:spPr>
          <a:xfrm rot="10800000">
            <a:off x="2095403" y="463023"/>
            <a:ext cx="487530" cy="397164"/>
          </a:xfrm>
          <a:prstGeom prst="rect">
            <a:avLst/>
          </a:prstGeom>
          <a:solidFill>
            <a:srgbClr val="7030A0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5" name="Rectángulo 44"/>
          <p:cNvSpPr/>
          <p:nvPr/>
        </p:nvSpPr>
        <p:spPr>
          <a:xfrm>
            <a:off x="24576" y="2014688"/>
            <a:ext cx="487530" cy="397164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6" name="Rectángulo 45"/>
          <p:cNvSpPr/>
          <p:nvPr/>
        </p:nvSpPr>
        <p:spPr>
          <a:xfrm>
            <a:off x="3379320" y="4626"/>
            <a:ext cx="512106" cy="39716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3226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545969" y="3454812"/>
            <a:ext cx="923827" cy="1791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Rectángulo: esquinas redondeadas 4">
            <a:hlinkClick r:id="" action="ppaction://noaction"/>
            <a:extLst>
              <a:ext uri="{FF2B5EF4-FFF2-40B4-BE49-F238E27FC236}">
                <a16:creationId xmlns:a16="http://schemas.microsoft.com/office/drawing/2014/main" id="{049FC92E-637B-446B-9F9F-CC5F1B97F3C3}"/>
              </a:ext>
            </a:extLst>
          </p:cNvPr>
          <p:cNvSpPr/>
          <p:nvPr/>
        </p:nvSpPr>
        <p:spPr>
          <a:xfrm>
            <a:off x="6860628" y="2123466"/>
            <a:ext cx="4824248" cy="36470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Imagen 3" descr="SOLICITUD_HIPOTECARIO_DIC19.pdf - Adobe Acrobat Reader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0" t="55895" r="36894" b="9796"/>
          <a:stretch/>
        </p:blipFill>
        <p:spPr>
          <a:xfrm>
            <a:off x="432119" y="1193141"/>
            <a:ext cx="10917063" cy="4950687"/>
          </a:xfrm>
          <a:prstGeom prst="rect">
            <a:avLst/>
          </a:prstGeom>
        </p:spPr>
      </p:pic>
      <p:sp>
        <p:nvSpPr>
          <p:cNvPr id="6" name="Rectángulo: esquinas redondeadas 4">
            <a:hlinkClick r:id="rId3" action="ppaction://hlinksldjump"/>
            <a:extLst>
              <a:ext uri="{FF2B5EF4-FFF2-40B4-BE49-F238E27FC236}">
                <a16:creationId xmlns:a16="http://schemas.microsoft.com/office/drawing/2014/main" id="{049FC92E-637B-446B-9F9F-CC5F1B97F3C3}"/>
              </a:ext>
            </a:extLst>
          </p:cNvPr>
          <p:cNvSpPr/>
          <p:nvPr/>
        </p:nvSpPr>
        <p:spPr>
          <a:xfrm>
            <a:off x="6500090" y="1971066"/>
            <a:ext cx="4635221" cy="39418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5" name="Imagen 24" descr="interior 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5339"/>
          </a:xfrm>
          <a:prstGeom prst="rect">
            <a:avLst/>
          </a:prstGeom>
        </p:spPr>
      </p:pic>
      <p:sp>
        <p:nvSpPr>
          <p:cNvPr id="26" name="Marcador de contenido 2"/>
          <p:cNvSpPr txBox="1">
            <a:spLocks/>
          </p:cNvSpPr>
          <p:nvPr/>
        </p:nvSpPr>
        <p:spPr>
          <a:xfrm>
            <a:off x="2801526" y="5357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 smtClean="0">
                <a:solidFill>
                  <a:schemeClr val="bg1"/>
                </a:solidFill>
                <a:latin typeface="Frutiger LT for BNS Medium"/>
                <a:cs typeface="Frutiger LT for BNS Medium"/>
              </a:rPr>
              <a:t>1</a:t>
            </a:r>
            <a:endParaRPr lang="es-ES" dirty="0">
              <a:solidFill>
                <a:schemeClr val="bg1"/>
              </a:solidFill>
              <a:latin typeface="Frutiger LT for BNS Medium"/>
              <a:cs typeface="Frutiger LT for BNS Medium"/>
            </a:endParaRP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87" y="12701"/>
            <a:ext cx="3083578" cy="717259"/>
          </a:xfrm>
          <a:prstGeom prst="rect">
            <a:avLst/>
          </a:prstGeom>
        </p:spPr>
      </p:pic>
      <p:sp>
        <p:nvSpPr>
          <p:cNvPr id="28" name="Marcador de contenido 2"/>
          <p:cNvSpPr txBox="1">
            <a:spLocks/>
          </p:cNvSpPr>
          <p:nvPr/>
        </p:nvSpPr>
        <p:spPr>
          <a:xfrm>
            <a:off x="4300006" y="125426"/>
            <a:ext cx="4941065" cy="4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latin typeface="Frutiger LT for BNS Medium"/>
                <a:cs typeface="Frutiger LT for BNS Medium"/>
              </a:rPr>
              <a:t>Llenado de Solicitud</a:t>
            </a:r>
            <a:endParaRPr lang="es-ES" sz="2400" b="1" dirty="0">
              <a:latin typeface="Frutiger LT for BNS Medium"/>
              <a:cs typeface="Frutiger LT for BNS Medium"/>
            </a:endParaRPr>
          </a:p>
        </p:txBody>
      </p:sp>
      <p:grpSp>
        <p:nvGrpSpPr>
          <p:cNvPr id="29" name="Grupo 28"/>
          <p:cNvGrpSpPr/>
          <p:nvPr/>
        </p:nvGrpSpPr>
        <p:grpSpPr>
          <a:xfrm>
            <a:off x="3710360" y="110775"/>
            <a:ext cx="521110" cy="521110"/>
            <a:chOff x="7177548" y="99293"/>
            <a:chExt cx="521110" cy="521110"/>
          </a:xfrm>
        </p:grpSpPr>
        <p:sp>
          <p:nvSpPr>
            <p:cNvPr id="30" name="Elipse 29"/>
            <p:cNvSpPr/>
            <p:nvPr/>
          </p:nvSpPr>
          <p:spPr>
            <a:xfrm>
              <a:off x="7177548" y="99293"/>
              <a:ext cx="521110" cy="52111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1" name="Elipse 30"/>
            <p:cNvSpPr/>
            <p:nvPr/>
          </p:nvSpPr>
          <p:spPr>
            <a:xfrm>
              <a:off x="7208216" y="129048"/>
              <a:ext cx="442125" cy="442125"/>
            </a:xfrm>
            <a:prstGeom prst="ellipse">
              <a:avLst/>
            </a:prstGeom>
            <a:noFill/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2" name="Freeform 47">
              <a:extLst>
                <a:ext uri="{FF2B5EF4-FFF2-40B4-BE49-F238E27FC236}">
                  <a16:creationId xmlns:a16="http://schemas.microsoft.com/office/drawing/2014/main" id="{DAC95D8A-38C0-6445-BA20-F6FB04084E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25069" y="232984"/>
              <a:ext cx="228253" cy="228253"/>
            </a:xfrm>
            <a:custGeom>
              <a:avLst/>
              <a:gdLst>
                <a:gd name="T0" fmla="*/ 499 w 924"/>
                <a:gd name="T1" fmla="*/ 550 h 925"/>
                <a:gd name="T2" fmla="*/ 333 w 924"/>
                <a:gd name="T3" fmla="*/ 592 h 925"/>
                <a:gd name="T4" fmla="*/ 374 w 924"/>
                <a:gd name="T5" fmla="*/ 425 h 925"/>
                <a:gd name="T6" fmla="*/ 916 w 924"/>
                <a:gd name="T7" fmla="*/ 134 h 925"/>
                <a:gd name="T8" fmla="*/ 499 w 924"/>
                <a:gd name="T9" fmla="*/ 550 h 925"/>
                <a:gd name="T10" fmla="*/ 916 w 924"/>
                <a:gd name="T11" fmla="*/ 134 h 925"/>
                <a:gd name="T12" fmla="*/ 374 w 924"/>
                <a:gd name="T13" fmla="*/ 425 h 925"/>
                <a:gd name="T14" fmla="*/ 791 w 924"/>
                <a:gd name="T15" fmla="*/ 9 h 925"/>
                <a:gd name="T16" fmla="*/ 374 w 924"/>
                <a:gd name="T17" fmla="*/ 425 h 925"/>
                <a:gd name="T18" fmla="*/ 791 w 924"/>
                <a:gd name="T19" fmla="*/ 9 h 925"/>
                <a:gd name="T20" fmla="*/ 890 w 924"/>
                <a:gd name="T21" fmla="*/ 37 h 925"/>
                <a:gd name="T22" fmla="*/ 916 w 924"/>
                <a:gd name="T23" fmla="*/ 134 h 925"/>
                <a:gd name="T24" fmla="*/ 791 w 924"/>
                <a:gd name="T25" fmla="*/ 490 h 925"/>
                <a:gd name="T26" fmla="*/ 791 w 924"/>
                <a:gd name="T27" fmla="*/ 925 h 925"/>
                <a:gd name="T28" fmla="*/ 0 w 924"/>
                <a:gd name="T29" fmla="*/ 925 h 925"/>
                <a:gd name="T30" fmla="*/ 0 w 924"/>
                <a:gd name="T31" fmla="*/ 134 h 925"/>
                <a:gd name="T32" fmla="*/ 435 w 924"/>
                <a:gd name="T33" fmla="*/ 134 h 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24" h="925">
                  <a:moveTo>
                    <a:pt x="499" y="550"/>
                  </a:moveTo>
                  <a:lnTo>
                    <a:pt x="333" y="592"/>
                  </a:lnTo>
                  <a:lnTo>
                    <a:pt x="374" y="425"/>
                  </a:lnTo>
                  <a:moveTo>
                    <a:pt x="916" y="134"/>
                  </a:moveTo>
                  <a:lnTo>
                    <a:pt x="499" y="550"/>
                  </a:lnTo>
                  <a:lnTo>
                    <a:pt x="916" y="134"/>
                  </a:lnTo>
                  <a:close/>
                  <a:moveTo>
                    <a:pt x="374" y="425"/>
                  </a:moveTo>
                  <a:lnTo>
                    <a:pt x="791" y="9"/>
                  </a:lnTo>
                  <a:lnTo>
                    <a:pt x="374" y="425"/>
                  </a:lnTo>
                  <a:close/>
                  <a:moveTo>
                    <a:pt x="791" y="9"/>
                  </a:moveTo>
                  <a:cubicBezTo>
                    <a:pt x="791" y="9"/>
                    <a:pt x="855" y="0"/>
                    <a:pt x="890" y="37"/>
                  </a:cubicBezTo>
                  <a:cubicBezTo>
                    <a:pt x="924" y="74"/>
                    <a:pt x="916" y="134"/>
                    <a:pt x="916" y="134"/>
                  </a:cubicBezTo>
                  <a:moveTo>
                    <a:pt x="791" y="490"/>
                  </a:moveTo>
                  <a:lnTo>
                    <a:pt x="791" y="925"/>
                  </a:lnTo>
                  <a:lnTo>
                    <a:pt x="0" y="925"/>
                  </a:lnTo>
                  <a:lnTo>
                    <a:pt x="0" y="134"/>
                  </a:lnTo>
                  <a:lnTo>
                    <a:pt x="435" y="134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</p:grpSp>
      <p:pic>
        <p:nvPicPr>
          <p:cNvPr id="15" name="Picture 2" descr="COMUNICADO SEP A DELEGACIÓN D III 31 SECTOR 18 | D III - 31 SNTE 4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5213"/>
          <a:stretch/>
        </p:blipFill>
        <p:spPr bwMode="auto">
          <a:xfrm>
            <a:off x="7445420" y="1439653"/>
            <a:ext cx="439969" cy="44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OMUNICADO SEP A DELEGACIÓN D III 31 SECTOR 18 | D III - 31 SNTE 4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5213"/>
          <a:stretch/>
        </p:blipFill>
        <p:spPr bwMode="auto">
          <a:xfrm>
            <a:off x="9397301" y="1439653"/>
            <a:ext cx="439969" cy="44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OMUNICADO SEP A DELEGACIÓN D III 31 SECTOR 18 | D III - 31 SNTE 4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5213"/>
          <a:stretch/>
        </p:blipFill>
        <p:spPr bwMode="auto">
          <a:xfrm>
            <a:off x="11129197" y="1446964"/>
            <a:ext cx="439969" cy="44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80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SOLICITUD_HIPOTECARIO_DIC19.pdf - Adobe Acrobat Reader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7" t="41211" r="37273" b="9937"/>
          <a:stretch/>
        </p:blipFill>
        <p:spPr>
          <a:xfrm>
            <a:off x="622169" y="730002"/>
            <a:ext cx="10501743" cy="5837382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622169" y="3139126"/>
            <a:ext cx="923827" cy="1791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1266" name="Picture 2" descr="Resultado de imagen para tache negro">
            <a:extLst>
              <a:ext uri="{FF2B5EF4-FFF2-40B4-BE49-F238E27FC236}">
                <a16:creationId xmlns:a16="http://schemas.microsoft.com/office/drawing/2014/main" id="{4136DB77-BC44-4479-A7CA-4E9BDE833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336" y="4078764"/>
            <a:ext cx="183573" cy="18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esultado de imagen para tache negro">
            <a:extLst>
              <a:ext uri="{FF2B5EF4-FFF2-40B4-BE49-F238E27FC236}">
                <a16:creationId xmlns:a16="http://schemas.microsoft.com/office/drawing/2014/main" id="{8166F1BE-715D-4572-BF34-DE9AE8711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605" y="5744606"/>
            <a:ext cx="183573" cy="18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n 19" descr="interior 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5339"/>
          </a:xfrm>
          <a:prstGeom prst="rect">
            <a:avLst/>
          </a:prstGeom>
        </p:spPr>
      </p:pic>
      <p:sp>
        <p:nvSpPr>
          <p:cNvPr id="21" name="Marcador de contenido 2"/>
          <p:cNvSpPr txBox="1">
            <a:spLocks/>
          </p:cNvSpPr>
          <p:nvPr/>
        </p:nvSpPr>
        <p:spPr>
          <a:xfrm>
            <a:off x="2801526" y="5357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 smtClean="0">
                <a:solidFill>
                  <a:schemeClr val="bg1"/>
                </a:solidFill>
                <a:latin typeface="Frutiger LT for BNS Medium"/>
                <a:cs typeface="Frutiger LT for BNS Medium"/>
              </a:rPr>
              <a:t>1</a:t>
            </a:r>
            <a:endParaRPr lang="es-ES" dirty="0">
              <a:solidFill>
                <a:schemeClr val="bg1"/>
              </a:solidFill>
              <a:latin typeface="Frutiger LT for BNS Medium"/>
              <a:cs typeface="Frutiger LT for BNS Medium"/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87" y="12701"/>
            <a:ext cx="3083578" cy="717259"/>
          </a:xfrm>
          <a:prstGeom prst="rect">
            <a:avLst/>
          </a:prstGeom>
        </p:spPr>
      </p:pic>
      <p:sp>
        <p:nvSpPr>
          <p:cNvPr id="23" name="Marcador de contenido 2"/>
          <p:cNvSpPr txBox="1">
            <a:spLocks/>
          </p:cNvSpPr>
          <p:nvPr/>
        </p:nvSpPr>
        <p:spPr>
          <a:xfrm>
            <a:off x="4300006" y="125426"/>
            <a:ext cx="4941065" cy="4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latin typeface="Frutiger LT for BNS Medium"/>
                <a:cs typeface="Frutiger LT for BNS Medium"/>
              </a:rPr>
              <a:t>Llenado de Solicitud</a:t>
            </a:r>
            <a:endParaRPr lang="es-ES" sz="2400" b="1" dirty="0">
              <a:latin typeface="Frutiger LT for BNS Medium"/>
              <a:cs typeface="Frutiger LT for BNS Medium"/>
            </a:endParaRPr>
          </a:p>
        </p:txBody>
      </p:sp>
      <p:grpSp>
        <p:nvGrpSpPr>
          <p:cNvPr id="24" name="Grupo 23"/>
          <p:cNvGrpSpPr/>
          <p:nvPr/>
        </p:nvGrpSpPr>
        <p:grpSpPr>
          <a:xfrm>
            <a:off x="3710360" y="110775"/>
            <a:ext cx="521110" cy="521110"/>
            <a:chOff x="7177548" y="99293"/>
            <a:chExt cx="521110" cy="521110"/>
          </a:xfrm>
        </p:grpSpPr>
        <p:sp>
          <p:nvSpPr>
            <p:cNvPr id="25" name="Elipse 24"/>
            <p:cNvSpPr/>
            <p:nvPr/>
          </p:nvSpPr>
          <p:spPr>
            <a:xfrm>
              <a:off x="7177548" y="99293"/>
              <a:ext cx="521110" cy="52111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6" name="Elipse 25"/>
            <p:cNvSpPr/>
            <p:nvPr/>
          </p:nvSpPr>
          <p:spPr>
            <a:xfrm>
              <a:off x="7208216" y="129048"/>
              <a:ext cx="442125" cy="442125"/>
            </a:xfrm>
            <a:prstGeom prst="ellipse">
              <a:avLst/>
            </a:prstGeom>
            <a:noFill/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7" name="Freeform 47">
              <a:extLst>
                <a:ext uri="{FF2B5EF4-FFF2-40B4-BE49-F238E27FC236}">
                  <a16:creationId xmlns:a16="http://schemas.microsoft.com/office/drawing/2014/main" id="{DAC95D8A-38C0-6445-BA20-F6FB04084E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25069" y="232984"/>
              <a:ext cx="228253" cy="228253"/>
            </a:xfrm>
            <a:custGeom>
              <a:avLst/>
              <a:gdLst>
                <a:gd name="T0" fmla="*/ 499 w 924"/>
                <a:gd name="T1" fmla="*/ 550 h 925"/>
                <a:gd name="T2" fmla="*/ 333 w 924"/>
                <a:gd name="T3" fmla="*/ 592 h 925"/>
                <a:gd name="T4" fmla="*/ 374 w 924"/>
                <a:gd name="T5" fmla="*/ 425 h 925"/>
                <a:gd name="T6" fmla="*/ 916 w 924"/>
                <a:gd name="T7" fmla="*/ 134 h 925"/>
                <a:gd name="T8" fmla="*/ 499 w 924"/>
                <a:gd name="T9" fmla="*/ 550 h 925"/>
                <a:gd name="T10" fmla="*/ 916 w 924"/>
                <a:gd name="T11" fmla="*/ 134 h 925"/>
                <a:gd name="T12" fmla="*/ 374 w 924"/>
                <a:gd name="T13" fmla="*/ 425 h 925"/>
                <a:gd name="T14" fmla="*/ 791 w 924"/>
                <a:gd name="T15" fmla="*/ 9 h 925"/>
                <a:gd name="T16" fmla="*/ 374 w 924"/>
                <a:gd name="T17" fmla="*/ 425 h 925"/>
                <a:gd name="T18" fmla="*/ 791 w 924"/>
                <a:gd name="T19" fmla="*/ 9 h 925"/>
                <a:gd name="T20" fmla="*/ 890 w 924"/>
                <a:gd name="T21" fmla="*/ 37 h 925"/>
                <a:gd name="T22" fmla="*/ 916 w 924"/>
                <a:gd name="T23" fmla="*/ 134 h 925"/>
                <a:gd name="T24" fmla="*/ 791 w 924"/>
                <a:gd name="T25" fmla="*/ 490 h 925"/>
                <a:gd name="T26" fmla="*/ 791 w 924"/>
                <a:gd name="T27" fmla="*/ 925 h 925"/>
                <a:gd name="T28" fmla="*/ 0 w 924"/>
                <a:gd name="T29" fmla="*/ 925 h 925"/>
                <a:gd name="T30" fmla="*/ 0 w 924"/>
                <a:gd name="T31" fmla="*/ 134 h 925"/>
                <a:gd name="T32" fmla="*/ 435 w 924"/>
                <a:gd name="T33" fmla="*/ 134 h 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24" h="925">
                  <a:moveTo>
                    <a:pt x="499" y="550"/>
                  </a:moveTo>
                  <a:lnTo>
                    <a:pt x="333" y="592"/>
                  </a:lnTo>
                  <a:lnTo>
                    <a:pt x="374" y="425"/>
                  </a:lnTo>
                  <a:moveTo>
                    <a:pt x="916" y="134"/>
                  </a:moveTo>
                  <a:lnTo>
                    <a:pt x="499" y="550"/>
                  </a:lnTo>
                  <a:lnTo>
                    <a:pt x="916" y="134"/>
                  </a:lnTo>
                  <a:close/>
                  <a:moveTo>
                    <a:pt x="374" y="425"/>
                  </a:moveTo>
                  <a:lnTo>
                    <a:pt x="791" y="9"/>
                  </a:lnTo>
                  <a:lnTo>
                    <a:pt x="374" y="425"/>
                  </a:lnTo>
                  <a:close/>
                  <a:moveTo>
                    <a:pt x="791" y="9"/>
                  </a:moveTo>
                  <a:cubicBezTo>
                    <a:pt x="791" y="9"/>
                    <a:pt x="855" y="0"/>
                    <a:pt x="890" y="37"/>
                  </a:cubicBezTo>
                  <a:cubicBezTo>
                    <a:pt x="924" y="74"/>
                    <a:pt x="916" y="134"/>
                    <a:pt x="916" y="134"/>
                  </a:cubicBezTo>
                  <a:moveTo>
                    <a:pt x="791" y="490"/>
                  </a:moveTo>
                  <a:lnTo>
                    <a:pt x="791" y="925"/>
                  </a:lnTo>
                  <a:lnTo>
                    <a:pt x="0" y="925"/>
                  </a:lnTo>
                  <a:lnTo>
                    <a:pt x="0" y="134"/>
                  </a:lnTo>
                  <a:lnTo>
                    <a:pt x="435" y="134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</p:grpSp>
      <p:pic>
        <p:nvPicPr>
          <p:cNvPr id="14" name="Picture 2" descr="COMUNICADO SEP A DELEGACIÓN D III 31 SECTOR 18 | D III - 31 SNTE 4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5213"/>
          <a:stretch/>
        </p:blipFill>
        <p:spPr bwMode="auto">
          <a:xfrm>
            <a:off x="2361557" y="2344884"/>
            <a:ext cx="439969" cy="44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OMUNICADO SEP A DELEGACIÓN D III 31 SECTOR 18 | D III - 31 SNTE 4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5213"/>
          <a:stretch/>
        </p:blipFill>
        <p:spPr bwMode="auto">
          <a:xfrm>
            <a:off x="8619560" y="5483267"/>
            <a:ext cx="439969" cy="44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OMUNICADO SEP A DELEGACIÓN D III 31 SECTOR 18 | D III - 31 SNTE 47"/>
          <p:cNvPicPr>
            <a:picLocks noChangeAspect="1" noChangeArrowheads="1"/>
          </p:cNvPicPr>
          <p:nvPr/>
        </p:nvPicPr>
        <p:blipFill rotWithShape="1"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5213"/>
          <a:stretch/>
        </p:blipFill>
        <p:spPr bwMode="auto">
          <a:xfrm>
            <a:off x="6302765" y="2344884"/>
            <a:ext cx="439969" cy="44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12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SOLICITUD_HIPOTECARIO_DIC19.pdf - Adobe Acrobat Reader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9" t="23989" r="36573" b="13517"/>
          <a:stretch/>
        </p:blipFill>
        <p:spPr>
          <a:xfrm>
            <a:off x="857365" y="868684"/>
            <a:ext cx="10028349" cy="5726069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622169" y="3139126"/>
            <a:ext cx="923827" cy="1791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" name="Imagen 19" descr="interior 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5339"/>
          </a:xfrm>
          <a:prstGeom prst="rect">
            <a:avLst/>
          </a:prstGeom>
        </p:spPr>
      </p:pic>
      <p:sp>
        <p:nvSpPr>
          <p:cNvPr id="21" name="Marcador de contenido 2"/>
          <p:cNvSpPr txBox="1">
            <a:spLocks/>
          </p:cNvSpPr>
          <p:nvPr/>
        </p:nvSpPr>
        <p:spPr>
          <a:xfrm>
            <a:off x="2801526" y="5357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 smtClean="0">
                <a:solidFill>
                  <a:schemeClr val="bg1"/>
                </a:solidFill>
                <a:latin typeface="Frutiger LT for BNS Medium"/>
                <a:cs typeface="Frutiger LT for BNS Medium"/>
              </a:rPr>
              <a:t>1</a:t>
            </a:r>
            <a:endParaRPr lang="es-ES" dirty="0">
              <a:solidFill>
                <a:schemeClr val="bg1"/>
              </a:solidFill>
              <a:latin typeface="Frutiger LT for BNS Medium"/>
              <a:cs typeface="Frutiger LT for BNS Medium"/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87" y="12701"/>
            <a:ext cx="3083578" cy="717259"/>
          </a:xfrm>
          <a:prstGeom prst="rect">
            <a:avLst/>
          </a:prstGeom>
        </p:spPr>
      </p:pic>
      <p:sp>
        <p:nvSpPr>
          <p:cNvPr id="23" name="Marcador de contenido 2"/>
          <p:cNvSpPr txBox="1">
            <a:spLocks/>
          </p:cNvSpPr>
          <p:nvPr/>
        </p:nvSpPr>
        <p:spPr>
          <a:xfrm>
            <a:off x="4300006" y="125426"/>
            <a:ext cx="4941065" cy="4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latin typeface="Frutiger LT for BNS Medium"/>
                <a:cs typeface="Frutiger LT for BNS Medium"/>
              </a:rPr>
              <a:t>Llenado de Solicitud</a:t>
            </a:r>
            <a:endParaRPr lang="es-ES" sz="2400" b="1" dirty="0">
              <a:latin typeface="Frutiger LT for BNS Medium"/>
              <a:cs typeface="Frutiger LT for BNS Medium"/>
            </a:endParaRPr>
          </a:p>
        </p:txBody>
      </p:sp>
      <p:grpSp>
        <p:nvGrpSpPr>
          <p:cNvPr id="24" name="Grupo 23"/>
          <p:cNvGrpSpPr/>
          <p:nvPr/>
        </p:nvGrpSpPr>
        <p:grpSpPr>
          <a:xfrm>
            <a:off x="3710360" y="110775"/>
            <a:ext cx="521110" cy="521110"/>
            <a:chOff x="7177548" y="99293"/>
            <a:chExt cx="521110" cy="521110"/>
          </a:xfrm>
        </p:grpSpPr>
        <p:sp>
          <p:nvSpPr>
            <p:cNvPr id="25" name="Elipse 24"/>
            <p:cNvSpPr/>
            <p:nvPr/>
          </p:nvSpPr>
          <p:spPr>
            <a:xfrm>
              <a:off x="7177548" y="99293"/>
              <a:ext cx="521110" cy="52111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6" name="Elipse 25"/>
            <p:cNvSpPr/>
            <p:nvPr/>
          </p:nvSpPr>
          <p:spPr>
            <a:xfrm>
              <a:off x="7208216" y="129048"/>
              <a:ext cx="442125" cy="442125"/>
            </a:xfrm>
            <a:prstGeom prst="ellipse">
              <a:avLst/>
            </a:prstGeom>
            <a:noFill/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7" name="Freeform 47">
              <a:extLst>
                <a:ext uri="{FF2B5EF4-FFF2-40B4-BE49-F238E27FC236}">
                  <a16:creationId xmlns:a16="http://schemas.microsoft.com/office/drawing/2014/main" id="{DAC95D8A-38C0-6445-BA20-F6FB04084E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25069" y="232984"/>
              <a:ext cx="228253" cy="228253"/>
            </a:xfrm>
            <a:custGeom>
              <a:avLst/>
              <a:gdLst>
                <a:gd name="T0" fmla="*/ 499 w 924"/>
                <a:gd name="T1" fmla="*/ 550 h 925"/>
                <a:gd name="T2" fmla="*/ 333 w 924"/>
                <a:gd name="T3" fmla="*/ 592 h 925"/>
                <a:gd name="T4" fmla="*/ 374 w 924"/>
                <a:gd name="T5" fmla="*/ 425 h 925"/>
                <a:gd name="T6" fmla="*/ 916 w 924"/>
                <a:gd name="T7" fmla="*/ 134 h 925"/>
                <a:gd name="T8" fmla="*/ 499 w 924"/>
                <a:gd name="T9" fmla="*/ 550 h 925"/>
                <a:gd name="T10" fmla="*/ 916 w 924"/>
                <a:gd name="T11" fmla="*/ 134 h 925"/>
                <a:gd name="T12" fmla="*/ 374 w 924"/>
                <a:gd name="T13" fmla="*/ 425 h 925"/>
                <a:gd name="T14" fmla="*/ 791 w 924"/>
                <a:gd name="T15" fmla="*/ 9 h 925"/>
                <a:gd name="T16" fmla="*/ 374 w 924"/>
                <a:gd name="T17" fmla="*/ 425 h 925"/>
                <a:gd name="T18" fmla="*/ 791 w 924"/>
                <a:gd name="T19" fmla="*/ 9 h 925"/>
                <a:gd name="T20" fmla="*/ 890 w 924"/>
                <a:gd name="T21" fmla="*/ 37 h 925"/>
                <a:gd name="T22" fmla="*/ 916 w 924"/>
                <a:gd name="T23" fmla="*/ 134 h 925"/>
                <a:gd name="T24" fmla="*/ 791 w 924"/>
                <a:gd name="T25" fmla="*/ 490 h 925"/>
                <a:gd name="T26" fmla="*/ 791 w 924"/>
                <a:gd name="T27" fmla="*/ 925 h 925"/>
                <a:gd name="T28" fmla="*/ 0 w 924"/>
                <a:gd name="T29" fmla="*/ 925 h 925"/>
                <a:gd name="T30" fmla="*/ 0 w 924"/>
                <a:gd name="T31" fmla="*/ 134 h 925"/>
                <a:gd name="T32" fmla="*/ 435 w 924"/>
                <a:gd name="T33" fmla="*/ 134 h 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24" h="925">
                  <a:moveTo>
                    <a:pt x="499" y="550"/>
                  </a:moveTo>
                  <a:lnTo>
                    <a:pt x="333" y="592"/>
                  </a:lnTo>
                  <a:lnTo>
                    <a:pt x="374" y="425"/>
                  </a:lnTo>
                  <a:moveTo>
                    <a:pt x="916" y="134"/>
                  </a:moveTo>
                  <a:lnTo>
                    <a:pt x="499" y="550"/>
                  </a:lnTo>
                  <a:lnTo>
                    <a:pt x="916" y="134"/>
                  </a:lnTo>
                  <a:close/>
                  <a:moveTo>
                    <a:pt x="374" y="425"/>
                  </a:moveTo>
                  <a:lnTo>
                    <a:pt x="791" y="9"/>
                  </a:lnTo>
                  <a:lnTo>
                    <a:pt x="374" y="425"/>
                  </a:lnTo>
                  <a:close/>
                  <a:moveTo>
                    <a:pt x="791" y="9"/>
                  </a:moveTo>
                  <a:cubicBezTo>
                    <a:pt x="791" y="9"/>
                    <a:pt x="855" y="0"/>
                    <a:pt x="890" y="37"/>
                  </a:cubicBezTo>
                  <a:cubicBezTo>
                    <a:pt x="924" y="74"/>
                    <a:pt x="916" y="134"/>
                    <a:pt x="916" y="134"/>
                  </a:cubicBezTo>
                  <a:moveTo>
                    <a:pt x="791" y="490"/>
                  </a:moveTo>
                  <a:lnTo>
                    <a:pt x="791" y="925"/>
                  </a:lnTo>
                  <a:lnTo>
                    <a:pt x="0" y="925"/>
                  </a:lnTo>
                  <a:lnTo>
                    <a:pt x="0" y="134"/>
                  </a:lnTo>
                  <a:lnTo>
                    <a:pt x="435" y="134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06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SOLICITUD_HIPOTECARIO_DIC19.pdf - Adobe Acrobat Reader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5" t="23562" r="37500" b="25044"/>
          <a:stretch/>
        </p:blipFill>
        <p:spPr>
          <a:xfrm>
            <a:off x="630381" y="802574"/>
            <a:ext cx="10180503" cy="5791199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698369" y="3498355"/>
            <a:ext cx="923827" cy="1791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Picture 2" descr="Resultado de imagen para tache negro">
            <a:extLst>
              <a:ext uri="{FF2B5EF4-FFF2-40B4-BE49-F238E27FC236}">
                <a16:creationId xmlns:a16="http://schemas.microsoft.com/office/drawing/2014/main" id="{4136DB77-BC44-4479-A7CA-4E9BDE833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080" y="4647793"/>
            <a:ext cx="183573" cy="18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 descr="interior 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5339"/>
          </a:xfrm>
          <a:prstGeom prst="rect">
            <a:avLst/>
          </a:prstGeom>
        </p:spPr>
      </p:pic>
      <p:sp>
        <p:nvSpPr>
          <p:cNvPr id="18" name="Marcador de contenido 2"/>
          <p:cNvSpPr txBox="1">
            <a:spLocks/>
          </p:cNvSpPr>
          <p:nvPr/>
        </p:nvSpPr>
        <p:spPr>
          <a:xfrm>
            <a:off x="2801526" y="5357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 smtClean="0">
                <a:solidFill>
                  <a:schemeClr val="bg1"/>
                </a:solidFill>
                <a:latin typeface="Frutiger LT for BNS Medium"/>
                <a:cs typeface="Frutiger LT for BNS Medium"/>
              </a:rPr>
              <a:t>1</a:t>
            </a:r>
            <a:endParaRPr lang="es-ES" dirty="0">
              <a:solidFill>
                <a:schemeClr val="bg1"/>
              </a:solidFill>
              <a:latin typeface="Frutiger LT for BNS Medium"/>
              <a:cs typeface="Frutiger LT for BNS Medium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87" y="12701"/>
            <a:ext cx="3083578" cy="717259"/>
          </a:xfrm>
          <a:prstGeom prst="rect">
            <a:avLst/>
          </a:prstGeom>
        </p:spPr>
      </p:pic>
      <p:sp>
        <p:nvSpPr>
          <p:cNvPr id="20" name="Marcador de contenido 2"/>
          <p:cNvSpPr txBox="1">
            <a:spLocks/>
          </p:cNvSpPr>
          <p:nvPr/>
        </p:nvSpPr>
        <p:spPr>
          <a:xfrm>
            <a:off x="4300006" y="125426"/>
            <a:ext cx="4941065" cy="4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latin typeface="Frutiger LT for BNS Medium"/>
                <a:cs typeface="Frutiger LT for BNS Medium"/>
              </a:rPr>
              <a:t>Llenado de Solicitud</a:t>
            </a:r>
            <a:endParaRPr lang="es-ES" sz="2400" b="1" dirty="0">
              <a:latin typeface="Frutiger LT for BNS Medium"/>
              <a:cs typeface="Frutiger LT for BNS Medium"/>
            </a:endParaRPr>
          </a:p>
        </p:txBody>
      </p:sp>
      <p:grpSp>
        <p:nvGrpSpPr>
          <p:cNvPr id="21" name="Grupo 20"/>
          <p:cNvGrpSpPr/>
          <p:nvPr/>
        </p:nvGrpSpPr>
        <p:grpSpPr>
          <a:xfrm>
            <a:off x="3710360" y="110775"/>
            <a:ext cx="521110" cy="521110"/>
            <a:chOff x="7177548" y="99293"/>
            <a:chExt cx="521110" cy="521110"/>
          </a:xfrm>
        </p:grpSpPr>
        <p:sp>
          <p:nvSpPr>
            <p:cNvPr id="22" name="Elipse 21"/>
            <p:cNvSpPr/>
            <p:nvPr/>
          </p:nvSpPr>
          <p:spPr>
            <a:xfrm>
              <a:off x="7177548" y="99293"/>
              <a:ext cx="521110" cy="52111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3" name="Elipse 22"/>
            <p:cNvSpPr/>
            <p:nvPr/>
          </p:nvSpPr>
          <p:spPr>
            <a:xfrm>
              <a:off x="7208216" y="129048"/>
              <a:ext cx="442125" cy="442125"/>
            </a:xfrm>
            <a:prstGeom prst="ellipse">
              <a:avLst/>
            </a:prstGeom>
            <a:noFill/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4" name="Freeform 47">
              <a:extLst>
                <a:ext uri="{FF2B5EF4-FFF2-40B4-BE49-F238E27FC236}">
                  <a16:creationId xmlns:a16="http://schemas.microsoft.com/office/drawing/2014/main" id="{DAC95D8A-38C0-6445-BA20-F6FB04084E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25069" y="232984"/>
              <a:ext cx="228253" cy="228253"/>
            </a:xfrm>
            <a:custGeom>
              <a:avLst/>
              <a:gdLst>
                <a:gd name="T0" fmla="*/ 499 w 924"/>
                <a:gd name="T1" fmla="*/ 550 h 925"/>
                <a:gd name="T2" fmla="*/ 333 w 924"/>
                <a:gd name="T3" fmla="*/ 592 h 925"/>
                <a:gd name="T4" fmla="*/ 374 w 924"/>
                <a:gd name="T5" fmla="*/ 425 h 925"/>
                <a:gd name="T6" fmla="*/ 916 w 924"/>
                <a:gd name="T7" fmla="*/ 134 h 925"/>
                <a:gd name="T8" fmla="*/ 499 w 924"/>
                <a:gd name="T9" fmla="*/ 550 h 925"/>
                <a:gd name="T10" fmla="*/ 916 w 924"/>
                <a:gd name="T11" fmla="*/ 134 h 925"/>
                <a:gd name="T12" fmla="*/ 374 w 924"/>
                <a:gd name="T13" fmla="*/ 425 h 925"/>
                <a:gd name="T14" fmla="*/ 791 w 924"/>
                <a:gd name="T15" fmla="*/ 9 h 925"/>
                <a:gd name="T16" fmla="*/ 374 w 924"/>
                <a:gd name="T17" fmla="*/ 425 h 925"/>
                <a:gd name="T18" fmla="*/ 791 w 924"/>
                <a:gd name="T19" fmla="*/ 9 h 925"/>
                <a:gd name="T20" fmla="*/ 890 w 924"/>
                <a:gd name="T21" fmla="*/ 37 h 925"/>
                <a:gd name="T22" fmla="*/ 916 w 924"/>
                <a:gd name="T23" fmla="*/ 134 h 925"/>
                <a:gd name="T24" fmla="*/ 791 w 924"/>
                <a:gd name="T25" fmla="*/ 490 h 925"/>
                <a:gd name="T26" fmla="*/ 791 w 924"/>
                <a:gd name="T27" fmla="*/ 925 h 925"/>
                <a:gd name="T28" fmla="*/ 0 w 924"/>
                <a:gd name="T29" fmla="*/ 925 h 925"/>
                <a:gd name="T30" fmla="*/ 0 w 924"/>
                <a:gd name="T31" fmla="*/ 134 h 925"/>
                <a:gd name="T32" fmla="*/ 435 w 924"/>
                <a:gd name="T33" fmla="*/ 134 h 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24" h="925">
                  <a:moveTo>
                    <a:pt x="499" y="550"/>
                  </a:moveTo>
                  <a:lnTo>
                    <a:pt x="333" y="592"/>
                  </a:lnTo>
                  <a:lnTo>
                    <a:pt x="374" y="425"/>
                  </a:lnTo>
                  <a:moveTo>
                    <a:pt x="916" y="134"/>
                  </a:moveTo>
                  <a:lnTo>
                    <a:pt x="499" y="550"/>
                  </a:lnTo>
                  <a:lnTo>
                    <a:pt x="916" y="134"/>
                  </a:lnTo>
                  <a:close/>
                  <a:moveTo>
                    <a:pt x="374" y="425"/>
                  </a:moveTo>
                  <a:lnTo>
                    <a:pt x="791" y="9"/>
                  </a:lnTo>
                  <a:lnTo>
                    <a:pt x="374" y="425"/>
                  </a:lnTo>
                  <a:close/>
                  <a:moveTo>
                    <a:pt x="791" y="9"/>
                  </a:moveTo>
                  <a:cubicBezTo>
                    <a:pt x="791" y="9"/>
                    <a:pt x="855" y="0"/>
                    <a:pt x="890" y="37"/>
                  </a:cubicBezTo>
                  <a:cubicBezTo>
                    <a:pt x="924" y="74"/>
                    <a:pt x="916" y="134"/>
                    <a:pt x="916" y="134"/>
                  </a:cubicBezTo>
                  <a:moveTo>
                    <a:pt x="791" y="490"/>
                  </a:moveTo>
                  <a:lnTo>
                    <a:pt x="791" y="925"/>
                  </a:lnTo>
                  <a:lnTo>
                    <a:pt x="0" y="925"/>
                  </a:lnTo>
                  <a:lnTo>
                    <a:pt x="0" y="134"/>
                  </a:lnTo>
                  <a:lnTo>
                    <a:pt x="435" y="134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</p:grpSp>
      <p:pic>
        <p:nvPicPr>
          <p:cNvPr id="13" name="Picture 2" descr="COMUNICADO SEP A DELEGACIÓN D III 31 SECTOR 18 | D III - 31 SNTE 4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5213"/>
          <a:stretch/>
        </p:blipFill>
        <p:spPr bwMode="auto">
          <a:xfrm>
            <a:off x="8195434" y="1697613"/>
            <a:ext cx="439969" cy="44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OMUNICADO SEP A DELEGACIÓN D III 31 SECTOR 18 | D III - 31 SNTE 4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5213"/>
          <a:stretch/>
        </p:blipFill>
        <p:spPr bwMode="auto">
          <a:xfrm>
            <a:off x="2361557" y="5704534"/>
            <a:ext cx="439969" cy="44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OMUNICADO SEP A DELEGACIÓN D III 31 SECTOR 18 | D III - 31 SNTE 47"/>
          <p:cNvPicPr>
            <a:picLocks noChangeAspect="1" noChangeArrowheads="1"/>
          </p:cNvPicPr>
          <p:nvPr/>
        </p:nvPicPr>
        <p:blipFill rotWithShape="1"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5213"/>
          <a:stretch/>
        </p:blipFill>
        <p:spPr bwMode="auto">
          <a:xfrm>
            <a:off x="6146251" y="5704534"/>
            <a:ext cx="439969" cy="44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27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SOLICITUD_HIPOTECARIO_DIC19.pdf - Adobe Acrobat Reader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0" t="33446" r="38031" b="9452"/>
          <a:stretch/>
        </p:blipFill>
        <p:spPr>
          <a:xfrm>
            <a:off x="706582" y="885820"/>
            <a:ext cx="10265768" cy="5748977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807226" y="3433041"/>
            <a:ext cx="923827" cy="1791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Imagen 6" descr="interior 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5339"/>
          </a:xfrm>
          <a:prstGeom prst="rect">
            <a:avLst/>
          </a:prstGeom>
        </p:spPr>
      </p:pic>
      <p:sp>
        <p:nvSpPr>
          <p:cNvPr id="8" name="Marcador de contenido 2"/>
          <p:cNvSpPr txBox="1">
            <a:spLocks/>
          </p:cNvSpPr>
          <p:nvPr/>
        </p:nvSpPr>
        <p:spPr>
          <a:xfrm>
            <a:off x="2801526" y="5357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 smtClean="0">
                <a:solidFill>
                  <a:schemeClr val="bg1"/>
                </a:solidFill>
                <a:latin typeface="Frutiger LT for BNS Medium"/>
                <a:cs typeface="Frutiger LT for BNS Medium"/>
              </a:rPr>
              <a:t>1</a:t>
            </a:r>
            <a:endParaRPr lang="es-ES" dirty="0">
              <a:solidFill>
                <a:schemeClr val="bg1"/>
              </a:solidFill>
              <a:latin typeface="Frutiger LT for BNS Medium"/>
              <a:cs typeface="Frutiger LT for BNS Medium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071" y="-9673"/>
            <a:ext cx="3083578" cy="717259"/>
          </a:xfrm>
          <a:prstGeom prst="rect">
            <a:avLst/>
          </a:prstGeom>
        </p:spPr>
      </p:pic>
      <p:sp>
        <p:nvSpPr>
          <p:cNvPr id="10" name="Marcador de contenido 2"/>
          <p:cNvSpPr txBox="1">
            <a:spLocks/>
          </p:cNvSpPr>
          <p:nvPr/>
        </p:nvSpPr>
        <p:spPr>
          <a:xfrm>
            <a:off x="4300006" y="125426"/>
            <a:ext cx="4941065" cy="4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latin typeface="Frutiger LT for BNS Medium"/>
                <a:cs typeface="Frutiger LT for BNS Medium"/>
              </a:rPr>
              <a:t>Llenado de Solicitud</a:t>
            </a:r>
            <a:endParaRPr lang="es-ES" sz="2400" b="1" dirty="0">
              <a:latin typeface="Frutiger LT for BNS Medium"/>
              <a:cs typeface="Frutiger LT for BNS Medium"/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3710360" y="110775"/>
            <a:ext cx="521110" cy="521110"/>
            <a:chOff x="7177548" y="99293"/>
            <a:chExt cx="521110" cy="521110"/>
          </a:xfrm>
        </p:grpSpPr>
        <p:sp>
          <p:nvSpPr>
            <p:cNvPr id="13" name="Elipse 12"/>
            <p:cNvSpPr/>
            <p:nvPr/>
          </p:nvSpPr>
          <p:spPr>
            <a:xfrm>
              <a:off x="7177548" y="99293"/>
              <a:ext cx="521110" cy="52111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4" name="Elipse 13"/>
            <p:cNvSpPr/>
            <p:nvPr/>
          </p:nvSpPr>
          <p:spPr>
            <a:xfrm>
              <a:off x="7208216" y="129048"/>
              <a:ext cx="442125" cy="442125"/>
            </a:xfrm>
            <a:prstGeom prst="ellipse">
              <a:avLst/>
            </a:prstGeom>
            <a:noFill/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5" name="Freeform 47">
              <a:extLst>
                <a:ext uri="{FF2B5EF4-FFF2-40B4-BE49-F238E27FC236}">
                  <a16:creationId xmlns:a16="http://schemas.microsoft.com/office/drawing/2014/main" id="{DAC95D8A-38C0-6445-BA20-F6FB04084E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25069" y="232984"/>
              <a:ext cx="228253" cy="228253"/>
            </a:xfrm>
            <a:custGeom>
              <a:avLst/>
              <a:gdLst>
                <a:gd name="T0" fmla="*/ 499 w 924"/>
                <a:gd name="T1" fmla="*/ 550 h 925"/>
                <a:gd name="T2" fmla="*/ 333 w 924"/>
                <a:gd name="T3" fmla="*/ 592 h 925"/>
                <a:gd name="T4" fmla="*/ 374 w 924"/>
                <a:gd name="T5" fmla="*/ 425 h 925"/>
                <a:gd name="T6" fmla="*/ 916 w 924"/>
                <a:gd name="T7" fmla="*/ 134 h 925"/>
                <a:gd name="T8" fmla="*/ 499 w 924"/>
                <a:gd name="T9" fmla="*/ 550 h 925"/>
                <a:gd name="T10" fmla="*/ 916 w 924"/>
                <a:gd name="T11" fmla="*/ 134 h 925"/>
                <a:gd name="T12" fmla="*/ 374 w 924"/>
                <a:gd name="T13" fmla="*/ 425 h 925"/>
                <a:gd name="T14" fmla="*/ 791 w 924"/>
                <a:gd name="T15" fmla="*/ 9 h 925"/>
                <a:gd name="T16" fmla="*/ 374 w 924"/>
                <a:gd name="T17" fmla="*/ 425 h 925"/>
                <a:gd name="T18" fmla="*/ 791 w 924"/>
                <a:gd name="T19" fmla="*/ 9 h 925"/>
                <a:gd name="T20" fmla="*/ 890 w 924"/>
                <a:gd name="T21" fmla="*/ 37 h 925"/>
                <a:gd name="T22" fmla="*/ 916 w 924"/>
                <a:gd name="T23" fmla="*/ 134 h 925"/>
                <a:gd name="T24" fmla="*/ 791 w 924"/>
                <a:gd name="T25" fmla="*/ 490 h 925"/>
                <a:gd name="T26" fmla="*/ 791 w 924"/>
                <a:gd name="T27" fmla="*/ 925 h 925"/>
                <a:gd name="T28" fmla="*/ 0 w 924"/>
                <a:gd name="T29" fmla="*/ 925 h 925"/>
                <a:gd name="T30" fmla="*/ 0 w 924"/>
                <a:gd name="T31" fmla="*/ 134 h 925"/>
                <a:gd name="T32" fmla="*/ 435 w 924"/>
                <a:gd name="T33" fmla="*/ 134 h 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24" h="925">
                  <a:moveTo>
                    <a:pt x="499" y="550"/>
                  </a:moveTo>
                  <a:lnTo>
                    <a:pt x="333" y="592"/>
                  </a:lnTo>
                  <a:lnTo>
                    <a:pt x="374" y="425"/>
                  </a:lnTo>
                  <a:moveTo>
                    <a:pt x="916" y="134"/>
                  </a:moveTo>
                  <a:lnTo>
                    <a:pt x="499" y="550"/>
                  </a:lnTo>
                  <a:lnTo>
                    <a:pt x="916" y="134"/>
                  </a:lnTo>
                  <a:close/>
                  <a:moveTo>
                    <a:pt x="374" y="425"/>
                  </a:moveTo>
                  <a:lnTo>
                    <a:pt x="791" y="9"/>
                  </a:lnTo>
                  <a:lnTo>
                    <a:pt x="374" y="425"/>
                  </a:lnTo>
                  <a:close/>
                  <a:moveTo>
                    <a:pt x="791" y="9"/>
                  </a:moveTo>
                  <a:cubicBezTo>
                    <a:pt x="791" y="9"/>
                    <a:pt x="855" y="0"/>
                    <a:pt x="890" y="37"/>
                  </a:cubicBezTo>
                  <a:cubicBezTo>
                    <a:pt x="924" y="74"/>
                    <a:pt x="916" y="134"/>
                    <a:pt x="916" y="134"/>
                  </a:cubicBezTo>
                  <a:moveTo>
                    <a:pt x="791" y="490"/>
                  </a:moveTo>
                  <a:lnTo>
                    <a:pt x="791" y="925"/>
                  </a:lnTo>
                  <a:lnTo>
                    <a:pt x="0" y="925"/>
                  </a:lnTo>
                  <a:lnTo>
                    <a:pt x="0" y="134"/>
                  </a:lnTo>
                  <a:lnTo>
                    <a:pt x="435" y="134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</p:grpSp>
      <p:pic>
        <p:nvPicPr>
          <p:cNvPr id="16" name="Picture 2" descr="COMUNICADO SEP A DELEGACIÓN D III 31 SECTOR 18 | D III - 31 SNTE 4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5213"/>
          <a:stretch/>
        </p:blipFill>
        <p:spPr bwMode="auto">
          <a:xfrm>
            <a:off x="2361557" y="5129181"/>
            <a:ext cx="439969" cy="44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OMUNICADO SEP A DELEGACIÓN D III 31 SECTOR 18 | D III - 31 SNTE 4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5213"/>
          <a:stretch/>
        </p:blipFill>
        <p:spPr bwMode="auto">
          <a:xfrm>
            <a:off x="1224733" y="5714459"/>
            <a:ext cx="439969" cy="44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OMUNICADO SEP A DELEGACIÓN D III 31 SECTOR 18 | D III - 31 SNTE 47"/>
          <p:cNvPicPr>
            <a:picLocks noChangeAspect="1" noChangeArrowheads="1"/>
          </p:cNvPicPr>
          <p:nvPr/>
        </p:nvPicPr>
        <p:blipFill rotWithShape="1"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5213"/>
          <a:stretch/>
        </p:blipFill>
        <p:spPr bwMode="auto">
          <a:xfrm>
            <a:off x="6330569" y="5129181"/>
            <a:ext cx="439969" cy="44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56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4 CuadroTexto"/>
          <p:cNvSpPr txBox="1"/>
          <p:nvPr/>
        </p:nvSpPr>
        <p:spPr>
          <a:xfrm>
            <a:off x="1669232" y="1926614"/>
            <a:ext cx="7318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Integración de expediente</a:t>
            </a:r>
            <a:endParaRPr lang="es-MX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cxnSp>
        <p:nvCxnSpPr>
          <p:cNvPr id="11" name="3 Conector recto"/>
          <p:cNvCxnSpPr/>
          <p:nvPr/>
        </p:nvCxnSpPr>
        <p:spPr>
          <a:xfrm>
            <a:off x="5807968" y="3896964"/>
            <a:ext cx="4248472" cy="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5 Conector recto"/>
          <p:cNvCxnSpPr/>
          <p:nvPr/>
        </p:nvCxnSpPr>
        <p:spPr>
          <a:xfrm>
            <a:off x="9336360" y="3320900"/>
            <a:ext cx="0" cy="2016224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6 Elipse"/>
          <p:cNvSpPr/>
          <p:nvPr/>
        </p:nvSpPr>
        <p:spPr>
          <a:xfrm>
            <a:off x="9120336" y="4201546"/>
            <a:ext cx="432048" cy="41549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402 Elipse"/>
          <p:cNvSpPr/>
          <p:nvPr/>
        </p:nvSpPr>
        <p:spPr>
          <a:xfrm>
            <a:off x="9499422" y="3896965"/>
            <a:ext cx="279648" cy="26309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Freeform 6"/>
          <p:cNvSpPr>
            <a:spLocks/>
          </p:cNvSpPr>
          <p:nvPr/>
        </p:nvSpPr>
        <p:spPr bwMode="gray">
          <a:xfrm>
            <a:off x="6209761" y="3464916"/>
            <a:ext cx="3366673" cy="2124324"/>
          </a:xfrm>
          <a:custGeom>
            <a:avLst/>
            <a:gdLst>
              <a:gd name="T0" fmla="*/ 873 w 1183"/>
              <a:gd name="T1" fmla="*/ 384 h 544"/>
              <a:gd name="T2" fmla="*/ 581 w 1183"/>
              <a:gd name="T3" fmla="*/ 515 h 544"/>
              <a:gd name="T4" fmla="*/ 966 w 1183"/>
              <a:gd name="T5" fmla="*/ 312 h 544"/>
              <a:gd name="T6" fmla="*/ 1083 w 1183"/>
              <a:gd name="T7" fmla="*/ 231 h 544"/>
              <a:gd name="T8" fmla="*/ 544 w 1183"/>
              <a:gd name="T9" fmla="*/ 440 h 544"/>
              <a:gd name="T10" fmla="*/ 492 w 1183"/>
              <a:gd name="T11" fmla="*/ 433 h 544"/>
              <a:gd name="T12" fmla="*/ 1039 w 1183"/>
              <a:gd name="T13" fmla="*/ 186 h 544"/>
              <a:gd name="T14" fmla="*/ 466 w 1183"/>
              <a:gd name="T15" fmla="*/ 420 h 544"/>
              <a:gd name="T16" fmla="*/ 1009 w 1183"/>
              <a:gd name="T17" fmla="*/ 132 h 544"/>
              <a:gd name="T18" fmla="*/ 521 w 1183"/>
              <a:gd name="T19" fmla="*/ 309 h 544"/>
              <a:gd name="T20" fmla="*/ 490 w 1183"/>
              <a:gd name="T21" fmla="*/ 282 h 544"/>
              <a:gd name="T22" fmla="*/ 969 w 1183"/>
              <a:gd name="T23" fmla="*/ 60 h 544"/>
              <a:gd name="T24" fmla="*/ 494 w 1183"/>
              <a:gd name="T25" fmla="*/ 232 h 544"/>
              <a:gd name="T26" fmla="*/ 342 w 1183"/>
              <a:gd name="T27" fmla="*/ 284 h 544"/>
              <a:gd name="T28" fmla="*/ 670 w 1183"/>
              <a:gd name="T29" fmla="*/ 113 h 544"/>
              <a:gd name="T30" fmla="*/ 190 w 1183"/>
              <a:gd name="T31" fmla="*/ 266 h 544"/>
              <a:gd name="T32" fmla="*/ 718 w 1183"/>
              <a:gd name="T33" fmla="*/ 12 h 544"/>
              <a:gd name="T34" fmla="*/ 409 w 1183"/>
              <a:gd name="T35" fmla="*/ 104 h 544"/>
              <a:gd name="T36" fmla="*/ 297 w 1183"/>
              <a:gd name="T37" fmla="*/ 124 h 544"/>
              <a:gd name="T38" fmla="*/ 497 w 1183"/>
              <a:gd name="T39" fmla="*/ 36 h 544"/>
              <a:gd name="T40" fmla="*/ 341 w 1183"/>
              <a:gd name="T41" fmla="*/ 88 h 544"/>
              <a:gd name="T42" fmla="*/ 189 w 1183"/>
              <a:gd name="T43" fmla="*/ 155 h 544"/>
              <a:gd name="T44" fmla="*/ 287 w 1183"/>
              <a:gd name="T45" fmla="*/ 81 h 544"/>
              <a:gd name="T46" fmla="*/ 281 w 1183"/>
              <a:gd name="T47" fmla="*/ 66 h 544"/>
              <a:gd name="T48" fmla="*/ 174 w 1183"/>
              <a:gd name="T49" fmla="*/ 79 h 544"/>
              <a:gd name="T50" fmla="*/ 219 w 1183"/>
              <a:gd name="T51" fmla="*/ 82 h 544"/>
              <a:gd name="T52" fmla="*/ 117 w 1183"/>
              <a:gd name="T53" fmla="*/ 162 h 544"/>
              <a:gd name="T54" fmla="*/ 152 w 1183"/>
              <a:gd name="T55" fmla="*/ 165 h 544"/>
              <a:gd name="T56" fmla="*/ 181 w 1183"/>
              <a:gd name="T57" fmla="*/ 170 h 544"/>
              <a:gd name="T58" fmla="*/ 142 w 1183"/>
              <a:gd name="T59" fmla="*/ 216 h 544"/>
              <a:gd name="T60" fmla="*/ 667 w 1183"/>
              <a:gd name="T61" fmla="*/ 25 h 544"/>
              <a:gd name="T62" fmla="*/ 169 w 1183"/>
              <a:gd name="T63" fmla="*/ 270 h 544"/>
              <a:gd name="T64" fmla="*/ 397 w 1183"/>
              <a:gd name="T65" fmla="*/ 202 h 544"/>
              <a:gd name="T66" fmla="*/ 342 w 1183"/>
              <a:gd name="T67" fmla="*/ 271 h 544"/>
              <a:gd name="T68" fmla="*/ 10 w 1183"/>
              <a:gd name="T69" fmla="*/ 469 h 544"/>
              <a:gd name="T70" fmla="*/ 929 w 1183"/>
              <a:gd name="T71" fmla="*/ 69 h 544"/>
              <a:gd name="T72" fmla="*/ 478 w 1183"/>
              <a:gd name="T73" fmla="*/ 274 h 544"/>
              <a:gd name="T74" fmla="*/ 358 w 1183"/>
              <a:gd name="T75" fmla="*/ 368 h 544"/>
              <a:gd name="T76" fmla="*/ 669 w 1183"/>
              <a:gd name="T77" fmla="*/ 265 h 544"/>
              <a:gd name="T78" fmla="*/ 419 w 1183"/>
              <a:gd name="T79" fmla="*/ 439 h 544"/>
              <a:gd name="T80" fmla="*/ 467 w 1183"/>
              <a:gd name="T81" fmla="*/ 433 h 544"/>
              <a:gd name="T82" fmla="*/ 351 w 1183"/>
              <a:gd name="T83" fmla="*/ 530 h 544"/>
              <a:gd name="T84" fmla="*/ 708 w 1183"/>
              <a:gd name="T85" fmla="*/ 379 h 544"/>
              <a:gd name="T86" fmla="*/ 954 w 1183"/>
              <a:gd name="T87" fmla="*/ 305 h 544"/>
              <a:gd name="T88" fmla="*/ 539 w 1183"/>
              <a:gd name="T89" fmla="*/ 527 h 544"/>
              <a:gd name="T90" fmla="*/ 861 w 1183"/>
              <a:gd name="T91" fmla="*/ 403 h 544"/>
              <a:gd name="T92" fmla="*/ 988 w 1183"/>
              <a:gd name="T93" fmla="*/ 393 h 544"/>
              <a:gd name="T94" fmla="*/ 733 w 1183"/>
              <a:gd name="T95" fmla="*/ 541 h 544"/>
              <a:gd name="T96" fmla="*/ 788 w 1183"/>
              <a:gd name="T97" fmla="*/ 534 h 544"/>
              <a:gd name="T98" fmla="*/ 921 w 1183"/>
              <a:gd name="T99" fmla="*/ 505 h 544"/>
              <a:gd name="T100" fmla="*/ 1018 w 1183"/>
              <a:gd name="T101" fmla="*/ 501 h 544"/>
              <a:gd name="T102" fmla="*/ 990 w 1183"/>
              <a:gd name="T103" fmla="*/ 482 h 544"/>
              <a:gd name="T104" fmla="*/ 815 w 1183"/>
              <a:gd name="T105" fmla="*/ 528 h 544"/>
              <a:gd name="T106" fmla="*/ 1095 w 1183"/>
              <a:gd name="T107" fmla="*/ 388 h 544"/>
              <a:gd name="T108" fmla="*/ 999 w 1183"/>
              <a:gd name="T109" fmla="*/ 401 h 544"/>
              <a:gd name="T110" fmla="*/ 1176 w 1183"/>
              <a:gd name="T111" fmla="*/ 281 h 5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183" h="544">
                <a:moveTo>
                  <a:pt x="1176" y="281"/>
                </a:moveTo>
                <a:cubicBezTo>
                  <a:pt x="1069" y="288"/>
                  <a:pt x="970" y="342"/>
                  <a:pt x="873" y="384"/>
                </a:cubicBezTo>
                <a:cubicBezTo>
                  <a:pt x="820" y="408"/>
                  <a:pt x="768" y="431"/>
                  <a:pt x="716" y="457"/>
                </a:cubicBezTo>
                <a:cubicBezTo>
                  <a:pt x="672" y="479"/>
                  <a:pt x="628" y="500"/>
                  <a:pt x="581" y="515"/>
                </a:cubicBezTo>
                <a:cubicBezTo>
                  <a:pt x="665" y="465"/>
                  <a:pt x="752" y="422"/>
                  <a:pt x="838" y="377"/>
                </a:cubicBezTo>
                <a:cubicBezTo>
                  <a:pt x="880" y="354"/>
                  <a:pt x="923" y="333"/>
                  <a:pt x="966" y="312"/>
                </a:cubicBezTo>
                <a:cubicBezTo>
                  <a:pt x="1009" y="293"/>
                  <a:pt x="1051" y="271"/>
                  <a:pt x="1087" y="241"/>
                </a:cubicBezTo>
                <a:cubicBezTo>
                  <a:pt x="1091" y="238"/>
                  <a:pt x="1088" y="230"/>
                  <a:pt x="1083" y="231"/>
                </a:cubicBezTo>
                <a:cubicBezTo>
                  <a:pt x="957" y="246"/>
                  <a:pt x="841" y="307"/>
                  <a:pt x="726" y="358"/>
                </a:cubicBezTo>
                <a:cubicBezTo>
                  <a:pt x="665" y="385"/>
                  <a:pt x="604" y="411"/>
                  <a:pt x="544" y="440"/>
                </a:cubicBezTo>
                <a:cubicBezTo>
                  <a:pt x="488" y="468"/>
                  <a:pt x="431" y="495"/>
                  <a:pt x="371" y="512"/>
                </a:cubicBezTo>
                <a:cubicBezTo>
                  <a:pt x="407" y="480"/>
                  <a:pt x="449" y="456"/>
                  <a:pt x="492" y="433"/>
                </a:cubicBezTo>
                <a:cubicBezTo>
                  <a:pt x="547" y="403"/>
                  <a:pt x="603" y="377"/>
                  <a:pt x="660" y="350"/>
                </a:cubicBezTo>
                <a:cubicBezTo>
                  <a:pt x="784" y="291"/>
                  <a:pt x="910" y="233"/>
                  <a:pt x="1039" y="186"/>
                </a:cubicBezTo>
                <a:cubicBezTo>
                  <a:pt x="1046" y="184"/>
                  <a:pt x="1044" y="172"/>
                  <a:pt x="1036" y="175"/>
                </a:cubicBezTo>
                <a:cubicBezTo>
                  <a:pt x="838" y="237"/>
                  <a:pt x="657" y="340"/>
                  <a:pt x="466" y="420"/>
                </a:cubicBezTo>
                <a:cubicBezTo>
                  <a:pt x="636" y="305"/>
                  <a:pt x="840" y="252"/>
                  <a:pt x="1014" y="143"/>
                </a:cubicBezTo>
                <a:cubicBezTo>
                  <a:pt x="1020" y="139"/>
                  <a:pt x="1016" y="131"/>
                  <a:pt x="1009" y="132"/>
                </a:cubicBezTo>
                <a:cubicBezTo>
                  <a:pt x="892" y="155"/>
                  <a:pt x="783" y="208"/>
                  <a:pt x="672" y="250"/>
                </a:cubicBezTo>
                <a:cubicBezTo>
                  <a:pt x="622" y="270"/>
                  <a:pt x="571" y="288"/>
                  <a:pt x="521" y="309"/>
                </a:cubicBezTo>
                <a:cubicBezTo>
                  <a:pt x="474" y="328"/>
                  <a:pt x="425" y="346"/>
                  <a:pt x="374" y="354"/>
                </a:cubicBezTo>
                <a:cubicBezTo>
                  <a:pt x="408" y="323"/>
                  <a:pt x="449" y="302"/>
                  <a:pt x="490" y="282"/>
                </a:cubicBezTo>
                <a:cubicBezTo>
                  <a:pt x="536" y="260"/>
                  <a:pt x="582" y="238"/>
                  <a:pt x="629" y="216"/>
                </a:cubicBezTo>
                <a:cubicBezTo>
                  <a:pt x="741" y="162"/>
                  <a:pt x="860" y="123"/>
                  <a:pt x="969" y="60"/>
                </a:cubicBezTo>
                <a:cubicBezTo>
                  <a:pt x="975" y="57"/>
                  <a:pt x="970" y="48"/>
                  <a:pt x="964" y="49"/>
                </a:cubicBezTo>
                <a:cubicBezTo>
                  <a:pt x="797" y="78"/>
                  <a:pt x="645" y="159"/>
                  <a:pt x="494" y="232"/>
                </a:cubicBezTo>
                <a:cubicBezTo>
                  <a:pt x="345" y="304"/>
                  <a:pt x="200" y="389"/>
                  <a:pt x="44" y="445"/>
                </a:cubicBezTo>
                <a:cubicBezTo>
                  <a:pt x="137" y="381"/>
                  <a:pt x="242" y="336"/>
                  <a:pt x="342" y="284"/>
                </a:cubicBezTo>
                <a:cubicBezTo>
                  <a:pt x="451" y="229"/>
                  <a:pt x="571" y="194"/>
                  <a:pt x="673" y="124"/>
                </a:cubicBezTo>
                <a:cubicBezTo>
                  <a:pt x="677" y="121"/>
                  <a:pt x="676" y="113"/>
                  <a:pt x="670" y="113"/>
                </a:cubicBezTo>
                <a:cubicBezTo>
                  <a:pt x="578" y="122"/>
                  <a:pt x="493" y="154"/>
                  <a:pt x="407" y="186"/>
                </a:cubicBezTo>
                <a:cubicBezTo>
                  <a:pt x="335" y="212"/>
                  <a:pt x="267" y="257"/>
                  <a:pt x="190" y="266"/>
                </a:cubicBezTo>
                <a:cubicBezTo>
                  <a:pt x="252" y="207"/>
                  <a:pt x="341" y="178"/>
                  <a:pt x="417" y="140"/>
                </a:cubicBezTo>
                <a:cubicBezTo>
                  <a:pt x="515" y="92"/>
                  <a:pt x="622" y="66"/>
                  <a:pt x="718" y="12"/>
                </a:cubicBezTo>
                <a:cubicBezTo>
                  <a:pt x="724" y="9"/>
                  <a:pt x="720" y="0"/>
                  <a:pt x="713" y="1"/>
                </a:cubicBezTo>
                <a:cubicBezTo>
                  <a:pt x="609" y="24"/>
                  <a:pt x="507" y="62"/>
                  <a:pt x="409" y="104"/>
                </a:cubicBezTo>
                <a:cubicBezTo>
                  <a:pt x="328" y="139"/>
                  <a:pt x="247" y="193"/>
                  <a:pt x="157" y="203"/>
                </a:cubicBezTo>
                <a:cubicBezTo>
                  <a:pt x="197" y="167"/>
                  <a:pt x="251" y="147"/>
                  <a:pt x="297" y="124"/>
                </a:cubicBezTo>
                <a:cubicBezTo>
                  <a:pt x="316" y="115"/>
                  <a:pt x="334" y="105"/>
                  <a:pt x="352" y="96"/>
                </a:cubicBezTo>
                <a:cubicBezTo>
                  <a:pt x="400" y="76"/>
                  <a:pt x="451" y="61"/>
                  <a:pt x="497" y="36"/>
                </a:cubicBezTo>
                <a:cubicBezTo>
                  <a:pt x="503" y="33"/>
                  <a:pt x="499" y="24"/>
                  <a:pt x="492" y="25"/>
                </a:cubicBezTo>
                <a:cubicBezTo>
                  <a:pt x="439" y="38"/>
                  <a:pt x="390" y="63"/>
                  <a:pt x="341" y="88"/>
                </a:cubicBezTo>
                <a:cubicBezTo>
                  <a:pt x="335" y="90"/>
                  <a:pt x="329" y="93"/>
                  <a:pt x="323" y="95"/>
                </a:cubicBezTo>
                <a:cubicBezTo>
                  <a:pt x="277" y="114"/>
                  <a:pt x="235" y="139"/>
                  <a:pt x="189" y="155"/>
                </a:cubicBezTo>
                <a:cubicBezTo>
                  <a:pt x="223" y="134"/>
                  <a:pt x="259" y="116"/>
                  <a:pt x="291" y="92"/>
                </a:cubicBezTo>
                <a:cubicBezTo>
                  <a:pt x="297" y="89"/>
                  <a:pt x="294" y="79"/>
                  <a:pt x="287" y="81"/>
                </a:cubicBezTo>
                <a:cubicBezTo>
                  <a:pt x="234" y="97"/>
                  <a:pt x="189" y="131"/>
                  <a:pt x="136" y="146"/>
                </a:cubicBezTo>
                <a:cubicBezTo>
                  <a:pt x="179" y="111"/>
                  <a:pt x="232" y="90"/>
                  <a:pt x="281" y="66"/>
                </a:cubicBezTo>
                <a:cubicBezTo>
                  <a:pt x="287" y="63"/>
                  <a:pt x="282" y="53"/>
                  <a:pt x="276" y="55"/>
                </a:cubicBezTo>
                <a:cubicBezTo>
                  <a:pt x="242" y="63"/>
                  <a:pt x="209" y="75"/>
                  <a:pt x="174" y="79"/>
                </a:cubicBezTo>
                <a:cubicBezTo>
                  <a:pt x="166" y="79"/>
                  <a:pt x="166" y="91"/>
                  <a:pt x="174" y="91"/>
                </a:cubicBezTo>
                <a:cubicBezTo>
                  <a:pt x="189" y="89"/>
                  <a:pt x="204" y="86"/>
                  <a:pt x="219" y="82"/>
                </a:cubicBezTo>
                <a:cubicBezTo>
                  <a:pt x="180" y="101"/>
                  <a:pt x="142" y="122"/>
                  <a:pt x="111" y="152"/>
                </a:cubicBezTo>
                <a:cubicBezTo>
                  <a:pt x="106" y="157"/>
                  <a:pt x="111" y="163"/>
                  <a:pt x="117" y="162"/>
                </a:cubicBezTo>
                <a:cubicBezTo>
                  <a:pt x="154" y="156"/>
                  <a:pt x="187" y="139"/>
                  <a:pt x="220" y="122"/>
                </a:cubicBezTo>
                <a:cubicBezTo>
                  <a:pt x="197" y="136"/>
                  <a:pt x="174" y="149"/>
                  <a:pt x="152" y="165"/>
                </a:cubicBezTo>
                <a:cubicBezTo>
                  <a:pt x="146" y="169"/>
                  <a:pt x="150" y="177"/>
                  <a:pt x="157" y="176"/>
                </a:cubicBezTo>
                <a:cubicBezTo>
                  <a:pt x="165" y="174"/>
                  <a:pt x="173" y="172"/>
                  <a:pt x="181" y="170"/>
                </a:cubicBezTo>
                <a:cubicBezTo>
                  <a:pt x="165" y="180"/>
                  <a:pt x="150" y="192"/>
                  <a:pt x="137" y="206"/>
                </a:cubicBezTo>
                <a:cubicBezTo>
                  <a:pt x="134" y="209"/>
                  <a:pt x="136" y="216"/>
                  <a:pt x="142" y="216"/>
                </a:cubicBezTo>
                <a:cubicBezTo>
                  <a:pt x="232" y="212"/>
                  <a:pt x="314" y="161"/>
                  <a:pt x="394" y="124"/>
                </a:cubicBezTo>
                <a:cubicBezTo>
                  <a:pt x="481" y="84"/>
                  <a:pt x="574" y="49"/>
                  <a:pt x="667" y="25"/>
                </a:cubicBezTo>
                <a:cubicBezTo>
                  <a:pt x="582" y="65"/>
                  <a:pt x="490" y="90"/>
                  <a:pt x="406" y="132"/>
                </a:cubicBezTo>
                <a:cubicBezTo>
                  <a:pt x="325" y="172"/>
                  <a:pt x="232" y="202"/>
                  <a:pt x="169" y="270"/>
                </a:cubicBezTo>
                <a:cubicBezTo>
                  <a:pt x="166" y="273"/>
                  <a:pt x="168" y="280"/>
                  <a:pt x="174" y="280"/>
                </a:cubicBezTo>
                <a:cubicBezTo>
                  <a:pt x="253" y="276"/>
                  <a:pt x="324" y="232"/>
                  <a:pt x="397" y="202"/>
                </a:cubicBezTo>
                <a:cubicBezTo>
                  <a:pt x="475" y="170"/>
                  <a:pt x="560" y="140"/>
                  <a:pt x="645" y="128"/>
                </a:cubicBezTo>
                <a:cubicBezTo>
                  <a:pt x="550" y="188"/>
                  <a:pt x="441" y="221"/>
                  <a:pt x="342" y="271"/>
                </a:cubicBezTo>
                <a:cubicBezTo>
                  <a:pt x="227" y="328"/>
                  <a:pt x="107" y="380"/>
                  <a:pt x="5" y="458"/>
                </a:cubicBezTo>
                <a:cubicBezTo>
                  <a:pt x="0" y="462"/>
                  <a:pt x="3" y="471"/>
                  <a:pt x="10" y="469"/>
                </a:cubicBezTo>
                <a:cubicBezTo>
                  <a:pt x="175" y="416"/>
                  <a:pt x="326" y="326"/>
                  <a:pt x="481" y="251"/>
                </a:cubicBezTo>
                <a:cubicBezTo>
                  <a:pt x="626" y="182"/>
                  <a:pt x="771" y="103"/>
                  <a:pt x="929" y="69"/>
                </a:cubicBezTo>
                <a:cubicBezTo>
                  <a:pt x="828" y="122"/>
                  <a:pt x="719" y="160"/>
                  <a:pt x="616" y="209"/>
                </a:cubicBezTo>
                <a:cubicBezTo>
                  <a:pt x="570" y="231"/>
                  <a:pt x="524" y="252"/>
                  <a:pt x="478" y="274"/>
                </a:cubicBezTo>
                <a:cubicBezTo>
                  <a:pt x="433" y="296"/>
                  <a:pt x="388" y="321"/>
                  <a:pt x="353" y="358"/>
                </a:cubicBezTo>
                <a:cubicBezTo>
                  <a:pt x="350" y="361"/>
                  <a:pt x="352" y="368"/>
                  <a:pt x="358" y="368"/>
                </a:cubicBezTo>
                <a:cubicBezTo>
                  <a:pt x="411" y="363"/>
                  <a:pt x="462" y="345"/>
                  <a:pt x="511" y="325"/>
                </a:cubicBezTo>
                <a:cubicBezTo>
                  <a:pt x="564" y="305"/>
                  <a:pt x="616" y="284"/>
                  <a:pt x="669" y="265"/>
                </a:cubicBezTo>
                <a:cubicBezTo>
                  <a:pt x="771" y="226"/>
                  <a:pt x="870" y="178"/>
                  <a:pt x="976" y="152"/>
                </a:cubicBezTo>
                <a:cubicBezTo>
                  <a:pt x="795" y="256"/>
                  <a:pt x="586" y="311"/>
                  <a:pt x="419" y="439"/>
                </a:cubicBezTo>
                <a:cubicBezTo>
                  <a:pt x="414" y="443"/>
                  <a:pt x="416" y="453"/>
                  <a:pt x="423" y="450"/>
                </a:cubicBezTo>
                <a:cubicBezTo>
                  <a:pt x="438" y="445"/>
                  <a:pt x="452" y="439"/>
                  <a:pt x="467" y="433"/>
                </a:cubicBezTo>
                <a:cubicBezTo>
                  <a:pt x="423" y="457"/>
                  <a:pt x="380" y="484"/>
                  <a:pt x="345" y="520"/>
                </a:cubicBezTo>
                <a:cubicBezTo>
                  <a:pt x="341" y="525"/>
                  <a:pt x="345" y="532"/>
                  <a:pt x="351" y="530"/>
                </a:cubicBezTo>
                <a:cubicBezTo>
                  <a:pt x="414" y="515"/>
                  <a:pt x="473" y="488"/>
                  <a:pt x="530" y="460"/>
                </a:cubicBezTo>
                <a:cubicBezTo>
                  <a:pt x="589" y="432"/>
                  <a:pt x="648" y="404"/>
                  <a:pt x="708" y="379"/>
                </a:cubicBezTo>
                <a:cubicBezTo>
                  <a:pt x="823" y="330"/>
                  <a:pt x="937" y="266"/>
                  <a:pt x="1062" y="246"/>
                </a:cubicBezTo>
                <a:cubicBezTo>
                  <a:pt x="1029" y="270"/>
                  <a:pt x="991" y="288"/>
                  <a:pt x="954" y="305"/>
                </a:cubicBezTo>
                <a:cubicBezTo>
                  <a:pt x="910" y="325"/>
                  <a:pt x="868" y="347"/>
                  <a:pt x="825" y="370"/>
                </a:cubicBezTo>
                <a:cubicBezTo>
                  <a:pt x="729" y="421"/>
                  <a:pt x="631" y="469"/>
                  <a:pt x="539" y="527"/>
                </a:cubicBezTo>
                <a:cubicBezTo>
                  <a:pt x="533" y="531"/>
                  <a:pt x="537" y="540"/>
                  <a:pt x="543" y="538"/>
                </a:cubicBezTo>
                <a:cubicBezTo>
                  <a:pt x="656" y="512"/>
                  <a:pt x="755" y="447"/>
                  <a:pt x="861" y="403"/>
                </a:cubicBezTo>
                <a:cubicBezTo>
                  <a:pt x="958" y="362"/>
                  <a:pt x="1055" y="305"/>
                  <a:pt x="1162" y="294"/>
                </a:cubicBezTo>
                <a:cubicBezTo>
                  <a:pt x="1117" y="342"/>
                  <a:pt x="1045" y="363"/>
                  <a:pt x="988" y="393"/>
                </a:cubicBezTo>
                <a:cubicBezTo>
                  <a:pt x="901" y="437"/>
                  <a:pt x="815" y="485"/>
                  <a:pt x="728" y="530"/>
                </a:cubicBezTo>
                <a:cubicBezTo>
                  <a:pt x="722" y="533"/>
                  <a:pt x="726" y="543"/>
                  <a:pt x="733" y="541"/>
                </a:cubicBezTo>
                <a:cubicBezTo>
                  <a:pt x="762" y="533"/>
                  <a:pt x="791" y="523"/>
                  <a:pt x="819" y="511"/>
                </a:cubicBezTo>
                <a:cubicBezTo>
                  <a:pt x="808" y="518"/>
                  <a:pt x="798" y="526"/>
                  <a:pt x="788" y="534"/>
                </a:cubicBezTo>
                <a:cubicBezTo>
                  <a:pt x="784" y="537"/>
                  <a:pt x="787" y="544"/>
                  <a:pt x="792" y="544"/>
                </a:cubicBezTo>
                <a:cubicBezTo>
                  <a:pt x="837" y="539"/>
                  <a:pt x="878" y="520"/>
                  <a:pt x="921" y="505"/>
                </a:cubicBezTo>
                <a:cubicBezTo>
                  <a:pt x="931" y="502"/>
                  <a:pt x="975" y="484"/>
                  <a:pt x="982" y="493"/>
                </a:cubicBezTo>
                <a:cubicBezTo>
                  <a:pt x="992" y="504"/>
                  <a:pt x="1005" y="503"/>
                  <a:pt x="1018" y="501"/>
                </a:cubicBezTo>
                <a:cubicBezTo>
                  <a:pt x="1026" y="500"/>
                  <a:pt x="1022" y="488"/>
                  <a:pt x="1015" y="489"/>
                </a:cubicBezTo>
                <a:cubicBezTo>
                  <a:pt x="1004" y="491"/>
                  <a:pt x="995" y="493"/>
                  <a:pt x="990" y="482"/>
                </a:cubicBezTo>
                <a:cubicBezTo>
                  <a:pt x="989" y="480"/>
                  <a:pt x="986" y="478"/>
                  <a:pt x="984" y="479"/>
                </a:cubicBezTo>
                <a:cubicBezTo>
                  <a:pt x="925" y="484"/>
                  <a:pt x="873" y="516"/>
                  <a:pt x="815" y="528"/>
                </a:cubicBezTo>
                <a:cubicBezTo>
                  <a:pt x="899" y="468"/>
                  <a:pt x="1002" y="434"/>
                  <a:pt x="1098" y="400"/>
                </a:cubicBezTo>
                <a:cubicBezTo>
                  <a:pt x="1105" y="397"/>
                  <a:pt x="1102" y="386"/>
                  <a:pt x="1095" y="388"/>
                </a:cubicBezTo>
                <a:cubicBezTo>
                  <a:pt x="992" y="417"/>
                  <a:pt x="899" y="469"/>
                  <a:pt x="800" y="506"/>
                </a:cubicBezTo>
                <a:cubicBezTo>
                  <a:pt x="866" y="471"/>
                  <a:pt x="932" y="435"/>
                  <a:pt x="999" y="401"/>
                </a:cubicBezTo>
                <a:cubicBezTo>
                  <a:pt x="1060" y="369"/>
                  <a:pt x="1136" y="348"/>
                  <a:pt x="1181" y="291"/>
                </a:cubicBezTo>
                <a:cubicBezTo>
                  <a:pt x="1183" y="288"/>
                  <a:pt x="1182" y="281"/>
                  <a:pt x="1176" y="281"/>
                </a:cubicBezTo>
                <a:close/>
              </a:path>
            </a:pathLst>
          </a:custGeom>
          <a:solidFill>
            <a:srgbClr val="19161A">
              <a:alpha val="26000"/>
            </a:srgbClr>
          </a:solidFill>
          <a:ln>
            <a:noFill/>
          </a:ln>
          <a:effectLst>
            <a:outerShdw blurRad="76200" sx="94000" sy="94000" algn="ctr" rotWithShape="0">
              <a:prstClr val="black">
                <a:alpha val="36000"/>
              </a:prst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>
              <a:latin typeface="Calibri Light" panose="020F0302020204030204" pitchFamily="34" charset="0"/>
            </a:endParaRPr>
          </a:p>
        </p:txBody>
      </p:sp>
      <p:grpSp>
        <p:nvGrpSpPr>
          <p:cNvPr id="16" name="Grupo 15"/>
          <p:cNvGrpSpPr/>
          <p:nvPr/>
        </p:nvGrpSpPr>
        <p:grpSpPr>
          <a:xfrm>
            <a:off x="7549057" y="4160064"/>
            <a:ext cx="1371601" cy="1544320"/>
            <a:chOff x="1473199" y="3942080"/>
            <a:chExt cx="1940561" cy="2143760"/>
          </a:xfrm>
        </p:grpSpPr>
        <p:sp>
          <p:nvSpPr>
            <p:cNvPr id="17" name="Triángulo isósceles 16"/>
            <p:cNvSpPr/>
            <p:nvPr/>
          </p:nvSpPr>
          <p:spPr>
            <a:xfrm>
              <a:off x="2936240" y="4541520"/>
              <a:ext cx="358264" cy="310355"/>
            </a:xfrm>
            <a:prstGeom prst="triangle">
              <a:avLst>
                <a:gd name="adj" fmla="val 196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8" name="Rectángulo 17"/>
            <p:cNvSpPr/>
            <p:nvPr/>
          </p:nvSpPr>
          <p:spPr>
            <a:xfrm>
              <a:off x="1545996" y="4028514"/>
              <a:ext cx="1532484" cy="18964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9" name="Picture 4" descr="Resultado de imagen para icono credito hipotecario vector png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03" t="5110" r="6303" b="4863"/>
            <a:stretch/>
          </p:blipFill>
          <p:spPr bwMode="auto">
            <a:xfrm>
              <a:off x="1473199" y="3942080"/>
              <a:ext cx="1940561" cy="2143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5810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1387766" y="1429957"/>
            <a:ext cx="3925644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sz="2000" b="1" u="sng" dirty="0">
                <a:solidFill>
                  <a:srgbClr val="FF0000"/>
                </a:solidFill>
                <a:latin typeface="Calibri"/>
              </a:rPr>
              <a:t>Documentos Asalariados</a:t>
            </a:r>
          </a:p>
          <a:p>
            <a:pPr algn="just">
              <a:defRPr/>
            </a:pPr>
            <a:endParaRPr lang="es-MX" sz="1600" dirty="0">
              <a:solidFill>
                <a:prstClr val="black"/>
              </a:solidFill>
              <a:latin typeface="Calibri"/>
            </a:endParaRPr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es-MX" sz="1600" b="1" dirty="0">
                <a:solidFill>
                  <a:srgbClr val="FF0000"/>
                </a:solidFill>
                <a:latin typeface="Calibri"/>
              </a:rPr>
              <a:t>Solicitud</a:t>
            </a:r>
            <a:r>
              <a:rPr lang="es-MX" sz="1600" dirty="0">
                <a:solidFill>
                  <a:srgbClr val="FF0000"/>
                </a:solidFill>
                <a:latin typeface="Calibri"/>
              </a:rPr>
              <a:t>, </a:t>
            </a:r>
            <a:r>
              <a:rPr lang="es-MX" sz="1600" dirty="0">
                <a:solidFill>
                  <a:prstClr val="black"/>
                </a:solidFill>
                <a:latin typeface="Calibri"/>
              </a:rPr>
              <a:t>totalmente requisitada y firmada por solicitante o intervinientes.</a:t>
            </a:r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es-MX" b="1" u="sng" dirty="0">
                <a:solidFill>
                  <a:srgbClr val="FF0000"/>
                </a:solidFill>
                <a:latin typeface="Calibri"/>
                <a:hlinkClick r:id="rId2" action="ppaction://hlinksldjump"/>
              </a:rPr>
              <a:t>Anexo B</a:t>
            </a:r>
            <a:r>
              <a:rPr lang="es-MX" sz="1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MX" sz="1600" dirty="0">
                <a:solidFill>
                  <a:prstClr val="black"/>
                </a:solidFill>
                <a:latin typeface="Calibri"/>
              </a:rPr>
              <a:t>totalmente requisitado y firmado por bróker y solicitante.</a:t>
            </a:r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es-MX" sz="1600" b="1" dirty="0">
                <a:solidFill>
                  <a:srgbClr val="FF0000"/>
                </a:solidFill>
                <a:latin typeface="Calibri"/>
              </a:rPr>
              <a:t>Identificación</a:t>
            </a:r>
            <a:r>
              <a:rPr lang="es-MX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MX" sz="1600" b="1" dirty="0" smtClean="0">
                <a:solidFill>
                  <a:srgbClr val="FF0000"/>
                </a:solidFill>
                <a:latin typeface="Calibri"/>
              </a:rPr>
              <a:t>oficial </a:t>
            </a:r>
            <a:r>
              <a:rPr lang="es-MX" sz="1600" b="1" dirty="0" smtClean="0">
                <a:latin typeface="Calibri"/>
              </a:rPr>
              <a:t>vigente	con </a:t>
            </a:r>
            <a:r>
              <a:rPr lang="es-MX" sz="1600" b="1" dirty="0" smtClean="0">
                <a:solidFill>
                  <a:srgbClr val="FF0000"/>
                </a:solidFill>
                <a:latin typeface="Calibri"/>
              </a:rPr>
              <a:t>CURP</a:t>
            </a:r>
          </a:p>
          <a:p>
            <a:pPr marL="800100" lvl="1" indent="-342900" algn="just">
              <a:buFont typeface="+mj-lt"/>
              <a:buAutoNum type="alphaLcPeriod"/>
              <a:defRPr/>
            </a:pPr>
            <a:r>
              <a:rPr lang="es-MX" sz="1600" b="1" dirty="0" smtClean="0">
                <a:solidFill>
                  <a:srgbClr val="FF0000"/>
                </a:solidFill>
                <a:latin typeface="Calibri"/>
              </a:rPr>
              <a:t>CURP </a:t>
            </a:r>
            <a:r>
              <a:rPr lang="es-MX" sz="1600" dirty="0" smtClean="0">
                <a:latin typeface="Calibri"/>
              </a:rPr>
              <a:t>en caso de que la identificación no lo contenga</a:t>
            </a:r>
            <a:endParaRPr lang="es-MX" sz="1600" b="1" dirty="0">
              <a:solidFill>
                <a:srgbClr val="FF0000"/>
              </a:solidFill>
              <a:latin typeface="Calibri"/>
            </a:endParaRPr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es-MX" sz="1600" b="1" dirty="0">
                <a:solidFill>
                  <a:srgbClr val="FF0000"/>
                </a:solidFill>
                <a:latin typeface="Calibri"/>
              </a:rPr>
              <a:t>Comprobante</a:t>
            </a:r>
            <a:r>
              <a:rPr lang="es-MX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MX" sz="1600" b="1" dirty="0">
                <a:solidFill>
                  <a:srgbClr val="FF0000"/>
                </a:solidFill>
                <a:latin typeface="Calibri"/>
              </a:rPr>
              <a:t>de domicilio.</a:t>
            </a:r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es-MX" sz="1600" b="1" dirty="0">
                <a:solidFill>
                  <a:srgbClr val="FF0000"/>
                </a:solidFill>
                <a:latin typeface="Calibri"/>
              </a:rPr>
              <a:t>Comprobantes de ingresos</a:t>
            </a:r>
            <a:r>
              <a:rPr lang="es-MX" sz="1600" dirty="0">
                <a:solidFill>
                  <a:srgbClr val="FF0000"/>
                </a:solidFill>
                <a:latin typeface="Calibri"/>
              </a:rPr>
              <a:t>:</a:t>
            </a:r>
          </a:p>
          <a:p>
            <a:pPr marL="800100" lvl="1" indent="-342900" algn="just">
              <a:buFont typeface="+mj-lt"/>
              <a:buAutoNum type="alphaLcPeriod"/>
              <a:defRPr/>
            </a:pPr>
            <a:r>
              <a:rPr lang="es-MX" sz="1600" b="1" dirty="0">
                <a:latin typeface="Calibri"/>
              </a:rPr>
              <a:t>Precalificación del portal del Infonavit </a:t>
            </a:r>
            <a:r>
              <a:rPr lang="es-MX" sz="1600" dirty="0">
                <a:solidFill>
                  <a:prstClr val="black"/>
                </a:solidFill>
                <a:latin typeface="Calibri"/>
              </a:rPr>
              <a:t>en caso de créditos en Cofinanciamiento.</a:t>
            </a:r>
          </a:p>
          <a:p>
            <a:pPr algn="just">
              <a:defRPr/>
            </a:pPr>
            <a:endParaRPr lang="es-MX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6523849" y="1454061"/>
            <a:ext cx="392564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sz="2000" b="1" u="sng" dirty="0">
                <a:solidFill>
                  <a:srgbClr val="FF0000"/>
                </a:solidFill>
                <a:latin typeface="Calibri"/>
              </a:rPr>
              <a:t>Documentos Independientes</a:t>
            </a:r>
          </a:p>
          <a:p>
            <a:pPr algn="just">
              <a:defRPr/>
            </a:pPr>
            <a:endParaRPr lang="es-MX" sz="1600" dirty="0">
              <a:solidFill>
                <a:prstClr val="black"/>
              </a:solidFill>
              <a:latin typeface="Calibri"/>
            </a:endParaRPr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es-MX" sz="1600" b="1" dirty="0">
                <a:solidFill>
                  <a:srgbClr val="FF0000"/>
                </a:solidFill>
                <a:latin typeface="Calibri"/>
              </a:rPr>
              <a:t>Solicitud, </a:t>
            </a:r>
            <a:r>
              <a:rPr lang="es-MX" sz="1600" dirty="0">
                <a:solidFill>
                  <a:prstClr val="black"/>
                </a:solidFill>
                <a:latin typeface="Calibri"/>
              </a:rPr>
              <a:t>totalmente requisitada y firmada por solicitante o intervinientes.</a:t>
            </a:r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es-MX" sz="1600" b="1" dirty="0">
                <a:solidFill>
                  <a:srgbClr val="FF0000"/>
                </a:solidFill>
                <a:latin typeface="Calibri"/>
              </a:rPr>
              <a:t>Anexo B </a:t>
            </a:r>
            <a:r>
              <a:rPr lang="es-MX" sz="1600" dirty="0">
                <a:solidFill>
                  <a:prstClr val="black"/>
                </a:solidFill>
                <a:latin typeface="Calibri"/>
              </a:rPr>
              <a:t>totalmente requisitado y firmado por bróker y solicitante.</a:t>
            </a:r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es-MX" sz="1600" b="1" dirty="0" smtClean="0">
                <a:solidFill>
                  <a:srgbClr val="FF0000"/>
                </a:solidFill>
              </a:rPr>
              <a:t>Identificación</a:t>
            </a:r>
            <a:r>
              <a:rPr lang="es-MX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1600" b="1" dirty="0">
                <a:solidFill>
                  <a:srgbClr val="FF0000"/>
                </a:solidFill>
              </a:rPr>
              <a:t>oficial </a:t>
            </a:r>
            <a:r>
              <a:rPr lang="es-MX" sz="1600" b="1" dirty="0"/>
              <a:t>vigente	con </a:t>
            </a:r>
            <a:r>
              <a:rPr lang="es-MX" sz="1600" b="1" dirty="0">
                <a:solidFill>
                  <a:srgbClr val="FF0000"/>
                </a:solidFill>
              </a:rPr>
              <a:t>CURP</a:t>
            </a:r>
          </a:p>
          <a:p>
            <a:pPr marL="800100" lvl="1" indent="-342900" algn="just">
              <a:buFont typeface="+mj-lt"/>
              <a:buAutoNum type="alphaLcPeriod"/>
              <a:defRPr/>
            </a:pPr>
            <a:r>
              <a:rPr lang="es-MX" sz="1600" b="1" dirty="0">
                <a:solidFill>
                  <a:srgbClr val="FF0000"/>
                </a:solidFill>
              </a:rPr>
              <a:t>CURP </a:t>
            </a:r>
            <a:r>
              <a:rPr lang="es-MX" sz="1600" dirty="0"/>
              <a:t>en caso de que la identificación no lo </a:t>
            </a:r>
            <a:r>
              <a:rPr lang="es-MX" sz="1600" dirty="0" smtClean="0"/>
              <a:t>contenga</a:t>
            </a:r>
            <a:endParaRPr lang="es-MX" sz="1600" b="1" dirty="0">
              <a:solidFill>
                <a:srgbClr val="FF0000"/>
              </a:solidFill>
              <a:latin typeface="Calibri"/>
            </a:endParaRPr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es-MX" sz="1600" b="1" dirty="0">
                <a:solidFill>
                  <a:srgbClr val="FF0000"/>
                </a:solidFill>
                <a:latin typeface="Calibri"/>
              </a:rPr>
              <a:t>Comprobante de domicilio.</a:t>
            </a:r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es-MX" sz="1600" b="1" dirty="0">
                <a:solidFill>
                  <a:srgbClr val="FF0000"/>
                </a:solidFill>
                <a:latin typeface="Calibri"/>
              </a:rPr>
              <a:t>Comprobantes de ingresos:</a:t>
            </a:r>
          </a:p>
          <a:p>
            <a:pPr marL="800100" lvl="1" indent="-342900" algn="just">
              <a:buFont typeface="+mj-lt"/>
              <a:buAutoNum type="alphaLcPeriod"/>
              <a:defRPr/>
            </a:pPr>
            <a:r>
              <a:rPr lang="es-MX" sz="1600" b="1" u="sng" dirty="0" smtClean="0">
                <a:latin typeface="Calibri"/>
                <a:hlinkClick r:id="rId3" action="ppaction://hlinksldjump"/>
              </a:rPr>
              <a:t>Cedula Fiscal</a:t>
            </a:r>
            <a:r>
              <a:rPr lang="es-MX" sz="1600" dirty="0" smtClean="0">
                <a:latin typeface="Calibri"/>
                <a:hlinkClick r:id="rId3" action="ppaction://hlinksldjump"/>
              </a:rPr>
              <a:t>.</a:t>
            </a:r>
            <a:endParaRPr lang="es-MX" sz="1600" dirty="0">
              <a:latin typeface="Calibri"/>
            </a:endParaRPr>
          </a:p>
          <a:p>
            <a:pPr marL="800100" lvl="1" indent="-342900" algn="just">
              <a:buFont typeface="+mj-lt"/>
              <a:buAutoNum type="alphaLcPeriod"/>
              <a:defRPr/>
            </a:pPr>
            <a:r>
              <a:rPr lang="es-MX" sz="1600" dirty="0">
                <a:latin typeface="Calibri"/>
              </a:rPr>
              <a:t>Estados de cuenta(s) de cheques </a:t>
            </a:r>
            <a:r>
              <a:rPr lang="es-MX" sz="1600" dirty="0" smtClean="0">
                <a:solidFill>
                  <a:prstClr val="black"/>
                </a:solidFill>
                <a:latin typeface="Calibri"/>
              </a:rPr>
              <a:t>de </a:t>
            </a:r>
            <a:r>
              <a:rPr lang="es-MX" sz="1600" dirty="0">
                <a:solidFill>
                  <a:prstClr val="black"/>
                </a:solidFill>
                <a:latin typeface="Calibri"/>
              </a:rPr>
              <a:t>los últimos 6 meses.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2027857" y="5708782"/>
            <a:ext cx="8991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rgbClr val="00667F"/>
                </a:solidFill>
              </a:rPr>
              <a:t>Nota: No envíes documentos demás, son innecesarios y en ocasiones contraproducentes</a:t>
            </a:r>
          </a:p>
        </p:txBody>
      </p:sp>
      <p:grpSp>
        <p:nvGrpSpPr>
          <p:cNvPr id="11" name="Grupo 10"/>
          <p:cNvGrpSpPr/>
          <p:nvPr/>
        </p:nvGrpSpPr>
        <p:grpSpPr>
          <a:xfrm rot="20217838">
            <a:off x="2016753" y="2299077"/>
            <a:ext cx="8155709" cy="1191491"/>
            <a:chOff x="1086888" y="1515389"/>
            <a:chExt cx="8155709" cy="1191491"/>
          </a:xfrm>
        </p:grpSpPr>
        <p:sp>
          <p:nvSpPr>
            <p:cNvPr id="15" name="Rectángulo 14"/>
            <p:cNvSpPr/>
            <p:nvPr/>
          </p:nvSpPr>
          <p:spPr>
            <a:xfrm>
              <a:off x="1086888" y="1515389"/>
              <a:ext cx="8155709" cy="119149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6" name="CuadroTexto 15"/>
            <p:cNvSpPr txBox="1"/>
            <p:nvPr/>
          </p:nvSpPr>
          <p:spPr>
            <a:xfrm>
              <a:off x="1551377" y="1768510"/>
              <a:ext cx="754244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4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En                                menos  =  más </a:t>
              </a:r>
              <a:endParaRPr lang="es-MX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7" name="Imagen 16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596"/>
            <a:stretch/>
          </p:blipFill>
          <p:spPr>
            <a:xfrm>
              <a:off x="2264826" y="1831044"/>
              <a:ext cx="3446512" cy="609565"/>
            </a:xfrm>
            <a:prstGeom prst="rect">
              <a:avLst/>
            </a:prstGeom>
          </p:spPr>
        </p:pic>
      </p:grpSp>
      <p:pic>
        <p:nvPicPr>
          <p:cNvPr id="25" name="Imagen 24" descr="interior superior 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5339"/>
          </a:xfrm>
          <a:prstGeom prst="rect">
            <a:avLst/>
          </a:prstGeom>
        </p:spPr>
      </p:pic>
      <p:sp>
        <p:nvSpPr>
          <p:cNvPr id="27" name="Marcador de contenido 2"/>
          <p:cNvSpPr txBox="1">
            <a:spLocks/>
          </p:cNvSpPr>
          <p:nvPr/>
        </p:nvSpPr>
        <p:spPr>
          <a:xfrm>
            <a:off x="2801526" y="5357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>
                <a:solidFill>
                  <a:schemeClr val="bg1"/>
                </a:solidFill>
                <a:latin typeface="Frutiger LT for BNS Medium"/>
                <a:cs typeface="Frutiger LT for BNS Medium"/>
              </a:rPr>
              <a:t>4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3797217" y="53570"/>
            <a:ext cx="622384" cy="622384"/>
            <a:chOff x="575208" y="2427558"/>
            <a:chExt cx="666514" cy="666514"/>
          </a:xfrm>
        </p:grpSpPr>
        <p:grpSp>
          <p:nvGrpSpPr>
            <p:cNvPr id="13" name="Grupo 12"/>
            <p:cNvGrpSpPr/>
            <p:nvPr/>
          </p:nvGrpSpPr>
          <p:grpSpPr>
            <a:xfrm>
              <a:off x="575208" y="2427558"/>
              <a:ext cx="666514" cy="666514"/>
              <a:chOff x="7177548" y="99293"/>
              <a:chExt cx="521110" cy="521110"/>
            </a:xfrm>
          </p:grpSpPr>
          <p:sp>
            <p:nvSpPr>
              <p:cNvPr id="14" name="Elipse 13"/>
              <p:cNvSpPr/>
              <p:nvPr/>
            </p:nvSpPr>
            <p:spPr>
              <a:xfrm>
                <a:off x="7177548" y="99293"/>
                <a:ext cx="521110" cy="5211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8" name="Elipse 17"/>
              <p:cNvSpPr/>
              <p:nvPr/>
            </p:nvSpPr>
            <p:spPr>
              <a:xfrm>
                <a:off x="7208216" y="129048"/>
                <a:ext cx="442125" cy="442125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grpSp>
          <p:nvGrpSpPr>
            <p:cNvPr id="19" name="Group 260">
              <a:extLst>
                <a:ext uri="{FF2B5EF4-FFF2-40B4-BE49-F238E27FC236}">
                  <a16:creationId xmlns:a16="http://schemas.microsoft.com/office/drawing/2014/main" id="{E418FCB8-6034-0244-9F0A-8D594962C2D8}"/>
                </a:ext>
              </a:extLst>
            </p:cNvPr>
            <p:cNvGrpSpPr/>
            <p:nvPr/>
          </p:nvGrpSpPr>
          <p:grpSpPr>
            <a:xfrm>
              <a:off x="740332" y="2567542"/>
              <a:ext cx="341993" cy="340452"/>
              <a:chOff x="6267450" y="5510212"/>
              <a:chExt cx="352425" cy="350838"/>
            </a:xfrm>
          </p:grpSpPr>
          <p:sp>
            <p:nvSpPr>
              <p:cNvPr id="20" name="Freeform 188">
                <a:extLst>
                  <a:ext uri="{FF2B5EF4-FFF2-40B4-BE49-F238E27FC236}">
                    <a16:creationId xmlns:a16="http://schemas.microsoft.com/office/drawing/2014/main" id="{52BB05E3-6AF0-5B4E-B318-BCCBC48FB5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67450" y="5564187"/>
                <a:ext cx="298450" cy="296863"/>
              </a:xfrm>
              <a:custGeom>
                <a:avLst/>
                <a:gdLst>
                  <a:gd name="T0" fmla="*/ 881 w 881"/>
                  <a:gd name="T1" fmla="*/ 320 h 880"/>
                  <a:gd name="T2" fmla="*/ 881 w 881"/>
                  <a:gd name="T3" fmla="*/ 821 h 880"/>
                  <a:gd name="T4" fmla="*/ 822 w 881"/>
                  <a:gd name="T5" fmla="*/ 880 h 880"/>
                  <a:gd name="T6" fmla="*/ 59 w 881"/>
                  <a:gd name="T7" fmla="*/ 880 h 880"/>
                  <a:gd name="T8" fmla="*/ 0 w 881"/>
                  <a:gd name="T9" fmla="*/ 821 h 880"/>
                  <a:gd name="T10" fmla="*/ 0 w 881"/>
                  <a:gd name="T11" fmla="*/ 58 h 880"/>
                  <a:gd name="T12" fmla="*/ 59 w 881"/>
                  <a:gd name="T13" fmla="*/ 0 h 880"/>
                  <a:gd name="T14" fmla="*/ 561 w 881"/>
                  <a:gd name="T15" fmla="*/ 0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81" h="880">
                    <a:moveTo>
                      <a:pt x="881" y="320"/>
                    </a:moveTo>
                    <a:lnTo>
                      <a:pt x="881" y="821"/>
                    </a:lnTo>
                    <a:cubicBezTo>
                      <a:pt x="881" y="854"/>
                      <a:pt x="855" y="880"/>
                      <a:pt x="822" y="880"/>
                    </a:cubicBezTo>
                    <a:lnTo>
                      <a:pt x="59" y="880"/>
                    </a:lnTo>
                    <a:cubicBezTo>
                      <a:pt x="27" y="880"/>
                      <a:pt x="0" y="854"/>
                      <a:pt x="0" y="821"/>
                    </a:cubicBezTo>
                    <a:lnTo>
                      <a:pt x="0" y="58"/>
                    </a:lnTo>
                    <a:cubicBezTo>
                      <a:pt x="0" y="26"/>
                      <a:pt x="27" y="0"/>
                      <a:pt x="59" y="0"/>
                    </a:cubicBezTo>
                    <a:lnTo>
                      <a:pt x="561" y="0"/>
                    </a:lnTo>
                  </a:path>
                </a:pathLst>
              </a:cu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buClrTx/>
                </a:pPr>
                <a:endParaRPr lang="en-CA" sz="1800" kern="1200" dirty="0">
                  <a:solidFill>
                    <a:srgbClr val="333333"/>
                  </a:solidFill>
                  <a:latin typeface="Arial Regular"/>
                  <a:cs typeface="Helvetica"/>
                </a:endParaRPr>
              </a:p>
            </p:txBody>
          </p:sp>
          <p:sp>
            <p:nvSpPr>
              <p:cNvPr id="21" name="Line 189">
                <a:extLst>
                  <a:ext uri="{FF2B5EF4-FFF2-40B4-BE49-F238E27FC236}">
                    <a16:creationId xmlns:a16="http://schemas.microsoft.com/office/drawing/2014/main" id="{D85DE16F-D8C9-9A4D-AFC5-C0A5360A03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65900" y="5510212"/>
                <a:ext cx="0" cy="10795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buClrTx/>
                </a:pPr>
                <a:endParaRPr lang="en-CA" sz="1800" kern="1200" dirty="0">
                  <a:solidFill>
                    <a:srgbClr val="333333"/>
                  </a:solidFill>
                  <a:latin typeface="Arial Regular"/>
                  <a:cs typeface="Helvetica"/>
                </a:endParaRPr>
              </a:p>
            </p:txBody>
          </p:sp>
          <p:sp>
            <p:nvSpPr>
              <p:cNvPr id="22" name="Line 190">
                <a:extLst>
                  <a:ext uri="{FF2B5EF4-FFF2-40B4-BE49-F238E27FC236}">
                    <a16:creationId xmlns:a16="http://schemas.microsoft.com/office/drawing/2014/main" id="{F659DEAD-4AD6-C341-98A9-3C4F613C19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511925" y="5564187"/>
                <a:ext cx="107950" cy="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buClrTx/>
                </a:pPr>
                <a:endParaRPr lang="en-CA" sz="1800" kern="1200" dirty="0">
                  <a:solidFill>
                    <a:srgbClr val="333333"/>
                  </a:solidFill>
                  <a:latin typeface="Arial Regular"/>
                  <a:cs typeface="Helvetica"/>
                </a:endParaRPr>
              </a:p>
            </p:txBody>
          </p:sp>
          <p:sp>
            <p:nvSpPr>
              <p:cNvPr id="23" name="Freeform 191">
                <a:extLst>
                  <a:ext uri="{FF2B5EF4-FFF2-40B4-BE49-F238E27FC236}">
                    <a16:creationId xmlns:a16="http://schemas.microsoft.com/office/drawing/2014/main" id="{5C027C51-7690-6245-B7C3-52E1BD53E5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29363" y="5727700"/>
                <a:ext cx="180975" cy="69850"/>
              </a:xfrm>
              <a:custGeom>
                <a:avLst/>
                <a:gdLst>
                  <a:gd name="T0" fmla="*/ 536 w 536"/>
                  <a:gd name="T1" fmla="*/ 209 h 209"/>
                  <a:gd name="T2" fmla="*/ 536 w 536"/>
                  <a:gd name="T3" fmla="*/ 121 h 209"/>
                  <a:gd name="T4" fmla="*/ 402 w 536"/>
                  <a:gd name="T5" fmla="*/ 0 h 209"/>
                  <a:gd name="T6" fmla="*/ 134 w 536"/>
                  <a:gd name="T7" fmla="*/ 0 h 209"/>
                  <a:gd name="T8" fmla="*/ 0 w 536"/>
                  <a:gd name="T9" fmla="*/ 121 h 209"/>
                  <a:gd name="T10" fmla="*/ 0 w 536"/>
                  <a:gd name="T11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6" h="209">
                    <a:moveTo>
                      <a:pt x="536" y="209"/>
                    </a:moveTo>
                    <a:lnTo>
                      <a:pt x="536" y="121"/>
                    </a:lnTo>
                    <a:cubicBezTo>
                      <a:pt x="536" y="54"/>
                      <a:pt x="476" y="0"/>
                      <a:pt x="402" y="0"/>
                    </a:cubicBezTo>
                    <a:lnTo>
                      <a:pt x="134" y="0"/>
                    </a:lnTo>
                    <a:cubicBezTo>
                      <a:pt x="60" y="0"/>
                      <a:pt x="0" y="54"/>
                      <a:pt x="0" y="121"/>
                    </a:cubicBezTo>
                    <a:lnTo>
                      <a:pt x="0" y="209"/>
                    </a:lnTo>
                  </a:path>
                </a:pathLst>
              </a:cu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buClrTx/>
                </a:pPr>
                <a:endParaRPr lang="en-CA" sz="1800" kern="1200" dirty="0">
                  <a:solidFill>
                    <a:srgbClr val="333333"/>
                  </a:solidFill>
                  <a:latin typeface="Arial Regular"/>
                  <a:cs typeface="Helvetica"/>
                </a:endParaRPr>
              </a:p>
            </p:txBody>
          </p:sp>
          <p:sp>
            <p:nvSpPr>
              <p:cNvPr id="24" name="Oval 192">
                <a:extLst>
                  <a:ext uri="{FF2B5EF4-FFF2-40B4-BE49-F238E27FC236}">
                    <a16:creationId xmlns:a16="http://schemas.microsoft.com/office/drawing/2014/main" id="{B878AC22-6B95-EC43-9BE7-3B5FB25FD1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80163" y="5616575"/>
                <a:ext cx="79375" cy="80963"/>
              </a:xfrm>
              <a:prstGeom prst="ellipse">
                <a:avLst/>
              </a:pr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buClrTx/>
                </a:pPr>
                <a:endParaRPr lang="en-CA" sz="1800" kern="1200" dirty="0">
                  <a:solidFill>
                    <a:srgbClr val="333333"/>
                  </a:solidFill>
                  <a:latin typeface="Arial Regular"/>
                  <a:cs typeface="Helvetica"/>
                </a:endParaRPr>
              </a:p>
            </p:txBody>
          </p:sp>
        </p:grpSp>
      </p:grpSp>
      <p:pic>
        <p:nvPicPr>
          <p:cNvPr id="28" name="Imagen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071" y="-9673"/>
            <a:ext cx="3083578" cy="717259"/>
          </a:xfrm>
          <a:prstGeom prst="rect">
            <a:avLst/>
          </a:prstGeom>
        </p:spPr>
      </p:pic>
      <p:sp>
        <p:nvSpPr>
          <p:cNvPr id="29" name="Marcador de contenido 2"/>
          <p:cNvSpPr txBox="1">
            <a:spLocks/>
          </p:cNvSpPr>
          <p:nvPr/>
        </p:nvSpPr>
        <p:spPr>
          <a:xfrm>
            <a:off x="4387094" y="125426"/>
            <a:ext cx="4941065" cy="4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latin typeface="Frutiger LT for BNS Medium"/>
                <a:cs typeface="Frutiger LT for BNS Medium"/>
              </a:rPr>
              <a:t>Integración del expediente</a:t>
            </a:r>
            <a:endParaRPr lang="es-ES" sz="2400" b="1" dirty="0">
              <a:latin typeface="Frutiger LT for BNS Medium"/>
              <a:cs typeface="Frutiger LT for BNS Medium"/>
            </a:endParaRPr>
          </a:p>
        </p:txBody>
      </p:sp>
      <p:pic>
        <p:nvPicPr>
          <p:cNvPr id="1026" name="Picture 2" descr="Algunos emoticonos de WhatsApp que quizás estás usando mal ..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57" t="25959" r="30170" b="31265"/>
          <a:stretch/>
        </p:blipFill>
        <p:spPr bwMode="auto">
          <a:xfrm>
            <a:off x="1387766" y="5307942"/>
            <a:ext cx="820250" cy="88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82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4 CuadroTexto"/>
          <p:cNvSpPr txBox="1"/>
          <p:nvPr/>
        </p:nvSpPr>
        <p:spPr>
          <a:xfrm>
            <a:off x="2017394" y="1196153"/>
            <a:ext cx="7318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Nuestro modelo de servicio</a:t>
            </a:r>
            <a:endParaRPr lang="es-MX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cxnSp>
        <p:nvCxnSpPr>
          <p:cNvPr id="10" name="3 Conector recto"/>
          <p:cNvCxnSpPr/>
          <p:nvPr/>
        </p:nvCxnSpPr>
        <p:spPr>
          <a:xfrm>
            <a:off x="5807968" y="3423997"/>
            <a:ext cx="4248472" cy="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5 Conector recto"/>
          <p:cNvCxnSpPr/>
          <p:nvPr/>
        </p:nvCxnSpPr>
        <p:spPr>
          <a:xfrm>
            <a:off x="9336360" y="2847933"/>
            <a:ext cx="0" cy="2016224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6 Elipse"/>
          <p:cNvSpPr/>
          <p:nvPr/>
        </p:nvSpPr>
        <p:spPr>
          <a:xfrm>
            <a:off x="9120336" y="3728579"/>
            <a:ext cx="432048" cy="41549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402 Elipse"/>
          <p:cNvSpPr/>
          <p:nvPr/>
        </p:nvSpPr>
        <p:spPr>
          <a:xfrm>
            <a:off x="9499422" y="3423998"/>
            <a:ext cx="279648" cy="26309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Freeform 6"/>
          <p:cNvSpPr>
            <a:spLocks/>
          </p:cNvSpPr>
          <p:nvPr/>
        </p:nvSpPr>
        <p:spPr bwMode="gray">
          <a:xfrm>
            <a:off x="6209761" y="2991949"/>
            <a:ext cx="3366673" cy="2124324"/>
          </a:xfrm>
          <a:custGeom>
            <a:avLst/>
            <a:gdLst>
              <a:gd name="T0" fmla="*/ 873 w 1183"/>
              <a:gd name="T1" fmla="*/ 384 h 544"/>
              <a:gd name="T2" fmla="*/ 581 w 1183"/>
              <a:gd name="T3" fmla="*/ 515 h 544"/>
              <a:gd name="T4" fmla="*/ 966 w 1183"/>
              <a:gd name="T5" fmla="*/ 312 h 544"/>
              <a:gd name="T6" fmla="*/ 1083 w 1183"/>
              <a:gd name="T7" fmla="*/ 231 h 544"/>
              <a:gd name="T8" fmla="*/ 544 w 1183"/>
              <a:gd name="T9" fmla="*/ 440 h 544"/>
              <a:gd name="T10" fmla="*/ 492 w 1183"/>
              <a:gd name="T11" fmla="*/ 433 h 544"/>
              <a:gd name="T12" fmla="*/ 1039 w 1183"/>
              <a:gd name="T13" fmla="*/ 186 h 544"/>
              <a:gd name="T14" fmla="*/ 466 w 1183"/>
              <a:gd name="T15" fmla="*/ 420 h 544"/>
              <a:gd name="T16" fmla="*/ 1009 w 1183"/>
              <a:gd name="T17" fmla="*/ 132 h 544"/>
              <a:gd name="T18" fmla="*/ 521 w 1183"/>
              <a:gd name="T19" fmla="*/ 309 h 544"/>
              <a:gd name="T20" fmla="*/ 490 w 1183"/>
              <a:gd name="T21" fmla="*/ 282 h 544"/>
              <a:gd name="T22" fmla="*/ 969 w 1183"/>
              <a:gd name="T23" fmla="*/ 60 h 544"/>
              <a:gd name="T24" fmla="*/ 494 w 1183"/>
              <a:gd name="T25" fmla="*/ 232 h 544"/>
              <a:gd name="T26" fmla="*/ 342 w 1183"/>
              <a:gd name="T27" fmla="*/ 284 h 544"/>
              <a:gd name="T28" fmla="*/ 670 w 1183"/>
              <a:gd name="T29" fmla="*/ 113 h 544"/>
              <a:gd name="T30" fmla="*/ 190 w 1183"/>
              <a:gd name="T31" fmla="*/ 266 h 544"/>
              <a:gd name="T32" fmla="*/ 718 w 1183"/>
              <a:gd name="T33" fmla="*/ 12 h 544"/>
              <a:gd name="T34" fmla="*/ 409 w 1183"/>
              <a:gd name="T35" fmla="*/ 104 h 544"/>
              <a:gd name="T36" fmla="*/ 297 w 1183"/>
              <a:gd name="T37" fmla="*/ 124 h 544"/>
              <a:gd name="T38" fmla="*/ 497 w 1183"/>
              <a:gd name="T39" fmla="*/ 36 h 544"/>
              <a:gd name="T40" fmla="*/ 341 w 1183"/>
              <a:gd name="T41" fmla="*/ 88 h 544"/>
              <a:gd name="T42" fmla="*/ 189 w 1183"/>
              <a:gd name="T43" fmla="*/ 155 h 544"/>
              <a:gd name="T44" fmla="*/ 287 w 1183"/>
              <a:gd name="T45" fmla="*/ 81 h 544"/>
              <a:gd name="T46" fmla="*/ 281 w 1183"/>
              <a:gd name="T47" fmla="*/ 66 h 544"/>
              <a:gd name="T48" fmla="*/ 174 w 1183"/>
              <a:gd name="T49" fmla="*/ 79 h 544"/>
              <a:gd name="T50" fmla="*/ 219 w 1183"/>
              <a:gd name="T51" fmla="*/ 82 h 544"/>
              <a:gd name="T52" fmla="*/ 117 w 1183"/>
              <a:gd name="T53" fmla="*/ 162 h 544"/>
              <a:gd name="T54" fmla="*/ 152 w 1183"/>
              <a:gd name="T55" fmla="*/ 165 h 544"/>
              <a:gd name="T56" fmla="*/ 181 w 1183"/>
              <a:gd name="T57" fmla="*/ 170 h 544"/>
              <a:gd name="T58" fmla="*/ 142 w 1183"/>
              <a:gd name="T59" fmla="*/ 216 h 544"/>
              <a:gd name="T60" fmla="*/ 667 w 1183"/>
              <a:gd name="T61" fmla="*/ 25 h 544"/>
              <a:gd name="T62" fmla="*/ 169 w 1183"/>
              <a:gd name="T63" fmla="*/ 270 h 544"/>
              <a:gd name="T64" fmla="*/ 397 w 1183"/>
              <a:gd name="T65" fmla="*/ 202 h 544"/>
              <a:gd name="T66" fmla="*/ 342 w 1183"/>
              <a:gd name="T67" fmla="*/ 271 h 544"/>
              <a:gd name="T68" fmla="*/ 10 w 1183"/>
              <a:gd name="T69" fmla="*/ 469 h 544"/>
              <a:gd name="T70" fmla="*/ 929 w 1183"/>
              <a:gd name="T71" fmla="*/ 69 h 544"/>
              <a:gd name="T72" fmla="*/ 478 w 1183"/>
              <a:gd name="T73" fmla="*/ 274 h 544"/>
              <a:gd name="T74" fmla="*/ 358 w 1183"/>
              <a:gd name="T75" fmla="*/ 368 h 544"/>
              <a:gd name="T76" fmla="*/ 669 w 1183"/>
              <a:gd name="T77" fmla="*/ 265 h 544"/>
              <a:gd name="T78" fmla="*/ 419 w 1183"/>
              <a:gd name="T79" fmla="*/ 439 h 544"/>
              <a:gd name="T80" fmla="*/ 467 w 1183"/>
              <a:gd name="T81" fmla="*/ 433 h 544"/>
              <a:gd name="T82" fmla="*/ 351 w 1183"/>
              <a:gd name="T83" fmla="*/ 530 h 544"/>
              <a:gd name="T84" fmla="*/ 708 w 1183"/>
              <a:gd name="T85" fmla="*/ 379 h 544"/>
              <a:gd name="T86" fmla="*/ 954 w 1183"/>
              <a:gd name="T87" fmla="*/ 305 h 544"/>
              <a:gd name="T88" fmla="*/ 539 w 1183"/>
              <a:gd name="T89" fmla="*/ 527 h 544"/>
              <a:gd name="T90" fmla="*/ 861 w 1183"/>
              <a:gd name="T91" fmla="*/ 403 h 544"/>
              <a:gd name="T92" fmla="*/ 988 w 1183"/>
              <a:gd name="T93" fmla="*/ 393 h 544"/>
              <a:gd name="T94" fmla="*/ 733 w 1183"/>
              <a:gd name="T95" fmla="*/ 541 h 544"/>
              <a:gd name="T96" fmla="*/ 788 w 1183"/>
              <a:gd name="T97" fmla="*/ 534 h 544"/>
              <a:gd name="T98" fmla="*/ 921 w 1183"/>
              <a:gd name="T99" fmla="*/ 505 h 544"/>
              <a:gd name="T100" fmla="*/ 1018 w 1183"/>
              <a:gd name="T101" fmla="*/ 501 h 544"/>
              <a:gd name="T102" fmla="*/ 990 w 1183"/>
              <a:gd name="T103" fmla="*/ 482 h 544"/>
              <a:gd name="T104" fmla="*/ 815 w 1183"/>
              <a:gd name="T105" fmla="*/ 528 h 544"/>
              <a:gd name="T106" fmla="*/ 1095 w 1183"/>
              <a:gd name="T107" fmla="*/ 388 h 544"/>
              <a:gd name="T108" fmla="*/ 999 w 1183"/>
              <a:gd name="T109" fmla="*/ 401 h 544"/>
              <a:gd name="T110" fmla="*/ 1176 w 1183"/>
              <a:gd name="T111" fmla="*/ 281 h 5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183" h="544">
                <a:moveTo>
                  <a:pt x="1176" y="281"/>
                </a:moveTo>
                <a:cubicBezTo>
                  <a:pt x="1069" y="288"/>
                  <a:pt x="970" y="342"/>
                  <a:pt x="873" y="384"/>
                </a:cubicBezTo>
                <a:cubicBezTo>
                  <a:pt x="820" y="408"/>
                  <a:pt x="768" y="431"/>
                  <a:pt x="716" y="457"/>
                </a:cubicBezTo>
                <a:cubicBezTo>
                  <a:pt x="672" y="479"/>
                  <a:pt x="628" y="500"/>
                  <a:pt x="581" y="515"/>
                </a:cubicBezTo>
                <a:cubicBezTo>
                  <a:pt x="665" y="465"/>
                  <a:pt x="752" y="422"/>
                  <a:pt x="838" y="377"/>
                </a:cubicBezTo>
                <a:cubicBezTo>
                  <a:pt x="880" y="354"/>
                  <a:pt x="923" y="333"/>
                  <a:pt x="966" y="312"/>
                </a:cubicBezTo>
                <a:cubicBezTo>
                  <a:pt x="1009" y="293"/>
                  <a:pt x="1051" y="271"/>
                  <a:pt x="1087" y="241"/>
                </a:cubicBezTo>
                <a:cubicBezTo>
                  <a:pt x="1091" y="238"/>
                  <a:pt x="1088" y="230"/>
                  <a:pt x="1083" y="231"/>
                </a:cubicBezTo>
                <a:cubicBezTo>
                  <a:pt x="957" y="246"/>
                  <a:pt x="841" y="307"/>
                  <a:pt x="726" y="358"/>
                </a:cubicBezTo>
                <a:cubicBezTo>
                  <a:pt x="665" y="385"/>
                  <a:pt x="604" y="411"/>
                  <a:pt x="544" y="440"/>
                </a:cubicBezTo>
                <a:cubicBezTo>
                  <a:pt x="488" y="468"/>
                  <a:pt x="431" y="495"/>
                  <a:pt x="371" y="512"/>
                </a:cubicBezTo>
                <a:cubicBezTo>
                  <a:pt x="407" y="480"/>
                  <a:pt x="449" y="456"/>
                  <a:pt x="492" y="433"/>
                </a:cubicBezTo>
                <a:cubicBezTo>
                  <a:pt x="547" y="403"/>
                  <a:pt x="603" y="377"/>
                  <a:pt x="660" y="350"/>
                </a:cubicBezTo>
                <a:cubicBezTo>
                  <a:pt x="784" y="291"/>
                  <a:pt x="910" y="233"/>
                  <a:pt x="1039" y="186"/>
                </a:cubicBezTo>
                <a:cubicBezTo>
                  <a:pt x="1046" y="184"/>
                  <a:pt x="1044" y="172"/>
                  <a:pt x="1036" y="175"/>
                </a:cubicBezTo>
                <a:cubicBezTo>
                  <a:pt x="838" y="237"/>
                  <a:pt x="657" y="340"/>
                  <a:pt x="466" y="420"/>
                </a:cubicBezTo>
                <a:cubicBezTo>
                  <a:pt x="636" y="305"/>
                  <a:pt x="840" y="252"/>
                  <a:pt x="1014" y="143"/>
                </a:cubicBezTo>
                <a:cubicBezTo>
                  <a:pt x="1020" y="139"/>
                  <a:pt x="1016" y="131"/>
                  <a:pt x="1009" y="132"/>
                </a:cubicBezTo>
                <a:cubicBezTo>
                  <a:pt x="892" y="155"/>
                  <a:pt x="783" y="208"/>
                  <a:pt x="672" y="250"/>
                </a:cubicBezTo>
                <a:cubicBezTo>
                  <a:pt x="622" y="270"/>
                  <a:pt x="571" y="288"/>
                  <a:pt x="521" y="309"/>
                </a:cubicBezTo>
                <a:cubicBezTo>
                  <a:pt x="474" y="328"/>
                  <a:pt x="425" y="346"/>
                  <a:pt x="374" y="354"/>
                </a:cubicBezTo>
                <a:cubicBezTo>
                  <a:pt x="408" y="323"/>
                  <a:pt x="449" y="302"/>
                  <a:pt x="490" y="282"/>
                </a:cubicBezTo>
                <a:cubicBezTo>
                  <a:pt x="536" y="260"/>
                  <a:pt x="582" y="238"/>
                  <a:pt x="629" y="216"/>
                </a:cubicBezTo>
                <a:cubicBezTo>
                  <a:pt x="741" y="162"/>
                  <a:pt x="860" y="123"/>
                  <a:pt x="969" y="60"/>
                </a:cubicBezTo>
                <a:cubicBezTo>
                  <a:pt x="975" y="57"/>
                  <a:pt x="970" y="48"/>
                  <a:pt x="964" y="49"/>
                </a:cubicBezTo>
                <a:cubicBezTo>
                  <a:pt x="797" y="78"/>
                  <a:pt x="645" y="159"/>
                  <a:pt x="494" y="232"/>
                </a:cubicBezTo>
                <a:cubicBezTo>
                  <a:pt x="345" y="304"/>
                  <a:pt x="200" y="389"/>
                  <a:pt x="44" y="445"/>
                </a:cubicBezTo>
                <a:cubicBezTo>
                  <a:pt x="137" y="381"/>
                  <a:pt x="242" y="336"/>
                  <a:pt x="342" y="284"/>
                </a:cubicBezTo>
                <a:cubicBezTo>
                  <a:pt x="451" y="229"/>
                  <a:pt x="571" y="194"/>
                  <a:pt x="673" y="124"/>
                </a:cubicBezTo>
                <a:cubicBezTo>
                  <a:pt x="677" y="121"/>
                  <a:pt x="676" y="113"/>
                  <a:pt x="670" y="113"/>
                </a:cubicBezTo>
                <a:cubicBezTo>
                  <a:pt x="578" y="122"/>
                  <a:pt x="493" y="154"/>
                  <a:pt x="407" y="186"/>
                </a:cubicBezTo>
                <a:cubicBezTo>
                  <a:pt x="335" y="212"/>
                  <a:pt x="267" y="257"/>
                  <a:pt x="190" y="266"/>
                </a:cubicBezTo>
                <a:cubicBezTo>
                  <a:pt x="252" y="207"/>
                  <a:pt x="341" y="178"/>
                  <a:pt x="417" y="140"/>
                </a:cubicBezTo>
                <a:cubicBezTo>
                  <a:pt x="515" y="92"/>
                  <a:pt x="622" y="66"/>
                  <a:pt x="718" y="12"/>
                </a:cubicBezTo>
                <a:cubicBezTo>
                  <a:pt x="724" y="9"/>
                  <a:pt x="720" y="0"/>
                  <a:pt x="713" y="1"/>
                </a:cubicBezTo>
                <a:cubicBezTo>
                  <a:pt x="609" y="24"/>
                  <a:pt x="507" y="62"/>
                  <a:pt x="409" y="104"/>
                </a:cubicBezTo>
                <a:cubicBezTo>
                  <a:pt x="328" y="139"/>
                  <a:pt x="247" y="193"/>
                  <a:pt x="157" y="203"/>
                </a:cubicBezTo>
                <a:cubicBezTo>
                  <a:pt x="197" y="167"/>
                  <a:pt x="251" y="147"/>
                  <a:pt x="297" y="124"/>
                </a:cubicBezTo>
                <a:cubicBezTo>
                  <a:pt x="316" y="115"/>
                  <a:pt x="334" y="105"/>
                  <a:pt x="352" y="96"/>
                </a:cubicBezTo>
                <a:cubicBezTo>
                  <a:pt x="400" y="76"/>
                  <a:pt x="451" y="61"/>
                  <a:pt x="497" y="36"/>
                </a:cubicBezTo>
                <a:cubicBezTo>
                  <a:pt x="503" y="33"/>
                  <a:pt x="499" y="24"/>
                  <a:pt x="492" y="25"/>
                </a:cubicBezTo>
                <a:cubicBezTo>
                  <a:pt x="439" y="38"/>
                  <a:pt x="390" y="63"/>
                  <a:pt x="341" y="88"/>
                </a:cubicBezTo>
                <a:cubicBezTo>
                  <a:pt x="335" y="90"/>
                  <a:pt x="329" y="93"/>
                  <a:pt x="323" y="95"/>
                </a:cubicBezTo>
                <a:cubicBezTo>
                  <a:pt x="277" y="114"/>
                  <a:pt x="235" y="139"/>
                  <a:pt x="189" y="155"/>
                </a:cubicBezTo>
                <a:cubicBezTo>
                  <a:pt x="223" y="134"/>
                  <a:pt x="259" y="116"/>
                  <a:pt x="291" y="92"/>
                </a:cubicBezTo>
                <a:cubicBezTo>
                  <a:pt x="297" y="89"/>
                  <a:pt x="294" y="79"/>
                  <a:pt x="287" y="81"/>
                </a:cubicBezTo>
                <a:cubicBezTo>
                  <a:pt x="234" y="97"/>
                  <a:pt x="189" y="131"/>
                  <a:pt x="136" y="146"/>
                </a:cubicBezTo>
                <a:cubicBezTo>
                  <a:pt x="179" y="111"/>
                  <a:pt x="232" y="90"/>
                  <a:pt x="281" y="66"/>
                </a:cubicBezTo>
                <a:cubicBezTo>
                  <a:pt x="287" y="63"/>
                  <a:pt x="282" y="53"/>
                  <a:pt x="276" y="55"/>
                </a:cubicBezTo>
                <a:cubicBezTo>
                  <a:pt x="242" y="63"/>
                  <a:pt x="209" y="75"/>
                  <a:pt x="174" y="79"/>
                </a:cubicBezTo>
                <a:cubicBezTo>
                  <a:pt x="166" y="79"/>
                  <a:pt x="166" y="91"/>
                  <a:pt x="174" y="91"/>
                </a:cubicBezTo>
                <a:cubicBezTo>
                  <a:pt x="189" y="89"/>
                  <a:pt x="204" y="86"/>
                  <a:pt x="219" y="82"/>
                </a:cubicBezTo>
                <a:cubicBezTo>
                  <a:pt x="180" y="101"/>
                  <a:pt x="142" y="122"/>
                  <a:pt x="111" y="152"/>
                </a:cubicBezTo>
                <a:cubicBezTo>
                  <a:pt x="106" y="157"/>
                  <a:pt x="111" y="163"/>
                  <a:pt x="117" y="162"/>
                </a:cubicBezTo>
                <a:cubicBezTo>
                  <a:pt x="154" y="156"/>
                  <a:pt x="187" y="139"/>
                  <a:pt x="220" y="122"/>
                </a:cubicBezTo>
                <a:cubicBezTo>
                  <a:pt x="197" y="136"/>
                  <a:pt x="174" y="149"/>
                  <a:pt x="152" y="165"/>
                </a:cubicBezTo>
                <a:cubicBezTo>
                  <a:pt x="146" y="169"/>
                  <a:pt x="150" y="177"/>
                  <a:pt x="157" y="176"/>
                </a:cubicBezTo>
                <a:cubicBezTo>
                  <a:pt x="165" y="174"/>
                  <a:pt x="173" y="172"/>
                  <a:pt x="181" y="170"/>
                </a:cubicBezTo>
                <a:cubicBezTo>
                  <a:pt x="165" y="180"/>
                  <a:pt x="150" y="192"/>
                  <a:pt x="137" y="206"/>
                </a:cubicBezTo>
                <a:cubicBezTo>
                  <a:pt x="134" y="209"/>
                  <a:pt x="136" y="216"/>
                  <a:pt x="142" y="216"/>
                </a:cubicBezTo>
                <a:cubicBezTo>
                  <a:pt x="232" y="212"/>
                  <a:pt x="314" y="161"/>
                  <a:pt x="394" y="124"/>
                </a:cubicBezTo>
                <a:cubicBezTo>
                  <a:pt x="481" y="84"/>
                  <a:pt x="574" y="49"/>
                  <a:pt x="667" y="25"/>
                </a:cubicBezTo>
                <a:cubicBezTo>
                  <a:pt x="582" y="65"/>
                  <a:pt x="490" y="90"/>
                  <a:pt x="406" y="132"/>
                </a:cubicBezTo>
                <a:cubicBezTo>
                  <a:pt x="325" y="172"/>
                  <a:pt x="232" y="202"/>
                  <a:pt x="169" y="270"/>
                </a:cubicBezTo>
                <a:cubicBezTo>
                  <a:pt x="166" y="273"/>
                  <a:pt x="168" y="280"/>
                  <a:pt x="174" y="280"/>
                </a:cubicBezTo>
                <a:cubicBezTo>
                  <a:pt x="253" y="276"/>
                  <a:pt x="324" y="232"/>
                  <a:pt x="397" y="202"/>
                </a:cubicBezTo>
                <a:cubicBezTo>
                  <a:pt x="475" y="170"/>
                  <a:pt x="560" y="140"/>
                  <a:pt x="645" y="128"/>
                </a:cubicBezTo>
                <a:cubicBezTo>
                  <a:pt x="550" y="188"/>
                  <a:pt x="441" y="221"/>
                  <a:pt x="342" y="271"/>
                </a:cubicBezTo>
                <a:cubicBezTo>
                  <a:pt x="227" y="328"/>
                  <a:pt x="107" y="380"/>
                  <a:pt x="5" y="458"/>
                </a:cubicBezTo>
                <a:cubicBezTo>
                  <a:pt x="0" y="462"/>
                  <a:pt x="3" y="471"/>
                  <a:pt x="10" y="469"/>
                </a:cubicBezTo>
                <a:cubicBezTo>
                  <a:pt x="175" y="416"/>
                  <a:pt x="326" y="326"/>
                  <a:pt x="481" y="251"/>
                </a:cubicBezTo>
                <a:cubicBezTo>
                  <a:pt x="626" y="182"/>
                  <a:pt x="771" y="103"/>
                  <a:pt x="929" y="69"/>
                </a:cubicBezTo>
                <a:cubicBezTo>
                  <a:pt x="828" y="122"/>
                  <a:pt x="719" y="160"/>
                  <a:pt x="616" y="209"/>
                </a:cubicBezTo>
                <a:cubicBezTo>
                  <a:pt x="570" y="231"/>
                  <a:pt x="524" y="252"/>
                  <a:pt x="478" y="274"/>
                </a:cubicBezTo>
                <a:cubicBezTo>
                  <a:pt x="433" y="296"/>
                  <a:pt x="388" y="321"/>
                  <a:pt x="353" y="358"/>
                </a:cubicBezTo>
                <a:cubicBezTo>
                  <a:pt x="350" y="361"/>
                  <a:pt x="352" y="368"/>
                  <a:pt x="358" y="368"/>
                </a:cubicBezTo>
                <a:cubicBezTo>
                  <a:pt x="411" y="363"/>
                  <a:pt x="462" y="345"/>
                  <a:pt x="511" y="325"/>
                </a:cubicBezTo>
                <a:cubicBezTo>
                  <a:pt x="564" y="305"/>
                  <a:pt x="616" y="284"/>
                  <a:pt x="669" y="265"/>
                </a:cubicBezTo>
                <a:cubicBezTo>
                  <a:pt x="771" y="226"/>
                  <a:pt x="870" y="178"/>
                  <a:pt x="976" y="152"/>
                </a:cubicBezTo>
                <a:cubicBezTo>
                  <a:pt x="795" y="256"/>
                  <a:pt x="586" y="311"/>
                  <a:pt x="419" y="439"/>
                </a:cubicBezTo>
                <a:cubicBezTo>
                  <a:pt x="414" y="443"/>
                  <a:pt x="416" y="453"/>
                  <a:pt x="423" y="450"/>
                </a:cubicBezTo>
                <a:cubicBezTo>
                  <a:pt x="438" y="445"/>
                  <a:pt x="452" y="439"/>
                  <a:pt x="467" y="433"/>
                </a:cubicBezTo>
                <a:cubicBezTo>
                  <a:pt x="423" y="457"/>
                  <a:pt x="380" y="484"/>
                  <a:pt x="345" y="520"/>
                </a:cubicBezTo>
                <a:cubicBezTo>
                  <a:pt x="341" y="525"/>
                  <a:pt x="345" y="532"/>
                  <a:pt x="351" y="530"/>
                </a:cubicBezTo>
                <a:cubicBezTo>
                  <a:pt x="414" y="515"/>
                  <a:pt x="473" y="488"/>
                  <a:pt x="530" y="460"/>
                </a:cubicBezTo>
                <a:cubicBezTo>
                  <a:pt x="589" y="432"/>
                  <a:pt x="648" y="404"/>
                  <a:pt x="708" y="379"/>
                </a:cubicBezTo>
                <a:cubicBezTo>
                  <a:pt x="823" y="330"/>
                  <a:pt x="937" y="266"/>
                  <a:pt x="1062" y="246"/>
                </a:cubicBezTo>
                <a:cubicBezTo>
                  <a:pt x="1029" y="270"/>
                  <a:pt x="991" y="288"/>
                  <a:pt x="954" y="305"/>
                </a:cubicBezTo>
                <a:cubicBezTo>
                  <a:pt x="910" y="325"/>
                  <a:pt x="868" y="347"/>
                  <a:pt x="825" y="370"/>
                </a:cubicBezTo>
                <a:cubicBezTo>
                  <a:pt x="729" y="421"/>
                  <a:pt x="631" y="469"/>
                  <a:pt x="539" y="527"/>
                </a:cubicBezTo>
                <a:cubicBezTo>
                  <a:pt x="533" y="531"/>
                  <a:pt x="537" y="540"/>
                  <a:pt x="543" y="538"/>
                </a:cubicBezTo>
                <a:cubicBezTo>
                  <a:pt x="656" y="512"/>
                  <a:pt x="755" y="447"/>
                  <a:pt x="861" y="403"/>
                </a:cubicBezTo>
                <a:cubicBezTo>
                  <a:pt x="958" y="362"/>
                  <a:pt x="1055" y="305"/>
                  <a:pt x="1162" y="294"/>
                </a:cubicBezTo>
                <a:cubicBezTo>
                  <a:pt x="1117" y="342"/>
                  <a:pt x="1045" y="363"/>
                  <a:pt x="988" y="393"/>
                </a:cubicBezTo>
                <a:cubicBezTo>
                  <a:pt x="901" y="437"/>
                  <a:pt x="815" y="485"/>
                  <a:pt x="728" y="530"/>
                </a:cubicBezTo>
                <a:cubicBezTo>
                  <a:pt x="722" y="533"/>
                  <a:pt x="726" y="543"/>
                  <a:pt x="733" y="541"/>
                </a:cubicBezTo>
                <a:cubicBezTo>
                  <a:pt x="762" y="533"/>
                  <a:pt x="791" y="523"/>
                  <a:pt x="819" y="511"/>
                </a:cubicBezTo>
                <a:cubicBezTo>
                  <a:pt x="808" y="518"/>
                  <a:pt x="798" y="526"/>
                  <a:pt x="788" y="534"/>
                </a:cubicBezTo>
                <a:cubicBezTo>
                  <a:pt x="784" y="537"/>
                  <a:pt x="787" y="544"/>
                  <a:pt x="792" y="544"/>
                </a:cubicBezTo>
                <a:cubicBezTo>
                  <a:pt x="837" y="539"/>
                  <a:pt x="878" y="520"/>
                  <a:pt x="921" y="505"/>
                </a:cubicBezTo>
                <a:cubicBezTo>
                  <a:pt x="931" y="502"/>
                  <a:pt x="975" y="484"/>
                  <a:pt x="982" y="493"/>
                </a:cubicBezTo>
                <a:cubicBezTo>
                  <a:pt x="992" y="504"/>
                  <a:pt x="1005" y="503"/>
                  <a:pt x="1018" y="501"/>
                </a:cubicBezTo>
                <a:cubicBezTo>
                  <a:pt x="1026" y="500"/>
                  <a:pt x="1022" y="488"/>
                  <a:pt x="1015" y="489"/>
                </a:cubicBezTo>
                <a:cubicBezTo>
                  <a:pt x="1004" y="491"/>
                  <a:pt x="995" y="493"/>
                  <a:pt x="990" y="482"/>
                </a:cubicBezTo>
                <a:cubicBezTo>
                  <a:pt x="989" y="480"/>
                  <a:pt x="986" y="478"/>
                  <a:pt x="984" y="479"/>
                </a:cubicBezTo>
                <a:cubicBezTo>
                  <a:pt x="925" y="484"/>
                  <a:pt x="873" y="516"/>
                  <a:pt x="815" y="528"/>
                </a:cubicBezTo>
                <a:cubicBezTo>
                  <a:pt x="899" y="468"/>
                  <a:pt x="1002" y="434"/>
                  <a:pt x="1098" y="400"/>
                </a:cubicBezTo>
                <a:cubicBezTo>
                  <a:pt x="1105" y="397"/>
                  <a:pt x="1102" y="386"/>
                  <a:pt x="1095" y="388"/>
                </a:cubicBezTo>
                <a:cubicBezTo>
                  <a:pt x="992" y="417"/>
                  <a:pt x="899" y="469"/>
                  <a:pt x="800" y="506"/>
                </a:cubicBezTo>
                <a:cubicBezTo>
                  <a:pt x="866" y="471"/>
                  <a:pt x="932" y="435"/>
                  <a:pt x="999" y="401"/>
                </a:cubicBezTo>
                <a:cubicBezTo>
                  <a:pt x="1060" y="369"/>
                  <a:pt x="1136" y="348"/>
                  <a:pt x="1181" y="291"/>
                </a:cubicBezTo>
                <a:cubicBezTo>
                  <a:pt x="1183" y="288"/>
                  <a:pt x="1182" y="281"/>
                  <a:pt x="1176" y="281"/>
                </a:cubicBezTo>
                <a:close/>
              </a:path>
            </a:pathLst>
          </a:custGeom>
          <a:solidFill>
            <a:srgbClr val="19161A">
              <a:alpha val="26000"/>
            </a:srgbClr>
          </a:solidFill>
          <a:ln>
            <a:noFill/>
          </a:ln>
          <a:effectLst>
            <a:outerShdw blurRad="76200" sx="94000" sy="94000" algn="ctr" rotWithShape="0">
              <a:prstClr val="black">
                <a:alpha val="36000"/>
              </a:prst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>
              <a:latin typeface="Calibri Light" panose="020F0302020204030204" pitchFamily="34" charset="0"/>
            </a:endParaRPr>
          </a:p>
        </p:txBody>
      </p:sp>
      <p:grpSp>
        <p:nvGrpSpPr>
          <p:cNvPr id="15" name="Grupo 14"/>
          <p:cNvGrpSpPr/>
          <p:nvPr/>
        </p:nvGrpSpPr>
        <p:grpSpPr>
          <a:xfrm>
            <a:off x="6660854" y="3180974"/>
            <a:ext cx="2838568" cy="2675345"/>
            <a:chOff x="6905203" y="3882858"/>
            <a:chExt cx="2143125" cy="2143125"/>
          </a:xfrm>
        </p:grpSpPr>
        <p:sp>
          <p:nvSpPr>
            <p:cNvPr id="16" name="Elipse 15"/>
            <p:cNvSpPr/>
            <p:nvPr/>
          </p:nvSpPr>
          <p:spPr>
            <a:xfrm>
              <a:off x="7424450" y="4401126"/>
              <a:ext cx="1106588" cy="110658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905203" y="3882858"/>
              <a:ext cx="2143125" cy="2143125"/>
            </a:xfrm>
            <a:prstGeom prst="rect">
              <a:avLst/>
            </a:prstGeom>
          </p:spPr>
        </p:pic>
      </p:grpSp>
      <p:sp>
        <p:nvSpPr>
          <p:cNvPr id="18" name="Rectángulo 17"/>
          <p:cNvSpPr/>
          <p:nvPr/>
        </p:nvSpPr>
        <p:spPr>
          <a:xfrm>
            <a:off x="11277600" y="0"/>
            <a:ext cx="914400" cy="1030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2364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6"/>
          <p:cNvSpPr>
            <a:spLocks noChangeAspect="1" noChangeArrowheads="1" noTextEdit="1"/>
          </p:cNvSpPr>
          <p:nvPr/>
        </p:nvSpPr>
        <p:spPr bwMode="auto">
          <a:xfrm>
            <a:off x="3994548" y="2058836"/>
            <a:ext cx="3238500" cy="323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3994548" y="2058836"/>
            <a:ext cx="3232150" cy="3225800"/>
          </a:xfrm>
          <a:prstGeom prst="rect">
            <a:avLst/>
          </a:prstGeom>
          <a:noFill/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Freeform 19"/>
          <p:cNvSpPr>
            <a:spLocks/>
          </p:cNvSpPr>
          <p:nvPr/>
        </p:nvSpPr>
        <p:spPr bwMode="auto">
          <a:xfrm>
            <a:off x="6438022" y="2156029"/>
            <a:ext cx="736600" cy="736600"/>
          </a:xfrm>
          <a:custGeom>
            <a:avLst/>
            <a:gdLst/>
            <a:ahLst/>
            <a:cxnLst>
              <a:cxn ang="0">
                <a:pos x="464" y="0"/>
              </a:cxn>
              <a:cxn ang="0">
                <a:pos x="401" y="232"/>
              </a:cxn>
              <a:cxn ang="0">
                <a:pos x="338" y="464"/>
              </a:cxn>
              <a:cxn ang="0">
                <a:pos x="169" y="295"/>
              </a:cxn>
              <a:cxn ang="0">
                <a:pos x="0" y="126"/>
              </a:cxn>
              <a:cxn ang="0">
                <a:pos x="232" y="62"/>
              </a:cxn>
              <a:cxn ang="0">
                <a:pos x="464" y="0"/>
              </a:cxn>
            </a:cxnLst>
            <a:rect l="0" t="0" r="r" b="b"/>
            <a:pathLst>
              <a:path w="464" h="464">
                <a:moveTo>
                  <a:pt x="464" y="0"/>
                </a:moveTo>
                <a:lnTo>
                  <a:pt x="401" y="232"/>
                </a:lnTo>
                <a:lnTo>
                  <a:pt x="338" y="464"/>
                </a:lnTo>
                <a:lnTo>
                  <a:pt x="169" y="295"/>
                </a:lnTo>
                <a:lnTo>
                  <a:pt x="0" y="126"/>
                </a:lnTo>
                <a:lnTo>
                  <a:pt x="232" y="62"/>
                </a:lnTo>
                <a:lnTo>
                  <a:pt x="464" y="0"/>
                </a:lnTo>
                <a:close/>
              </a:path>
            </a:pathLst>
          </a:custGeom>
          <a:solidFill>
            <a:srgbClr val="C0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20"/>
          <p:cNvSpPr>
            <a:spLocks/>
          </p:cNvSpPr>
          <p:nvPr/>
        </p:nvSpPr>
        <p:spPr bwMode="auto">
          <a:xfrm>
            <a:off x="4245373" y="4394677"/>
            <a:ext cx="741363" cy="742950"/>
          </a:xfrm>
          <a:custGeom>
            <a:avLst/>
            <a:gdLst/>
            <a:ahLst/>
            <a:cxnLst>
              <a:cxn ang="0">
                <a:pos x="129" y="0"/>
              </a:cxn>
              <a:cxn ang="0">
                <a:pos x="298" y="169"/>
              </a:cxn>
              <a:cxn ang="0">
                <a:pos x="467" y="339"/>
              </a:cxn>
              <a:cxn ang="0">
                <a:pos x="233" y="405"/>
              </a:cxn>
              <a:cxn ang="0">
                <a:pos x="0" y="468"/>
              </a:cxn>
              <a:cxn ang="0">
                <a:pos x="64" y="234"/>
              </a:cxn>
              <a:cxn ang="0">
                <a:pos x="129" y="0"/>
              </a:cxn>
            </a:cxnLst>
            <a:rect l="0" t="0" r="r" b="b"/>
            <a:pathLst>
              <a:path w="467" h="468">
                <a:moveTo>
                  <a:pt x="129" y="0"/>
                </a:moveTo>
                <a:lnTo>
                  <a:pt x="298" y="169"/>
                </a:lnTo>
                <a:lnTo>
                  <a:pt x="467" y="339"/>
                </a:lnTo>
                <a:lnTo>
                  <a:pt x="233" y="405"/>
                </a:lnTo>
                <a:lnTo>
                  <a:pt x="0" y="468"/>
                </a:lnTo>
                <a:lnTo>
                  <a:pt x="64" y="234"/>
                </a:lnTo>
                <a:lnTo>
                  <a:pt x="129" y="0"/>
                </a:lnTo>
                <a:close/>
              </a:path>
            </a:pathLst>
          </a:custGeom>
          <a:solidFill>
            <a:srgbClr val="D42F9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21"/>
          <p:cNvSpPr>
            <a:spLocks/>
          </p:cNvSpPr>
          <p:nvPr/>
        </p:nvSpPr>
        <p:spPr bwMode="auto">
          <a:xfrm>
            <a:off x="6367601" y="4445353"/>
            <a:ext cx="735013" cy="735012"/>
          </a:xfrm>
          <a:custGeom>
            <a:avLst/>
            <a:gdLst/>
            <a:ahLst/>
            <a:cxnLst>
              <a:cxn ang="0">
                <a:pos x="339" y="0"/>
              </a:cxn>
              <a:cxn ang="0">
                <a:pos x="401" y="232"/>
              </a:cxn>
              <a:cxn ang="0">
                <a:pos x="463" y="463"/>
              </a:cxn>
              <a:cxn ang="0">
                <a:pos x="232" y="401"/>
              </a:cxn>
              <a:cxn ang="0">
                <a:pos x="0" y="339"/>
              </a:cxn>
              <a:cxn ang="0">
                <a:pos x="339" y="0"/>
              </a:cxn>
            </a:cxnLst>
            <a:rect l="0" t="0" r="r" b="b"/>
            <a:pathLst>
              <a:path w="463" h="463">
                <a:moveTo>
                  <a:pt x="339" y="0"/>
                </a:moveTo>
                <a:lnTo>
                  <a:pt x="401" y="232"/>
                </a:lnTo>
                <a:lnTo>
                  <a:pt x="463" y="463"/>
                </a:lnTo>
                <a:lnTo>
                  <a:pt x="232" y="401"/>
                </a:lnTo>
                <a:lnTo>
                  <a:pt x="0" y="339"/>
                </a:lnTo>
                <a:lnTo>
                  <a:pt x="339" y="0"/>
                </a:lnTo>
                <a:close/>
              </a:path>
            </a:pathLst>
          </a:custGeom>
          <a:solidFill>
            <a:srgbClr val="7030A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22"/>
          <p:cNvSpPr>
            <a:spLocks/>
          </p:cNvSpPr>
          <p:nvPr/>
        </p:nvSpPr>
        <p:spPr bwMode="auto">
          <a:xfrm>
            <a:off x="4245373" y="2195593"/>
            <a:ext cx="742950" cy="7429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4" y="65"/>
              </a:cxn>
              <a:cxn ang="0">
                <a:pos x="468" y="130"/>
              </a:cxn>
              <a:cxn ang="0">
                <a:pos x="299" y="299"/>
              </a:cxn>
              <a:cxn ang="0">
                <a:pos x="130" y="468"/>
              </a:cxn>
              <a:cxn ang="0">
                <a:pos x="64" y="233"/>
              </a:cxn>
              <a:cxn ang="0">
                <a:pos x="0" y="0"/>
              </a:cxn>
            </a:cxnLst>
            <a:rect l="0" t="0" r="r" b="b"/>
            <a:pathLst>
              <a:path w="468" h="468">
                <a:moveTo>
                  <a:pt x="0" y="0"/>
                </a:moveTo>
                <a:lnTo>
                  <a:pt x="234" y="65"/>
                </a:lnTo>
                <a:lnTo>
                  <a:pt x="468" y="130"/>
                </a:lnTo>
                <a:lnTo>
                  <a:pt x="299" y="299"/>
                </a:lnTo>
                <a:lnTo>
                  <a:pt x="130" y="468"/>
                </a:lnTo>
                <a:lnTo>
                  <a:pt x="64" y="233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23"/>
          <p:cNvSpPr>
            <a:spLocks noEditPoints="1"/>
          </p:cNvSpPr>
          <p:nvPr/>
        </p:nvSpPr>
        <p:spPr bwMode="auto">
          <a:xfrm>
            <a:off x="4006270" y="1940005"/>
            <a:ext cx="1609725" cy="1627187"/>
          </a:xfrm>
          <a:custGeom>
            <a:avLst/>
            <a:gdLst/>
            <a:ahLst/>
            <a:cxnLst>
              <a:cxn ang="0">
                <a:pos x="1014" y="3"/>
              </a:cxn>
              <a:cxn ang="0">
                <a:pos x="1014" y="260"/>
              </a:cxn>
              <a:cxn ang="0">
                <a:pos x="1014" y="261"/>
              </a:cxn>
              <a:cxn ang="0">
                <a:pos x="1014" y="263"/>
              </a:cxn>
              <a:cxn ang="0">
                <a:pos x="960" y="265"/>
              </a:cxn>
              <a:cxn ang="0">
                <a:pos x="907" y="271"/>
              </a:cxn>
              <a:cxn ang="0">
                <a:pos x="855" y="280"/>
              </a:cxn>
              <a:cxn ang="0">
                <a:pos x="805" y="293"/>
              </a:cxn>
              <a:cxn ang="0">
                <a:pos x="756" y="309"/>
              </a:cxn>
              <a:cxn ang="0">
                <a:pos x="708" y="328"/>
              </a:cxn>
              <a:cxn ang="0">
                <a:pos x="662" y="351"/>
              </a:cxn>
              <a:cxn ang="0">
                <a:pos x="619" y="376"/>
              </a:cxn>
              <a:cxn ang="0">
                <a:pos x="576" y="404"/>
              </a:cxn>
              <a:cxn ang="0">
                <a:pos x="536" y="435"/>
              </a:cxn>
              <a:cxn ang="0">
                <a:pos x="498" y="469"/>
              </a:cxn>
              <a:cxn ang="0">
                <a:pos x="463" y="505"/>
              </a:cxn>
              <a:cxn ang="0">
                <a:pos x="429" y="543"/>
              </a:cxn>
              <a:cxn ang="0">
                <a:pos x="399" y="583"/>
              </a:cxn>
              <a:cxn ang="0">
                <a:pos x="371" y="626"/>
              </a:cxn>
              <a:cxn ang="0">
                <a:pos x="346" y="671"/>
              </a:cxn>
              <a:cxn ang="0">
                <a:pos x="324" y="717"/>
              </a:cxn>
              <a:cxn ang="0">
                <a:pos x="304" y="765"/>
              </a:cxn>
              <a:cxn ang="0">
                <a:pos x="288" y="814"/>
              </a:cxn>
              <a:cxn ang="0">
                <a:pos x="276" y="865"/>
              </a:cxn>
              <a:cxn ang="0">
                <a:pos x="267" y="918"/>
              </a:cxn>
              <a:cxn ang="0">
                <a:pos x="261" y="971"/>
              </a:cxn>
              <a:cxn ang="0">
                <a:pos x="259" y="1025"/>
              </a:cxn>
              <a:cxn ang="0">
                <a:pos x="0" y="1025"/>
              </a:cxn>
              <a:cxn ang="0">
                <a:pos x="2" y="963"/>
              </a:cxn>
              <a:cxn ang="0">
                <a:pos x="8" y="901"/>
              </a:cxn>
              <a:cxn ang="0">
                <a:pos x="16" y="841"/>
              </a:cxn>
              <a:cxn ang="0">
                <a:pos x="29" y="783"/>
              </a:cxn>
              <a:cxn ang="0">
                <a:pos x="45" y="725"/>
              </a:cxn>
              <a:cxn ang="0">
                <a:pos x="63" y="669"/>
              </a:cxn>
              <a:cxn ang="0">
                <a:pos x="86" y="614"/>
              </a:cxn>
              <a:cxn ang="0">
                <a:pos x="110" y="561"/>
              </a:cxn>
              <a:cxn ang="0">
                <a:pos x="138" y="510"/>
              </a:cxn>
              <a:cxn ang="0">
                <a:pos x="169" y="460"/>
              </a:cxn>
              <a:cxn ang="0">
                <a:pos x="202" y="413"/>
              </a:cxn>
              <a:cxn ang="0">
                <a:pos x="238" y="367"/>
              </a:cxn>
              <a:cxn ang="0">
                <a:pos x="277" y="323"/>
              </a:cxn>
              <a:cxn ang="0">
                <a:pos x="317" y="283"/>
              </a:cxn>
              <a:cxn ang="0">
                <a:pos x="360" y="244"/>
              </a:cxn>
              <a:cxn ang="0">
                <a:pos x="405" y="208"/>
              </a:cxn>
              <a:cxn ang="0">
                <a:pos x="453" y="174"/>
              </a:cxn>
              <a:cxn ang="0">
                <a:pos x="502" y="143"/>
              </a:cxn>
              <a:cxn ang="0">
                <a:pos x="553" y="115"/>
              </a:cxn>
              <a:cxn ang="0">
                <a:pos x="606" y="89"/>
              </a:cxn>
              <a:cxn ang="0">
                <a:pos x="660" y="67"/>
              </a:cxn>
              <a:cxn ang="0">
                <a:pos x="716" y="48"/>
              </a:cxn>
              <a:cxn ang="0">
                <a:pos x="773" y="32"/>
              </a:cxn>
              <a:cxn ang="0">
                <a:pos x="832" y="20"/>
              </a:cxn>
              <a:cxn ang="0">
                <a:pos x="891" y="11"/>
              </a:cxn>
              <a:cxn ang="0">
                <a:pos x="952" y="5"/>
              </a:cxn>
              <a:cxn ang="0">
                <a:pos x="1014" y="3"/>
              </a:cxn>
              <a:cxn ang="0">
                <a:pos x="1014" y="0"/>
              </a:cxn>
              <a:cxn ang="0">
                <a:pos x="1014" y="1"/>
              </a:cxn>
              <a:cxn ang="0">
                <a:pos x="1014" y="3"/>
              </a:cxn>
              <a:cxn ang="0">
                <a:pos x="1014" y="3"/>
              </a:cxn>
              <a:cxn ang="0">
                <a:pos x="1014" y="0"/>
              </a:cxn>
            </a:cxnLst>
            <a:rect l="0" t="0" r="r" b="b"/>
            <a:pathLst>
              <a:path w="1014" h="1025">
                <a:moveTo>
                  <a:pt x="1014" y="3"/>
                </a:moveTo>
                <a:lnTo>
                  <a:pt x="1014" y="260"/>
                </a:lnTo>
                <a:lnTo>
                  <a:pt x="1014" y="261"/>
                </a:lnTo>
                <a:lnTo>
                  <a:pt x="1014" y="263"/>
                </a:lnTo>
                <a:lnTo>
                  <a:pt x="960" y="265"/>
                </a:lnTo>
                <a:lnTo>
                  <a:pt x="907" y="271"/>
                </a:lnTo>
                <a:lnTo>
                  <a:pt x="855" y="280"/>
                </a:lnTo>
                <a:lnTo>
                  <a:pt x="805" y="293"/>
                </a:lnTo>
                <a:lnTo>
                  <a:pt x="756" y="309"/>
                </a:lnTo>
                <a:lnTo>
                  <a:pt x="708" y="328"/>
                </a:lnTo>
                <a:lnTo>
                  <a:pt x="662" y="351"/>
                </a:lnTo>
                <a:lnTo>
                  <a:pt x="619" y="376"/>
                </a:lnTo>
                <a:lnTo>
                  <a:pt x="576" y="404"/>
                </a:lnTo>
                <a:lnTo>
                  <a:pt x="536" y="435"/>
                </a:lnTo>
                <a:lnTo>
                  <a:pt x="498" y="469"/>
                </a:lnTo>
                <a:lnTo>
                  <a:pt x="463" y="505"/>
                </a:lnTo>
                <a:lnTo>
                  <a:pt x="429" y="543"/>
                </a:lnTo>
                <a:lnTo>
                  <a:pt x="399" y="583"/>
                </a:lnTo>
                <a:lnTo>
                  <a:pt x="371" y="626"/>
                </a:lnTo>
                <a:lnTo>
                  <a:pt x="346" y="671"/>
                </a:lnTo>
                <a:lnTo>
                  <a:pt x="324" y="717"/>
                </a:lnTo>
                <a:lnTo>
                  <a:pt x="304" y="765"/>
                </a:lnTo>
                <a:lnTo>
                  <a:pt x="288" y="814"/>
                </a:lnTo>
                <a:lnTo>
                  <a:pt x="276" y="865"/>
                </a:lnTo>
                <a:lnTo>
                  <a:pt x="267" y="918"/>
                </a:lnTo>
                <a:lnTo>
                  <a:pt x="261" y="971"/>
                </a:lnTo>
                <a:lnTo>
                  <a:pt x="259" y="1025"/>
                </a:lnTo>
                <a:lnTo>
                  <a:pt x="0" y="1025"/>
                </a:lnTo>
                <a:lnTo>
                  <a:pt x="2" y="963"/>
                </a:lnTo>
                <a:lnTo>
                  <a:pt x="8" y="901"/>
                </a:lnTo>
                <a:lnTo>
                  <a:pt x="16" y="841"/>
                </a:lnTo>
                <a:lnTo>
                  <a:pt x="29" y="783"/>
                </a:lnTo>
                <a:lnTo>
                  <a:pt x="45" y="725"/>
                </a:lnTo>
                <a:lnTo>
                  <a:pt x="63" y="669"/>
                </a:lnTo>
                <a:lnTo>
                  <a:pt x="86" y="614"/>
                </a:lnTo>
                <a:lnTo>
                  <a:pt x="110" y="561"/>
                </a:lnTo>
                <a:lnTo>
                  <a:pt x="138" y="510"/>
                </a:lnTo>
                <a:lnTo>
                  <a:pt x="169" y="460"/>
                </a:lnTo>
                <a:lnTo>
                  <a:pt x="202" y="413"/>
                </a:lnTo>
                <a:lnTo>
                  <a:pt x="238" y="367"/>
                </a:lnTo>
                <a:lnTo>
                  <a:pt x="277" y="323"/>
                </a:lnTo>
                <a:lnTo>
                  <a:pt x="317" y="283"/>
                </a:lnTo>
                <a:lnTo>
                  <a:pt x="360" y="244"/>
                </a:lnTo>
                <a:lnTo>
                  <a:pt x="405" y="208"/>
                </a:lnTo>
                <a:lnTo>
                  <a:pt x="453" y="174"/>
                </a:lnTo>
                <a:lnTo>
                  <a:pt x="502" y="143"/>
                </a:lnTo>
                <a:lnTo>
                  <a:pt x="553" y="115"/>
                </a:lnTo>
                <a:lnTo>
                  <a:pt x="606" y="89"/>
                </a:lnTo>
                <a:lnTo>
                  <a:pt x="660" y="67"/>
                </a:lnTo>
                <a:lnTo>
                  <a:pt x="716" y="48"/>
                </a:lnTo>
                <a:lnTo>
                  <a:pt x="773" y="32"/>
                </a:lnTo>
                <a:lnTo>
                  <a:pt x="832" y="20"/>
                </a:lnTo>
                <a:lnTo>
                  <a:pt x="891" y="11"/>
                </a:lnTo>
                <a:lnTo>
                  <a:pt x="952" y="5"/>
                </a:lnTo>
                <a:lnTo>
                  <a:pt x="1014" y="3"/>
                </a:lnTo>
                <a:close/>
                <a:moveTo>
                  <a:pt x="1014" y="0"/>
                </a:moveTo>
                <a:lnTo>
                  <a:pt x="1014" y="1"/>
                </a:lnTo>
                <a:lnTo>
                  <a:pt x="1014" y="3"/>
                </a:lnTo>
                <a:lnTo>
                  <a:pt x="1014" y="3"/>
                </a:lnTo>
                <a:lnTo>
                  <a:pt x="1014" y="0"/>
                </a:lnTo>
                <a:close/>
              </a:path>
            </a:pathLst>
          </a:custGeom>
          <a:solidFill>
            <a:srgbClr val="FF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4"/>
          <p:cNvSpPr>
            <a:spLocks/>
          </p:cNvSpPr>
          <p:nvPr/>
        </p:nvSpPr>
        <p:spPr bwMode="auto">
          <a:xfrm>
            <a:off x="5771396" y="1940005"/>
            <a:ext cx="1619250" cy="1628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2" y="2"/>
              </a:cxn>
              <a:cxn ang="0">
                <a:pos x="123" y="7"/>
              </a:cxn>
              <a:cxn ang="0">
                <a:pos x="183" y="17"/>
              </a:cxn>
              <a:cxn ang="0">
                <a:pos x="242" y="30"/>
              </a:cxn>
              <a:cxn ang="0">
                <a:pos x="299" y="46"/>
              </a:cxn>
              <a:cxn ang="0">
                <a:pos x="356" y="65"/>
              </a:cxn>
              <a:cxn ang="0">
                <a:pos x="410" y="87"/>
              </a:cxn>
              <a:cxn ang="0">
                <a:pos x="463" y="113"/>
              </a:cxn>
              <a:cxn ang="0">
                <a:pos x="515" y="141"/>
              </a:cxn>
              <a:cxn ang="0">
                <a:pos x="564" y="172"/>
              </a:cxn>
              <a:cxn ang="0">
                <a:pos x="612" y="206"/>
              </a:cxn>
              <a:cxn ang="0">
                <a:pos x="657" y="243"/>
              </a:cxn>
              <a:cxn ang="0">
                <a:pos x="700" y="282"/>
              </a:cxn>
              <a:cxn ang="0">
                <a:pos x="741" y="323"/>
              </a:cxn>
              <a:cxn ang="0">
                <a:pos x="780" y="366"/>
              </a:cxn>
              <a:cxn ang="0">
                <a:pos x="816" y="412"/>
              </a:cxn>
              <a:cxn ang="0">
                <a:pos x="850" y="460"/>
              </a:cxn>
              <a:cxn ang="0">
                <a:pos x="881" y="509"/>
              </a:cxn>
              <a:cxn ang="0">
                <a:pos x="909" y="561"/>
              </a:cxn>
              <a:cxn ang="0">
                <a:pos x="934" y="615"/>
              </a:cxn>
              <a:cxn ang="0">
                <a:pos x="956" y="669"/>
              </a:cxn>
              <a:cxn ang="0">
                <a:pos x="975" y="725"/>
              </a:cxn>
              <a:cxn ang="0">
                <a:pos x="991" y="784"/>
              </a:cxn>
              <a:cxn ang="0">
                <a:pos x="1004" y="842"/>
              </a:cxn>
              <a:cxn ang="0">
                <a:pos x="1013" y="902"/>
              </a:cxn>
              <a:cxn ang="0">
                <a:pos x="1018" y="964"/>
              </a:cxn>
              <a:cxn ang="0">
                <a:pos x="1020" y="1026"/>
              </a:cxn>
              <a:cxn ang="0">
                <a:pos x="761" y="1026"/>
              </a:cxn>
              <a:cxn ang="0">
                <a:pos x="759" y="972"/>
              </a:cxn>
              <a:cxn ang="0">
                <a:pos x="753" y="919"/>
              </a:cxn>
              <a:cxn ang="0">
                <a:pos x="744" y="866"/>
              </a:cxn>
              <a:cxn ang="0">
                <a:pos x="731" y="815"/>
              </a:cxn>
              <a:cxn ang="0">
                <a:pos x="715" y="765"/>
              </a:cxn>
              <a:cxn ang="0">
                <a:pos x="696" y="717"/>
              </a:cxn>
              <a:cxn ang="0">
                <a:pos x="673" y="671"/>
              </a:cxn>
              <a:cxn ang="0">
                <a:pos x="648" y="626"/>
              </a:cxn>
              <a:cxn ang="0">
                <a:pos x="620" y="583"/>
              </a:cxn>
              <a:cxn ang="0">
                <a:pos x="589" y="542"/>
              </a:cxn>
              <a:cxn ang="0">
                <a:pos x="555" y="504"/>
              </a:cxn>
              <a:cxn ang="0">
                <a:pos x="520" y="468"/>
              </a:cxn>
              <a:cxn ang="0">
                <a:pos x="481" y="434"/>
              </a:cxn>
              <a:cxn ang="0">
                <a:pos x="440" y="403"/>
              </a:cxn>
              <a:cxn ang="0">
                <a:pos x="398" y="375"/>
              </a:cxn>
              <a:cxn ang="0">
                <a:pos x="354" y="349"/>
              </a:cxn>
              <a:cxn ang="0">
                <a:pos x="307" y="326"/>
              </a:cxn>
              <a:cxn ang="0">
                <a:pos x="259" y="306"/>
              </a:cxn>
              <a:cxn ang="0">
                <a:pos x="210" y="290"/>
              </a:cxn>
              <a:cxn ang="0">
                <a:pos x="159" y="277"/>
              </a:cxn>
              <a:cxn ang="0">
                <a:pos x="107" y="268"/>
              </a:cxn>
              <a:cxn ang="0">
                <a:pos x="54" y="262"/>
              </a:cxn>
              <a:cxn ang="0">
                <a:pos x="0" y="260"/>
              </a:cxn>
              <a:cxn ang="0">
                <a:pos x="0" y="0"/>
              </a:cxn>
            </a:cxnLst>
            <a:rect l="0" t="0" r="r" b="b"/>
            <a:pathLst>
              <a:path w="1020" h="1026">
                <a:moveTo>
                  <a:pt x="0" y="0"/>
                </a:moveTo>
                <a:lnTo>
                  <a:pt x="62" y="2"/>
                </a:lnTo>
                <a:lnTo>
                  <a:pt x="123" y="7"/>
                </a:lnTo>
                <a:lnTo>
                  <a:pt x="183" y="17"/>
                </a:lnTo>
                <a:lnTo>
                  <a:pt x="242" y="30"/>
                </a:lnTo>
                <a:lnTo>
                  <a:pt x="299" y="46"/>
                </a:lnTo>
                <a:lnTo>
                  <a:pt x="356" y="65"/>
                </a:lnTo>
                <a:lnTo>
                  <a:pt x="410" y="87"/>
                </a:lnTo>
                <a:lnTo>
                  <a:pt x="463" y="113"/>
                </a:lnTo>
                <a:lnTo>
                  <a:pt x="515" y="141"/>
                </a:lnTo>
                <a:lnTo>
                  <a:pt x="564" y="172"/>
                </a:lnTo>
                <a:lnTo>
                  <a:pt x="612" y="206"/>
                </a:lnTo>
                <a:lnTo>
                  <a:pt x="657" y="243"/>
                </a:lnTo>
                <a:lnTo>
                  <a:pt x="700" y="282"/>
                </a:lnTo>
                <a:lnTo>
                  <a:pt x="741" y="323"/>
                </a:lnTo>
                <a:lnTo>
                  <a:pt x="780" y="366"/>
                </a:lnTo>
                <a:lnTo>
                  <a:pt x="816" y="412"/>
                </a:lnTo>
                <a:lnTo>
                  <a:pt x="850" y="460"/>
                </a:lnTo>
                <a:lnTo>
                  <a:pt x="881" y="509"/>
                </a:lnTo>
                <a:lnTo>
                  <a:pt x="909" y="561"/>
                </a:lnTo>
                <a:lnTo>
                  <a:pt x="934" y="615"/>
                </a:lnTo>
                <a:lnTo>
                  <a:pt x="956" y="669"/>
                </a:lnTo>
                <a:lnTo>
                  <a:pt x="975" y="725"/>
                </a:lnTo>
                <a:lnTo>
                  <a:pt x="991" y="784"/>
                </a:lnTo>
                <a:lnTo>
                  <a:pt x="1004" y="842"/>
                </a:lnTo>
                <a:lnTo>
                  <a:pt x="1013" y="902"/>
                </a:lnTo>
                <a:lnTo>
                  <a:pt x="1018" y="964"/>
                </a:lnTo>
                <a:lnTo>
                  <a:pt x="1020" y="1026"/>
                </a:lnTo>
                <a:lnTo>
                  <a:pt x="761" y="1026"/>
                </a:lnTo>
                <a:lnTo>
                  <a:pt x="759" y="972"/>
                </a:lnTo>
                <a:lnTo>
                  <a:pt x="753" y="919"/>
                </a:lnTo>
                <a:lnTo>
                  <a:pt x="744" y="866"/>
                </a:lnTo>
                <a:lnTo>
                  <a:pt x="731" y="815"/>
                </a:lnTo>
                <a:lnTo>
                  <a:pt x="715" y="765"/>
                </a:lnTo>
                <a:lnTo>
                  <a:pt x="696" y="717"/>
                </a:lnTo>
                <a:lnTo>
                  <a:pt x="673" y="671"/>
                </a:lnTo>
                <a:lnTo>
                  <a:pt x="648" y="626"/>
                </a:lnTo>
                <a:lnTo>
                  <a:pt x="620" y="583"/>
                </a:lnTo>
                <a:lnTo>
                  <a:pt x="589" y="542"/>
                </a:lnTo>
                <a:lnTo>
                  <a:pt x="555" y="504"/>
                </a:lnTo>
                <a:lnTo>
                  <a:pt x="520" y="468"/>
                </a:lnTo>
                <a:lnTo>
                  <a:pt x="481" y="434"/>
                </a:lnTo>
                <a:lnTo>
                  <a:pt x="440" y="403"/>
                </a:lnTo>
                <a:lnTo>
                  <a:pt x="398" y="375"/>
                </a:lnTo>
                <a:lnTo>
                  <a:pt x="354" y="349"/>
                </a:lnTo>
                <a:lnTo>
                  <a:pt x="307" y="326"/>
                </a:lnTo>
                <a:lnTo>
                  <a:pt x="259" y="306"/>
                </a:lnTo>
                <a:lnTo>
                  <a:pt x="210" y="290"/>
                </a:lnTo>
                <a:lnTo>
                  <a:pt x="159" y="277"/>
                </a:lnTo>
                <a:lnTo>
                  <a:pt x="107" y="268"/>
                </a:lnTo>
                <a:lnTo>
                  <a:pt x="54" y="262"/>
                </a:lnTo>
                <a:lnTo>
                  <a:pt x="0" y="260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5"/>
          <p:cNvSpPr>
            <a:spLocks noEditPoints="1"/>
          </p:cNvSpPr>
          <p:nvPr/>
        </p:nvSpPr>
        <p:spPr bwMode="auto">
          <a:xfrm>
            <a:off x="5776158" y="3778727"/>
            <a:ext cx="1614488" cy="1617662"/>
          </a:xfrm>
          <a:custGeom>
            <a:avLst/>
            <a:gdLst/>
            <a:ahLst/>
            <a:cxnLst>
              <a:cxn ang="0">
                <a:pos x="1017" y="0"/>
              </a:cxn>
              <a:cxn ang="0">
                <a:pos x="1017" y="8"/>
              </a:cxn>
              <a:cxn ang="0">
                <a:pos x="1017" y="0"/>
              </a:cxn>
              <a:cxn ang="0">
                <a:pos x="757" y="0"/>
              </a:cxn>
              <a:cxn ang="0">
                <a:pos x="757" y="8"/>
              </a:cxn>
              <a:cxn ang="0">
                <a:pos x="1017" y="8"/>
              </a:cxn>
              <a:cxn ang="0">
                <a:pos x="1015" y="62"/>
              </a:cxn>
              <a:cxn ang="0">
                <a:pos x="1009" y="123"/>
              </a:cxn>
              <a:cxn ang="0">
                <a:pos x="1001" y="183"/>
              </a:cxn>
              <a:cxn ang="0">
                <a:pos x="988" y="242"/>
              </a:cxn>
              <a:cxn ang="0">
                <a:pos x="972" y="299"/>
              </a:cxn>
              <a:cxn ang="0">
                <a:pos x="953" y="356"/>
              </a:cxn>
              <a:cxn ang="0">
                <a:pos x="931" y="410"/>
              </a:cxn>
              <a:cxn ang="0">
                <a:pos x="906" y="463"/>
              </a:cxn>
              <a:cxn ang="0">
                <a:pos x="878" y="514"/>
              </a:cxn>
              <a:cxn ang="0">
                <a:pos x="848" y="564"/>
              </a:cxn>
              <a:cxn ang="0">
                <a:pos x="814" y="611"/>
              </a:cxn>
              <a:cxn ang="0">
                <a:pos x="778" y="656"/>
              </a:cxn>
              <a:cxn ang="0">
                <a:pos x="740" y="699"/>
              </a:cxn>
              <a:cxn ang="0">
                <a:pos x="699" y="740"/>
              </a:cxn>
              <a:cxn ang="0">
                <a:pos x="656" y="779"/>
              </a:cxn>
              <a:cxn ang="0">
                <a:pos x="610" y="815"/>
              </a:cxn>
              <a:cxn ang="0">
                <a:pos x="563" y="848"/>
              </a:cxn>
              <a:cxn ang="0">
                <a:pos x="514" y="879"/>
              </a:cxn>
              <a:cxn ang="0">
                <a:pos x="463" y="908"/>
              </a:cxn>
              <a:cxn ang="0">
                <a:pos x="410" y="932"/>
              </a:cxn>
              <a:cxn ang="0">
                <a:pos x="355" y="955"/>
              </a:cxn>
              <a:cxn ang="0">
                <a:pos x="299" y="974"/>
              </a:cxn>
              <a:cxn ang="0">
                <a:pos x="242" y="990"/>
              </a:cxn>
              <a:cxn ang="0">
                <a:pos x="183" y="1002"/>
              </a:cxn>
              <a:cxn ang="0">
                <a:pos x="123" y="1012"/>
              </a:cxn>
              <a:cxn ang="0">
                <a:pos x="62" y="1017"/>
              </a:cxn>
              <a:cxn ang="0">
                <a:pos x="0" y="1019"/>
              </a:cxn>
              <a:cxn ang="0">
                <a:pos x="0" y="759"/>
              </a:cxn>
              <a:cxn ang="0">
                <a:pos x="54" y="757"/>
              </a:cxn>
              <a:cxn ang="0">
                <a:pos x="107" y="751"/>
              </a:cxn>
              <a:cxn ang="0">
                <a:pos x="159" y="742"/>
              </a:cxn>
              <a:cxn ang="0">
                <a:pos x="210" y="729"/>
              </a:cxn>
              <a:cxn ang="0">
                <a:pos x="259" y="713"/>
              </a:cxn>
              <a:cxn ang="0">
                <a:pos x="307" y="694"/>
              </a:cxn>
              <a:cxn ang="0">
                <a:pos x="353" y="671"/>
              </a:cxn>
              <a:cxn ang="0">
                <a:pos x="397" y="646"/>
              </a:cxn>
              <a:cxn ang="0">
                <a:pos x="439" y="618"/>
              </a:cxn>
              <a:cxn ang="0">
                <a:pos x="479" y="587"/>
              </a:cxn>
              <a:cxn ang="0">
                <a:pos x="518" y="554"/>
              </a:cxn>
              <a:cxn ang="0">
                <a:pos x="554" y="518"/>
              </a:cxn>
              <a:cxn ang="0">
                <a:pos x="586" y="480"/>
              </a:cxn>
              <a:cxn ang="0">
                <a:pos x="617" y="440"/>
              </a:cxn>
              <a:cxn ang="0">
                <a:pos x="645" y="397"/>
              </a:cxn>
              <a:cxn ang="0">
                <a:pos x="670" y="353"/>
              </a:cxn>
              <a:cxn ang="0">
                <a:pos x="693" y="307"/>
              </a:cxn>
              <a:cxn ang="0">
                <a:pos x="712" y="259"/>
              </a:cxn>
              <a:cxn ang="0">
                <a:pos x="728" y="210"/>
              </a:cxn>
              <a:cxn ang="0">
                <a:pos x="740" y="159"/>
              </a:cxn>
              <a:cxn ang="0">
                <a:pos x="750" y="107"/>
              </a:cxn>
              <a:cxn ang="0">
                <a:pos x="755" y="54"/>
              </a:cxn>
              <a:cxn ang="0">
                <a:pos x="757" y="0"/>
              </a:cxn>
            </a:cxnLst>
            <a:rect l="0" t="0" r="r" b="b"/>
            <a:pathLst>
              <a:path w="1017" h="1019">
                <a:moveTo>
                  <a:pt x="1017" y="0"/>
                </a:moveTo>
                <a:lnTo>
                  <a:pt x="1017" y="8"/>
                </a:lnTo>
                <a:lnTo>
                  <a:pt x="1017" y="0"/>
                </a:lnTo>
                <a:close/>
                <a:moveTo>
                  <a:pt x="757" y="0"/>
                </a:moveTo>
                <a:lnTo>
                  <a:pt x="757" y="8"/>
                </a:lnTo>
                <a:lnTo>
                  <a:pt x="1017" y="8"/>
                </a:lnTo>
                <a:lnTo>
                  <a:pt x="1015" y="62"/>
                </a:lnTo>
                <a:lnTo>
                  <a:pt x="1009" y="123"/>
                </a:lnTo>
                <a:lnTo>
                  <a:pt x="1001" y="183"/>
                </a:lnTo>
                <a:lnTo>
                  <a:pt x="988" y="242"/>
                </a:lnTo>
                <a:lnTo>
                  <a:pt x="972" y="299"/>
                </a:lnTo>
                <a:lnTo>
                  <a:pt x="953" y="356"/>
                </a:lnTo>
                <a:lnTo>
                  <a:pt x="931" y="410"/>
                </a:lnTo>
                <a:lnTo>
                  <a:pt x="906" y="463"/>
                </a:lnTo>
                <a:lnTo>
                  <a:pt x="878" y="514"/>
                </a:lnTo>
                <a:lnTo>
                  <a:pt x="848" y="564"/>
                </a:lnTo>
                <a:lnTo>
                  <a:pt x="814" y="611"/>
                </a:lnTo>
                <a:lnTo>
                  <a:pt x="778" y="656"/>
                </a:lnTo>
                <a:lnTo>
                  <a:pt x="740" y="699"/>
                </a:lnTo>
                <a:lnTo>
                  <a:pt x="699" y="740"/>
                </a:lnTo>
                <a:lnTo>
                  <a:pt x="656" y="779"/>
                </a:lnTo>
                <a:lnTo>
                  <a:pt x="610" y="815"/>
                </a:lnTo>
                <a:lnTo>
                  <a:pt x="563" y="848"/>
                </a:lnTo>
                <a:lnTo>
                  <a:pt x="514" y="879"/>
                </a:lnTo>
                <a:lnTo>
                  <a:pt x="463" y="908"/>
                </a:lnTo>
                <a:lnTo>
                  <a:pt x="410" y="932"/>
                </a:lnTo>
                <a:lnTo>
                  <a:pt x="355" y="955"/>
                </a:lnTo>
                <a:lnTo>
                  <a:pt x="299" y="974"/>
                </a:lnTo>
                <a:lnTo>
                  <a:pt x="242" y="990"/>
                </a:lnTo>
                <a:lnTo>
                  <a:pt x="183" y="1002"/>
                </a:lnTo>
                <a:lnTo>
                  <a:pt x="123" y="1012"/>
                </a:lnTo>
                <a:lnTo>
                  <a:pt x="62" y="1017"/>
                </a:lnTo>
                <a:lnTo>
                  <a:pt x="0" y="1019"/>
                </a:lnTo>
                <a:lnTo>
                  <a:pt x="0" y="759"/>
                </a:lnTo>
                <a:lnTo>
                  <a:pt x="54" y="757"/>
                </a:lnTo>
                <a:lnTo>
                  <a:pt x="107" y="751"/>
                </a:lnTo>
                <a:lnTo>
                  <a:pt x="159" y="742"/>
                </a:lnTo>
                <a:lnTo>
                  <a:pt x="210" y="729"/>
                </a:lnTo>
                <a:lnTo>
                  <a:pt x="259" y="713"/>
                </a:lnTo>
                <a:lnTo>
                  <a:pt x="307" y="694"/>
                </a:lnTo>
                <a:lnTo>
                  <a:pt x="353" y="671"/>
                </a:lnTo>
                <a:lnTo>
                  <a:pt x="397" y="646"/>
                </a:lnTo>
                <a:lnTo>
                  <a:pt x="439" y="618"/>
                </a:lnTo>
                <a:lnTo>
                  <a:pt x="479" y="587"/>
                </a:lnTo>
                <a:lnTo>
                  <a:pt x="518" y="554"/>
                </a:lnTo>
                <a:lnTo>
                  <a:pt x="554" y="518"/>
                </a:lnTo>
                <a:lnTo>
                  <a:pt x="586" y="480"/>
                </a:lnTo>
                <a:lnTo>
                  <a:pt x="617" y="440"/>
                </a:lnTo>
                <a:lnTo>
                  <a:pt x="645" y="397"/>
                </a:lnTo>
                <a:lnTo>
                  <a:pt x="670" y="353"/>
                </a:lnTo>
                <a:lnTo>
                  <a:pt x="693" y="307"/>
                </a:lnTo>
                <a:lnTo>
                  <a:pt x="712" y="259"/>
                </a:lnTo>
                <a:lnTo>
                  <a:pt x="728" y="210"/>
                </a:lnTo>
                <a:lnTo>
                  <a:pt x="740" y="159"/>
                </a:lnTo>
                <a:lnTo>
                  <a:pt x="750" y="107"/>
                </a:lnTo>
                <a:lnTo>
                  <a:pt x="755" y="54"/>
                </a:lnTo>
                <a:lnTo>
                  <a:pt x="757" y="0"/>
                </a:lnTo>
                <a:close/>
              </a:path>
            </a:pathLst>
          </a:custGeom>
          <a:solidFill>
            <a:srgbClr val="7030A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26"/>
          <p:cNvSpPr>
            <a:spLocks noEditPoints="1"/>
          </p:cNvSpPr>
          <p:nvPr/>
        </p:nvSpPr>
        <p:spPr bwMode="auto">
          <a:xfrm>
            <a:off x="3994548" y="3778727"/>
            <a:ext cx="1616075" cy="1617662"/>
          </a:xfrm>
          <a:custGeom>
            <a:avLst/>
            <a:gdLst/>
            <a:ahLst/>
            <a:cxnLst>
              <a:cxn ang="0">
                <a:pos x="260" y="0"/>
              </a:cxn>
              <a:cxn ang="0">
                <a:pos x="261" y="55"/>
              </a:cxn>
              <a:cxn ang="0">
                <a:pos x="267" y="107"/>
              </a:cxn>
              <a:cxn ang="0">
                <a:pos x="276" y="159"/>
              </a:cxn>
              <a:cxn ang="0">
                <a:pos x="289" y="210"/>
              </a:cxn>
              <a:cxn ang="0">
                <a:pos x="305" y="260"/>
              </a:cxn>
              <a:cxn ang="0">
                <a:pos x="324" y="307"/>
              </a:cxn>
              <a:cxn ang="0">
                <a:pos x="346" y="354"/>
              </a:cxn>
              <a:cxn ang="0">
                <a:pos x="372" y="398"/>
              </a:cxn>
              <a:cxn ang="0">
                <a:pos x="399" y="440"/>
              </a:cxn>
              <a:cxn ang="0">
                <a:pos x="430" y="481"/>
              </a:cxn>
              <a:cxn ang="0">
                <a:pos x="464" y="518"/>
              </a:cxn>
              <a:cxn ang="0">
                <a:pos x="499" y="554"/>
              </a:cxn>
              <a:cxn ang="0">
                <a:pos x="537" y="588"/>
              </a:cxn>
              <a:cxn ang="0">
                <a:pos x="577" y="619"/>
              </a:cxn>
              <a:cxn ang="0">
                <a:pos x="619" y="646"/>
              </a:cxn>
              <a:cxn ang="0">
                <a:pos x="664" y="672"/>
              </a:cxn>
              <a:cxn ang="0">
                <a:pos x="710" y="694"/>
              </a:cxn>
              <a:cxn ang="0">
                <a:pos x="757" y="713"/>
              </a:cxn>
              <a:cxn ang="0">
                <a:pos x="807" y="729"/>
              </a:cxn>
              <a:cxn ang="0">
                <a:pos x="857" y="742"/>
              </a:cxn>
              <a:cxn ang="0">
                <a:pos x="909" y="752"/>
              </a:cxn>
              <a:cxn ang="0">
                <a:pos x="962" y="757"/>
              </a:cxn>
              <a:cxn ang="0">
                <a:pos x="1016" y="759"/>
              </a:cxn>
              <a:cxn ang="0">
                <a:pos x="1018" y="759"/>
              </a:cxn>
              <a:cxn ang="0">
                <a:pos x="1018" y="1019"/>
              </a:cxn>
              <a:cxn ang="0">
                <a:pos x="1016" y="1019"/>
              </a:cxn>
              <a:cxn ang="0">
                <a:pos x="955" y="1017"/>
              </a:cxn>
              <a:cxn ang="0">
                <a:pos x="893" y="1012"/>
              </a:cxn>
              <a:cxn ang="0">
                <a:pos x="833" y="1002"/>
              </a:cxn>
              <a:cxn ang="0">
                <a:pos x="775" y="990"/>
              </a:cxn>
              <a:cxn ang="0">
                <a:pos x="717" y="975"/>
              </a:cxn>
              <a:cxn ang="0">
                <a:pos x="661" y="955"/>
              </a:cxn>
              <a:cxn ang="0">
                <a:pos x="607" y="933"/>
              </a:cxn>
              <a:cxn ang="0">
                <a:pos x="554" y="908"/>
              </a:cxn>
              <a:cxn ang="0">
                <a:pos x="503" y="880"/>
              </a:cxn>
              <a:cxn ang="0">
                <a:pos x="454" y="849"/>
              </a:cxn>
              <a:cxn ang="0">
                <a:pos x="407" y="815"/>
              </a:cxn>
              <a:cxn ang="0">
                <a:pos x="361" y="780"/>
              </a:cxn>
              <a:cxn ang="0">
                <a:pos x="318" y="741"/>
              </a:cxn>
              <a:cxn ang="0">
                <a:pos x="278" y="700"/>
              </a:cxn>
              <a:cxn ang="0">
                <a:pos x="239" y="656"/>
              </a:cxn>
              <a:cxn ang="0">
                <a:pos x="203" y="611"/>
              </a:cxn>
              <a:cxn ang="0">
                <a:pos x="169" y="564"/>
              </a:cxn>
              <a:cxn ang="0">
                <a:pos x="138" y="515"/>
              </a:cxn>
              <a:cxn ang="0">
                <a:pos x="111" y="463"/>
              </a:cxn>
              <a:cxn ang="0">
                <a:pos x="85" y="410"/>
              </a:cxn>
              <a:cxn ang="0">
                <a:pos x="64" y="356"/>
              </a:cxn>
              <a:cxn ang="0">
                <a:pos x="44" y="300"/>
              </a:cxn>
              <a:cxn ang="0">
                <a:pos x="29" y="242"/>
              </a:cxn>
              <a:cxn ang="0">
                <a:pos x="16" y="183"/>
              </a:cxn>
              <a:cxn ang="0">
                <a:pos x="7" y="123"/>
              </a:cxn>
              <a:cxn ang="0">
                <a:pos x="2" y="62"/>
              </a:cxn>
              <a:cxn ang="0">
                <a:pos x="0" y="8"/>
              </a:cxn>
              <a:cxn ang="0">
                <a:pos x="260" y="8"/>
              </a:cxn>
              <a:cxn ang="0">
                <a:pos x="260" y="0"/>
              </a:cxn>
              <a:cxn ang="0">
                <a:pos x="0" y="0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w="1018" h="1019">
                <a:moveTo>
                  <a:pt x="260" y="0"/>
                </a:moveTo>
                <a:lnTo>
                  <a:pt x="261" y="55"/>
                </a:lnTo>
                <a:lnTo>
                  <a:pt x="267" y="107"/>
                </a:lnTo>
                <a:lnTo>
                  <a:pt x="276" y="159"/>
                </a:lnTo>
                <a:lnTo>
                  <a:pt x="289" y="210"/>
                </a:lnTo>
                <a:lnTo>
                  <a:pt x="305" y="260"/>
                </a:lnTo>
                <a:lnTo>
                  <a:pt x="324" y="307"/>
                </a:lnTo>
                <a:lnTo>
                  <a:pt x="346" y="354"/>
                </a:lnTo>
                <a:lnTo>
                  <a:pt x="372" y="398"/>
                </a:lnTo>
                <a:lnTo>
                  <a:pt x="399" y="440"/>
                </a:lnTo>
                <a:lnTo>
                  <a:pt x="430" y="481"/>
                </a:lnTo>
                <a:lnTo>
                  <a:pt x="464" y="518"/>
                </a:lnTo>
                <a:lnTo>
                  <a:pt x="499" y="554"/>
                </a:lnTo>
                <a:lnTo>
                  <a:pt x="537" y="588"/>
                </a:lnTo>
                <a:lnTo>
                  <a:pt x="577" y="619"/>
                </a:lnTo>
                <a:lnTo>
                  <a:pt x="619" y="646"/>
                </a:lnTo>
                <a:lnTo>
                  <a:pt x="664" y="672"/>
                </a:lnTo>
                <a:lnTo>
                  <a:pt x="710" y="694"/>
                </a:lnTo>
                <a:lnTo>
                  <a:pt x="757" y="713"/>
                </a:lnTo>
                <a:lnTo>
                  <a:pt x="807" y="729"/>
                </a:lnTo>
                <a:lnTo>
                  <a:pt x="857" y="742"/>
                </a:lnTo>
                <a:lnTo>
                  <a:pt x="909" y="752"/>
                </a:lnTo>
                <a:lnTo>
                  <a:pt x="962" y="757"/>
                </a:lnTo>
                <a:lnTo>
                  <a:pt x="1016" y="759"/>
                </a:lnTo>
                <a:lnTo>
                  <a:pt x="1018" y="759"/>
                </a:lnTo>
                <a:lnTo>
                  <a:pt x="1018" y="1019"/>
                </a:lnTo>
                <a:lnTo>
                  <a:pt x="1016" y="1019"/>
                </a:lnTo>
                <a:lnTo>
                  <a:pt x="955" y="1017"/>
                </a:lnTo>
                <a:lnTo>
                  <a:pt x="893" y="1012"/>
                </a:lnTo>
                <a:lnTo>
                  <a:pt x="833" y="1002"/>
                </a:lnTo>
                <a:lnTo>
                  <a:pt x="775" y="990"/>
                </a:lnTo>
                <a:lnTo>
                  <a:pt x="717" y="975"/>
                </a:lnTo>
                <a:lnTo>
                  <a:pt x="661" y="955"/>
                </a:lnTo>
                <a:lnTo>
                  <a:pt x="607" y="933"/>
                </a:lnTo>
                <a:lnTo>
                  <a:pt x="554" y="908"/>
                </a:lnTo>
                <a:lnTo>
                  <a:pt x="503" y="880"/>
                </a:lnTo>
                <a:lnTo>
                  <a:pt x="454" y="849"/>
                </a:lnTo>
                <a:lnTo>
                  <a:pt x="407" y="815"/>
                </a:lnTo>
                <a:lnTo>
                  <a:pt x="361" y="780"/>
                </a:lnTo>
                <a:lnTo>
                  <a:pt x="318" y="741"/>
                </a:lnTo>
                <a:lnTo>
                  <a:pt x="278" y="700"/>
                </a:lnTo>
                <a:lnTo>
                  <a:pt x="239" y="656"/>
                </a:lnTo>
                <a:lnTo>
                  <a:pt x="203" y="611"/>
                </a:lnTo>
                <a:lnTo>
                  <a:pt x="169" y="564"/>
                </a:lnTo>
                <a:lnTo>
                  <a:pt x="138" y="515"/>
                </a:lnTo>
                <a:lnTo>
                  <a:pt x="111" y="463"/>
                </a:lnTo>
                <a:lnTo>
                  <a:pt x="85" y="410"/>
                </a:lnTo>
                <a:lnTo>
                  <a:pt x="64" y="356"/>
                </a:lnTo>
                <a:lnTo>
                  <a:pt x="44" y="300"/>
                </a:lnTo>
                <a:lnTo>
                  <a:pt x="29" y="242"/>
                </a:lnTo>
                <a:lnTo>
                  <a:pt x="16" y="183"/>
                </a:lnTo>
                <a:lnTo>
                  <a:pt x="7" y="123"/>
                </a:lnTo>
                <a:lnTo>
                  <a:pt x="2" y="62"/>
                </a:lnTo>
                <a:lnTo>
                  <a:pt x="0" y="8"/>
                </a:lnTo>
                <a:lnTo>
                  <a:pt x="260" y="8"/>
                </a:lnTo>
                <a:lnTo>
                  <a:pt x="260" y="0"/>
                </a:lnTo>
                <a:close/>
                <a:moveTo>
                  <a:pt x="0" y="0"/>
                </a:moveTo>
                <a:lnTo>
                  <a:pt x="0" y="8"/>
                </a:lnTo>
                <a:lnTo>
                  <a:pt x="0" y="0"/>
                </a:lnTo>
                <a:close/>
              </a:path>
            </a:pathLst>
          </a:custGeom>
          <a:solidFill>
            <a:srgbClr val="D42F9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Box 135"/>
          <p:cNvSpPr txBox="1"/>
          <p:nvPr/>
        </p:nvSpPr>
        <p:spPr>
          <a:xfrm>
            <a:off x="1771051" y="3194682"/>
            <a:ext cx="20882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u="sng" kern="0" dirty="0">
                <a:latin typeface="Arial" panose="020B0604020202020204" pitchFamily="34" charset="0"/>
                <a:cs typeface="Arial" pitchFamily="34" charset="0"/>
              </a:rPr>
              <a:t>C</a:t>
            </a:r>
            <a:r>
              <a:rPr lang="es-MX" sz="1400" b="1" u="sng" kern="0" dirty="0" smtClean="0">
                <a:latin typeface="Arial" panose="020B0604020202020204" pitchFamily="34" charset="0"/>
                <a:cs typeface="Arial" pitchFamily="34" charset="0"/>
              </a:rPr>
              <a:t>apacitación continúa </a:t>
            </a:r>
            <a:r>
              <a:rPr lang="es-MX" sz="1400" kern="0" dirty="0" smtClean="0">
                <a:latin typeface="Arial" panose="020B0604020202020204" pitchFamily="34" charset="0"/>
                <a:cs typeface="Arial" pitchFamily="34" charset="0"/>
              </a:rPr>
              <a:t>por una equipo especializado </a:t>
            </a:r>
            <a:r>
              <a:rPr lang="es-MX" sz="1400" kern="0" dirty="0">
                <a:latin typeface="Arial" panose="020B0604020202020204" pitchFamily="34" charset="0"/>
                <a:cs typeface="Arial" pitchFamily="34" charset="0"/>
              </a:rPr>
              <a:t>dedicado </a:t>
            </a:r>
            <a:r>
              <a:rPr lang="es-MX" sz="1400" kern="0" dirty="0" smtClean="0">
                <a:latin typeface="Arial" panose="020B0604020202020204" pitchFamily="34" charset="0"/>
                <a:cs typeface="Arial" pitchFamily="34" charset="0"/>
              </a:rPr>
              <a:t>al Canal</a:t>
            </a:r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34"/>
          <p:cNvSpPr txBox="1"/>
          <p:nvPr/>
        </p:nvSpPr>
        <p:spPr>
          <a:xfrm>
            <a:off x="7546047" y="3567192"/>
            <a:ext cx="19619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u="sng" kern="0" dirty="0" smtClean="0">
                <a:latin typeface="Arial" panose="020B0604020202020204" pitchFamily="34" charset="0"/>
                <a:cs typeface="Arial" pitchFamily="34" charset="0"/>
              </a:rPr>
              <a:t>Visibilidad absoluta </a:t>
            </a:r>
            <a:r>
              <a:rPr lang="es-MX" sz="1400" kern="0" dirty="0" smtClean="0">
                <a:latin typeface="Arial" panose="020B0604020202020204" pitchFamily="34" charset="0"/>
                <a:cs typeface="Arial" pitchFamily="34" charset="0"/>
              </a:rPr>
              <a:t>del proceso en el Sistema SEA </a:t>
            </a:r>
          </a:p>
          <a:p>
            <a:pPr algn="ctr"/>
            <a:r>
              <a:rPr lang="es-MX" sz="1400" kern="0" dirty="0" smtClean="0">
                <a:latin typeface="Arial" panose="020B0604020202020204" pitchFamily="34" charset="0"/>
                <a:cs typeface="Arial" pitchFamily="34" charset="0"/>
              </a:rPr>
              <a:t>y Sistema PRESTO</a:t>
            </a:r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36"/>
          <p:cNvSpPr txBox="1"/>
          <p:nvPr/>
        </p:nvSpPr>
        <p:spPr>
          <a:xfrm>
            <a:off x="2863849" y="5324685"/>
            <a:ext cx="2092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u="sng" kern="0" dirty="0" smtClean="0">
                <a:latin typeface="Arial" panose="020B0604020202020204" pitchFamily="34" charset="0"/>
                <a:cs typeface="Arial" pitchFamily="34" charset="0"/>
              </a:rPr>
              <a:t>Carpeta de firmas </a:t>
            </a:r>
            <a:r>
              <a:rPr lang="es-MX" sz="1400" kern="0" dirty="0" smtClean="0">
                <a:latin typeface="Arial" panose="020B0604020202020204" pitchFamily="34" charset="0"/>
                <a:cs typeface="Arial" pitchFamily="34" charset="0"/>
              </a:rPr>
              <a:t>automatizada</a:t>
            </a:r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38"/>
          <p:cNvSpPr txBox="1"/>
          <p:nvPr/>
        </p:nvSpPr>
        <p:spPr>
          <a:xfrm>
            <a:off x="4245373" y="838889"/>
            <a:ext cx="18165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u="sng" kern="0" dirty="0" smtClean="0">
                <a:latin typeface="Arial" panose="020B0604020202020204" pitchFamily="34" charset="0"/>
                <a:cs typeface="Arial" pitchFamily="34" charset="0"/>
              </a:rPr>
              <a:t>Comunicación</a:t>
            </a:r>
            <a:r>
              <a:rPr lang="es-MX" sz="1400" u="sng" kern="0" dirty="0" smtClean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s-MX" sz="1400" kern="0" dirty="0" smtClean="0">
                <a:latin typeface="Arial" panose="020B0604020202020204" pitchFamily="34" charset="0"/>
                <a:cs typeface="Arial" pitchFamily="34" charset="0"/>
              </a:rPr>
              <a:t>directa con el Banco (</a:t>
            </a:r>
            <a:r>
              <a:rPr lang="es-MX" sz="1400" kern="0" dirty="0">
                <a:latin typeface="Arial" panose="020B0604020202020204" pitchFamily="34" charset="0"/>
                <a:cs typeface="Arial" pitchFamily="34" charset="0"/>
              </a:rPr>
              <a:t>soluciones rápidas sin intermediación</a:t>
            </a:r>
            <a:r>
              <a:rPr lang="es-MX" sz="1400" kern="0" dirty="0" smtClean="0">
                <a:latin typeface="Arial" panose="020B0604020202020204" pitchFamily="34" charset="0"/>
                <a:cs typeface="Arial" pitchFamily="34" charset="0"/>
              </a:rPr>
              <a:t>)</a:t>
            </a:r>
            <a:endParaRPr lang="es-MX" sz="1400" dirty="0"/>
          </a:p>
        </p:txBody>
      </p:sp>
      <p:sp>
        <p:nvSpPr>
          <p:cNvPr id="18" name="TextBox 133"/>
          <p:cNvSpPr txBox="1"/>
          <p:nvPr/>
        </p:nvSpPr>
        <p:spPr>
          <a:xfrm>
            <a:off x="6970946" y="1635823"/>
            <a:ext cx="16006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u="sng" kern="0" dirty="0" smtClean="0">
                <a:latin typeface="Arial" panose="020B0604020202020204" pitchFamily="34" charset="0"/>
                <a:cs typeface="Arial" pitchFamily="34" charset="0"/>
              </a:rPr>
              <a:t>Procesos</a:t>
            </a:r>
            <a:r>
              <a:rPr lang="es-MX" sz="1400" kern="0" dirty="0" smtClean="0">
                <a:latin typeface="Arial" panose="020B0604020202020204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s-MX" sz="1400" kern="0" dirty="0" smtClean="0">
                <a:latin typeface="Arial" panose="020B0604020202020204" pitchFamily="34" charset="0"/>
                <a:cs typeface="Arial" pitchFamily="34" charset="0"/>
              </a:rPr>
              <a:t>estandarizados y eficientes</a:t>
            </a:r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0" descr="Imagen relacionad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84856">
            <a:off x="8192938" y="957824"/>
            <a:ext cx="873106" cy="96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37"/>
          <p:cNvSpPr txBox="1"/>
          <p:nvPr/>
        </p:nvSpPr>
        <p:spPr>
          <a:xfrm>
            <a:off x="5676210" y="5578020"/>
            <a:ext cx="19587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u="sng" kern="0" dirty="0" smtClean="0">
                <a:latin typeface="Arial" panose="020B0604020202020204" pitchFamily="34" charset="0"/>
                <a:cs typeface="Arial" pitchFamily="34" charset="0"/>
              </a:rPr>
              <a:t>Manejo y control de los tiempo </a:t>
            </a:r>
            <a:r>
              <a:rPr lang="es-MX" sz="1400" kern="0" dirty="0" smtClean="0">
                <a:latin typeface="Arial" panose="020B0604020202020204" pitchFamily="34" charset="0"/>
                <a:cs typeface="Arial" pitchFamily="34" charset="0"/>
              </a:rPr>
              <a:t>durante   todo el proceso </a:t>
            </a:r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4606896" y="3019569"/>
            <a:ext cx="2128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otia Headline" panose="020B0703020203020204" pitchFamily="34" charset="0"/>
                <a:ea typeface="Scotia Headline" panose="020B0703020203020204" pitchFamily="34" charset="0"/>
              </a:rPr>
              <a:t>confianza</a:t>
            </a:r>
            <a:endParaRPr lang="es-MX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cotia Headline" panose="020B0703020203020204" pitchFamily="34" charset="0"/>
              <a:ea typeface="Scotia Headline" panose="020B0703020203020204" pitchFamily="34" charset="0"/>
            </a:endParaRPr>
          </a:p>
        </p:txBody>
      </p:sp>
      <p:pic>
        <p:nvPicPr>
          <p:cNvPr id="22" name="Picture 8" descr="Resultado de imagen para communication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996" y="784185"/>
            <a:ext cx="1046579" cy="104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Resultado de imagen para capacitation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04" y="1794397"/>
            <a:ext cx="1615395" cy="161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4" descr="Resultado de imagen para time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088" y="5292573"/>
            <a:ext cx="754174" cy="754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6" descr="Imagen relacionada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3" t="24559" r="27936" b="38718"/>
          <a:stretch/>
        </p:blipFill>
        <p:spPr bwMode="auto">
          <a:xfrm>
            <a:off x="8035004" y="5340558"/>
            <a:ext cx="484835" cy="50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8" descr="Imagen relacionad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971" y="2695870"/>
            <a:ext cx="957041" cy="95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2" descr="Imagen relacionada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9" t="23475" r="10147" b="18748"/>
          <a:stretch/>
        </p:blipFill>
        <p:spPr bwMode="auto">
          <a:xfrm>
            <a:off x="5064203" y="3583489"/>
            <a:ext cx="1248241" cy="94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73691" y="4974815"/>
            <a:ext cx="990158" cy="990158"/>
          </a:xfrm>
          <a:prstGeom prst="rect">
            <a:avLst/>
          </a:prstGeom>
        </p:spPr>
      </p:pic>
      <p:pic>
        <p:nvPicPr>
          <p:cNvPr id="29" name="Imagen 28" descr="interior superior 5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5339"/>
          </a:xfrm>
          <a:prstGeom prst="rect">
            <a:avLst/>
          </a:prstGeom>
        </p:spPr>
      </p:pic>
      <p:sp>
        <p:nvSpPr>
          <p:cNvPr id="32" name="Marcador de contenido 2"/>
          <p:cNvSpPr txBox="1">
            <a:spLocks/>
          </p:cNvSpPr>
          <p:nvPr/>
        </p:nvSpPr>
        <p:spPr>
          <a:xfrm>
            <a:off x="2801526" y="5357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>
                <a:solidFill>
                  <a:schemeClr val="bg1"/>
                </a:solidFill>
                <a:latin typeface="Frutiger LT for BNS Medium"/>
                <a:cs typeface="Frutiger LT for BNS Medium"/>
              </a:rPr>
              <a:t>5</a:t>
            </a:r>
          </a:p>
        </p:txBody>
      </p:sp>
      <p:sp>
        <p:nvSpPr>
          <p:cNvPr id="33" name="Marcador de contenido 2"/>
          <p:cNvSpPr txBox="1">
            <a:spLocks/>
          </p:cNvSpPr>
          <p:nvPr/>
        </p:nvSpPr>
        <p:spPr>
          <a:xfrm>
            <a:off x="4387094" y="125426"/>
            <a:ext cx="4941065" cy="4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latin typeface="Frutiger LT for BNS Medium"/>
                <a:cs typeface="Frutiger LT for BNS Medium"/>
              </a:rPr>
              <a:t>Modelo de </a:t>
            </a:r>
            <a:r>
              <a:rPr lang="es-ES" sz="2400" b="1" dirty="0" err="1" smtClean="0">
                <a:latin typeface="Frutiger LT for BNS Medium"/>
                <a:cs typeface="Frutiger LT for BNS Medium"/>
              </a:rPr>
              <a:t>Sevicio</a:t>
            </a:r>
            <a:endParaRPr lang="es-ES" sz="2400" b="1" dirty="0">
              <a:latin typeface="Frutiger LT for BNS Medium"/>
              <a:cs typeface="Frutiger LT for BNS Medium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3793295" y="65223"/>
            <a:ext cx="593799" cy="593799"/>
            <a:chOff x="2367271" y="4008094"/>
            <a:chExt cx="666514" cy="666514"/>
          </a:xfrm>
        </p:grpSpPr>
        <p:grpSp>
          <p:nvGrpSpPr>
            <p:cNvPr id="35" name="Grupo 34"/>
            <p:cNvGrpSpPr/>
            <p:nvPr/>
          </p:nvGrpSpPr>
          <p:grpSpPr>
            <a:xfrm>
              <a:off x="2367271" y="4008094"/>
              <a:ext cx="666514" cy="666514"/>
              <a:chOff x="7177548" y="99293"/>
              <a:chExt cx="521110" cy="521110"/>
            </a:xfrm>
          </p:grpSpPr>
          <p:sp>
            <p:nvSpPr>
              <p:cNvPr id="36" name="Elipse 35"/>
              <p:cNvSpPr/>
              <p:nvPr/>
            </p:nvSpPr>
            <p:spPr>
              <a:xfrm>
                <a:off x="7177548" y="99293"/>
                <a:ext cx="521110" cy="5211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7" name="Elipse 36"/>
              <p:cNvSpPr/>
              <p:nvPr/>
            </p:nvSpPr>
            <p:spPr>
              <a:xfrm>
                <a:off x="7208216" y="129048"/>
                <a:ext cx="442125" cy="442125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sp>
          <p:nvSpPr>
            <p:cNvPr id="38" name="Freeform 120">
              <a:extLst>
                <a:ext uri="{FF2B5EF4-FFF2-40B4-BE49-F238E27FC236}">
                  <a16:creationId xmlns:a16="http://schemas.microsoft.com/office/drawing/2014/main" id="{573D909A-AC51-4545-B427-B3C244613A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8521" y="4168873"/>
              <a:ext cx="331372" cy="306886"/>
            </a:xfrm>
            <a:custGeom>
              <a:avLst/>
              <a:gdLst>
                <a:gd name="T0" fmla="*/ 476 w 952"/>
                <a:gd name="T1" fmla="*/ 719 h 882"/>
                <a:gd name="T2" fmla="*/ 170 w 952"/>
                <a:gd name="T3" fmla="*/ 882 h 882"/>
                <a:gd name="T4" fmla="*/ 238 w 952"/>
                <a:gd name="T5" fmla="*/ 555 h 882"/>
                <a:gd name="T6" fmla="*/ 0 w 952"/>
                <a:gd name="T7" fmla="*/ 327 h 882"/>
                <a:gd name="T8" fmla="*/ 306 w 952"/>
                <a:gd name="T9" fmla="*/ 294 h 882"/>
                <a:gd name="T10" fmla="*/ 476 w 952"/>
                <a:gd name="T11" fmla="*/ 0 h 882"/>
                <a:gd name="T12" fmla="*/ 646 w 952"/>
                <a:gd name="T13" fmla="*/ 294 h 882"/>
                <a:gd name="T14" fmla="*/ 952 w 952"/>
                <a:gd name="T15" fmla="*/ 327 h 882"/>
                <a:gd name="T16" fmla="*/ 714 w 952"/>
                <a:gd name="T17" fmla="*/ 555 h 882"/>
                <a:gd name="T18" fmla="*/ 782 w 952"/>
                <a:gd name="T19" fmla="*/ 882 h 882"/>
                <a:gd name="T20" fmla="*/ 476 w 952"/>
                <a:gd name="T21" fmla="*/ 719 h 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52" h="882">
                  <a:moveTo>
                    <a:pt x="476" y="719"/>
                  </a:moveTo>
                  <a:lnTo>
                    <a:pt x="170" y="882"/>
                  </a:lnTo>
                  <a:lnTo>
                    <a:pt x="238" y="555"/>
                  </a:lnTo>
                  <a:lnTo>
                    <a:pt x="0" y="327"/>
                  </a:lnTo>
                  <a:lnTo>
                    <a:pt x="306" y="294"/>
                  </a:lnTo>
                  <a:lnTo>
                    <a:pt x="476" y="0"/>
                  </a:lnTo>
                  <a:lnTo>
                    <a:pt x="646" y="294"/>
                  </a:lnTo>
                  <a:lnTo>
                    <a:pt x="952" y="327"/>
                  </a:lnTo>
                  <a:lnTo>
                    <a:pt x="714" y="555"/>
                  </a:lnTo>
                  <a:lnTo>
                    <a:pt x="782" y="882"/>
                  </a:lnTo>
                  <a:lnTo>
                    <a:pt x="476" y="719"/>
                  </a:lnTo>
                  <a:close/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</p:grpSp>
      <p:pic>
        <p:nvPicPr>
          <p:cNvPr id="39" name="Imagen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071" y="-9673"/>
            <a:ext cx="3083578" cy="71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00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nterior superior 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5339"/>
          </a:xfrm>
          <a:prstGeom prst="rect">
            <a:avLst/>
          </a:prstGeom>
        </p:spPr>
      </p:pic>
      <p:sp>
        <p:nvSpPr>
          <p:cNvPr id="5" name="Marcador de contenido 2"/>
          <p:cNvSpPr txBox="1">
            <a:spLocks/>
          </p:cNvSpPr>
          <p:nvPr/>
        </p:nvSpPr>
        <p:spPr>
          <a:xfrm>
            <a:off x="2801526" y="5357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>
                <a:solidFill>
                  <a:schemeClr val="bg1"/>
                </a:solidFill>
                <a:latin typeface="Frutiger LT for BNS Medium"/>
                <a:cs typeface="Frutiger LT for BNS Medium"/>
              </a:rPr>
              <a:t>5</a:t>
            </a: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4387094" y="125426"/>
            <a:ext cx="4941065" cy="4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latin typeface="Frutiger LT for BNS Medium"/>
                <a:cs typeface="Frutiger LT for BNS Medium"/>
              </a:rPr>
              <a:t>Modelo de Servicio</a:t>
            </a:r>
            <a:endParaRPr lang="es-ES" sz="2400" b="1" dirty="0">
              <a:latin typeface="Frutiger LT for BNS Medium"/>
              <a:cs typeface="Frutiger LT for BNS Medium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3793295" y="65223"/>
            <a:ext cx="593799" cy="593799"/>
            <a:chOff x="2367271" y="4008094"/>
            <a:chExt cx="666514" cy="666514"/>
          </a:xfrm>
        </p:grpSpPr>
        <p:grpSp>
          <p:nvGrpSpPr>
            <p:cNvPr id="8" name="Grupo 7"/>
            <p:cNvGrpSpPr/>
            <p:nvPr/>
          </p:nvGrpSpPr>
          <p:grpSpPr>
            <a:xfrm>
              <a:off x="2367271" y="4008094"/>
              <a:ext cx="666514" cy="666514"/>
              <a:chOff x="7177548" y="99293"/>
              <a:chExt cx="521110" cy="521110"/>
            </a:xfrm>
          </p:grpSpPr>
          <p:sp>
            <p:nvSpPr>
              <p:cNvPr id="10" name="Elipse 9"/>
              <p:cNvSpPr/>
              <p:nvPr/>
            </p:nvSpPr>
            <p:spPr>
              <a:xfrm>
                <a:off x="7177548" y="99293"/>
                <a:ext cx="521110" cy="5211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1" name="Elipse 10"/>
              <p:cNvSpPr/>
              <p:nvPr/>
            </p:nvSpPr>
            <p:spPr>
              <a:xfrm>
                <a:off x="7208216" y="129048"/>
                <a:ext cx="442125" cy="442125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sp>
          <p:nvSpPr>
            <p:cNvPr id="9" name="Freeform 120">
              <a:extLst>
                <a:ext uri="{FF2B5EF4-FFF2-40B4-BE49-F238E27FC236}">
                  <a16:creationId xmlns:a16="http://schemas.microsoft.com/office/drawing/2014/main" id="{573D909A-AC51-4545-B427-B3C244613A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8521" y="4168873"/>
              <a:ext cx="331372" cy="306886"/>
            </a:xfrm>
            <a:custGeom>
              <a:avLst/>
              <a:gdLst>
                <a:gd name="T0" fmla="*/ 476 w 952"/>
                <a:gd name="T1" fmla="*/ 719 h 882"/>
                <a:gd name="T2" fmla="*/ 170 w 952"/>
                <a:gd name="T3" fmla="*/ 882 h 882"/>
                <a:gd name="T4" fmla="*/ 238 w 952"/>
                <a:gd name="T5" fmla="*/ 555 h 882"/>
                <a:gd name="T6" fmla="*/ 0 w 952"/>
                <a:gd name="T7" fmla="*/ 327 h 882"/>
                <a:gd name="T8" fmla="*/ 306 w 952"/>
                <a:gd name="T9" fmla="*/ 294 h 882"/>
                <a:gd name="T10" fmla="*/ 476 w 952"/>
                <a:gd name="T11" fmla="*/ 0 h 882"/>
                <a:gd name="T12" fmla="*/ 646 w 952"/>
                <a:gd name="T13" fmla="*/ 294 h 882"/>
                <a:gd name="T14" fmla="*/ 952 w 952"/>
                <a:gd name="T15" fmla="*/ 327 h 882"/>
                <a:gd name="T16" fmla="*/ 714 w 952"/>
                <a:gd name="T17" fmla="*/ 555 h 882"/>
                <a:gd name="T18" fmla="*/ 782 w 952"/>
                <a:gd name="T19" fmla="*/ 882 h 882"/>
                <a:gd name="T20" fmla="*/ 476 w 952"/>
                <a:gd name="T21" fmla="*/ 719 h 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52" h="882">
                  <a:moveTo>
                    <a:pt x="476" y="719"/>
                  </a:moveTo>
                  <a:lnTo>
                    <a:pt x="170" y="882"/>
                  </a:lnTo>
                  <a:lnTo>
                    <a:pt x="238" y="555"/>
                  </a:lnTo>
                  <a:lnTo>
                    <a:pt x="0" y="327"/>
                  </a:lnTo>
                  <a:lnTo>
                    <a:pt x="306" y="294"/>
                  </a:lnTo>
                  <a:lnTo>
                    <a:pt x="476" y="0"/>
                  </a:lnTo>
                  <a:lnTo>
                    <a:pt x="646" y="294"/>
                  </a:lnTo>
                  <a:lnTo>
                    <a:pt x="952" y="327"/>
                  </a:lnTo>
                  <a:lnTo>
                    <a:pt x="714" y="555"/>
                  </a:lnTo>
                  <a:lnTo>
                    <a:pt x="782" y="882"/>
                  </a:lnTo>
                  <a:lnTo>
                    <a:pt x="476" y="719"/>
                  </a:lnTo>
                  <a:close/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071" y="-9673"/>
            <a:ext cx="3083578" cy="717259"/>
          </a:xfrm>
          <a:prstGeom prst="rect">
            <a:avLst/>
          </a:prstGeom>
        </p:spPr>
      </p:pic>
      <p:sp>
        <p:nvSpPr>
          <p:cNvPr id="22" name="CuadroTexto 21"/>
          <p:cNvSpPr txBox="1"/>
          <p:nvPr/>
        </p:nvSpPr>
        <p:spPr>
          <a:xfrm>
            <a:off x="5534512" y="3670881"/>
            <a:ext cx="2259336" cy="2631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smtClean="0">
                <a:solidFill>
                  <a:srgbClr val="7030A0"/>
                </a:solidFill>
              </a:rPr>
              <a:t>Olivia Martínez</a:t>
            </a:r>
          </a:p>
          <a:p>
            <a:r>
              <a:rPr lang="es-MX" sz="1900" b="1" dirty="0" smtClean="0">
                <a:solidFill>
                  <a:srgbClr val="CC0099"/>
                </a:solidFill>
              </a:rPr>
              <a:t>Maricarmen Vallarta</a:t>
            </a:r>
          </a:p>
          <a:p>
            <a:r>
              <a:rPr lang="es-MX" dirty="0" smtClean="0"/>
              <a:t>Jessica Carbajal</a:t>
            </a:r>
          </a:p>
          <a:p>
            <a:r>
              <a:rPr lang="es-MX" dirty="0" smtClean="0"/>
              <a:t>Maria Rene Ramirez</a:t>
            </a:r>
          </a:p>
          <a:p>
            <a:r>
              <a:rPr lang="es-MX" dirty="0" smtClean="0"/>
              <a:t>Cecilia Peña </a:t>
            </a:r>
          </a:p>
          <a:p>
            <a:r>
              <a:rPr lang="es-MX" dirty="0" smtClean="0"/>
              <a:t>Sergio Díaz</a:t>
            </a:r>
          </a:p>
          <a:p>
            <a:r>
              <a:rPr lang="es-MX" dirty="0" smtClean="0"/>
              <a:t>Diego Gonzalez</a:t>
            </a:r>
          </a:p>
          <a:p>
            <a:r>
              <a:rPr lang="es-MX" dirty="0" smtClean="0"/>
              <a:t>Raymundo García</a:t>
            </a:r>
          </a:p>
          <a:p>
            <a:r>
              <a:rPr lang="es-MX" dirty="0" smtClean="0"/>
              <a:t>Vacante</a:t>
            </a:r>
          </a:p>
        </p:txBody>
      </p:sp>
      <p:sp>
        <p:nvSpPr>
          <p:cNvPr id="58" name="Rectángulo 57"/>
          <p:cNvSpPr/>
          <p:nvPr/>
        </p:nvSpPr>
        <p:spPr>
          <a:xfrm>
            <a:off x="9063959" y="1558935"/>
            <a:ext cx="1665712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/>
              <a:t>CDMX, </a:t>
            </a:r>
            <a:endParaRPr lang="es-MX" dirty="0" smtClean="0"/>
          </a:p>
          <a:p>
            <a:r>
              <a:rPr lang="es-MX" dirty="0" smtClean="0"/>
              <a:t>Edo </a:t>
            </a:r>
            <a:r>
              <a:rPr lang="es-MX" dirty="0"/>
              <a:t>de Mexico, </a:t>
            </a:r>
            <a:endParaRPr lang="es-MX" dirty="0" smtClean="0"/>
          </a:p>
          <a:p>
            <a:r>
              <a:rPr lang="es-MX" dirty="0" smtClean="0"/>
              <a:t>Hidalgo</a:t>
            </a:r>
            <a:r>
              <a:rPr lang="es-MX" dirty="0"/>
              <a:t>, </a:t>
            </a:r>
            <a:endParaRPr lang="es-MX" dirty="0" smtClean="0"/>
          </a:p>
          <a:p>
            <a:r>
              <a:rPr lang="es-MX" dirty="0" smtClean="0"/>
              <a:t>Morelos</a:t>
            </a:r>
            <a:r>
              <a:rPr lang="es-MX" dirty="0"/>
              <a:t>, </a:t>
            </a:r>
            <a:endParaRPr lang="es-MX" dirty="0" smtClean="0"/>
          </a:p>
          <a:p>
            <a:r>
              <a:rPr lang="es-MX" dirty="0" smtClean="0"/>
              <a:t>Guerrero</a:t>
            </a:r>
            <a:endParaRPr lang="es-MX" dirty="0"/>
          </a:p>
        </p:txBody>
      </p:sp>
      <p:sp>
        <p:nvSpPr>
          <p:cNvPr id="59" name="Rectángulo 58"/>
          <p:cNvSpPr/>
          <p:nvPr/>
        </p:nvSpPr>
        <p:spPr>
          <a:xfrm>
            <a:off x="7350040" y="1056629"/>
            <a:ext cx="27927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Territorio Metropolitano</a:t>
            </a:r>
          </a:p>
        </p:txBody>
      </p:sp>
      <p:pic>
        <p:nvPicPr>
          <p:cNvPr id="60" name="Imagen 59"/>
          <p:cNvPicPr>
            <a:picLocks noChangeAspect="1"/>
          </p:cNvPicPr>
          <p:nvPr/>
        </p:nvPicPr>
        <p:blipFill rotWithShape="1"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7773" t="-1" r="8690" b="15783"/>
          <a:stretch/>
        </p:blipFill>
        <p:spPr>
          <a:xfrm>
            <a:off x="3616834" y="2810086"/>
            <a:ext cx="1576943" cy="158978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1" name="Imagen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3257" y="1644676"/>
            <a:ext cx="1017261" cy="1305845"/>
          </a:xfrm>
          <a:prstGeom prst="rect">
            <a:avLst/>
          </a:prstGeom>
        </p:spPr>
      </p:pic>
      <p:pic>
        <p:nvPicPr>
          <p:cNvPr id="63" name="Imagen 6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861" y="1056629"/>
            <a:ext cx="3310415" cy="5096698"/>
          </a:xfrm>
          <a:prstGeom prst="rect">
            <a:avLst/>
          </a:prstGeom>
        </p:spPr>
      </p:pic>
      <p:pic>
        <p:nvPicPr>
          <p:cNvPr id="64" name="Imagen 6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6834" y="1089497"/>
            <a:ext cx="3322608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5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ítulo 2"/>
          <p:cNvSpPr txBox="1">
            <a:spLocks/>
          </p:cNvSpPr>
          <p:nvPr/>
        </p:nvSpPr>
        <p:spPr>
          <a:xfrm>
            <a:off x="6934199" y="5459701"/>
            <a:ext cx="6858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_tradnl" dirty="0"/>
          </a:p>
        </p:txBody>
      </p:sp>
      <p:sp>
        <p:nvSpPr>
          <p:cNvPr id="5" name="Rectángulo 4"/>
          <p:cNvSpPr/>
          <p:nvPr/>
        </p:nvSpPr>
        <p:spPr>
          <a:xfrm>
            <a:off x="11333018" y="0"/>
            <a:ext cx="858982" cy="1064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5124" name="Picture 4" descr="Resultado de imagen para icon red home loan vector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5535" y="120650"/>
            <a:ext cx="1579420" cy="175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 descr="indice 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19" y="768064"/>
            <a:ext cx="10634928" cy="863423"/>
          </a:xfrm>
          <a:prstGeom prst="rect">
            <a:avLst/>
          </a:prstGeom>
        </p:spPr>
      </p:pic>
      <p:pic>
        <p:nvPicPr>
          <p:cNvPr id="10" name="Imagen 9" descr="indice 2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20" y="1618935"/>
            <a:ext cx="10634928" cy="798571"/>
          </a:xfrm>
          <a:prstGeom prst="rect">
            <a:avLst/>
          </a:prstGeom>
        </p:spPr>
      </p:pic>
      <p:pic>
        <p:nvPicPr>
          <p:cNvPr id="11" name="Imagen 10" descr="indice 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19" y="2374866"/>
            <a:ext cx="10634929" cy="881616"/>
          </a:xfrm>
          <a:prstGeom prst="rect">
            <a:avLst/>
          </a:prstGeom>
        </p:spPr>
      </p:pic>
      <p:pic>
        <p:nvPicPr>
          <p:cNvPr id="12" name="Imagen 11" descr="indice 4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20" y="3223621"/>
            <a:ext cx="10634928" cy="862963"/>
          </a:xfrm>
          <a:prstGeom prst="rect">
            <a:avLst/>
          </a:prstGeom>
        </p:spPr>
      </p:pic>
      <p:pic>
        <p:nvPicPr>
          <p:cNvPr id="13" name="Imagen 12" descr="indice 5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20" y="4079545"/>
            <a:ext cx="10634928" cy="813153"/>
          </a:xfrm>
          <a:prstGeom prst="rect">
            <a:avLst/>
          </a:prstGeom>
        </p:spPr>
      </p:pic>
      <p:sp>
        <p:nvSpPr>
          <p:cNvPr id="14" name="Marcador de contenido 2"/>
          <p:cNvSpPr txBox="1">
            <a:spLocks/>
          </p:cNvSpPr>
          <p:nvPr/>
        </p:nvSpPr>
        <p:spPr>
          <a:xfrm>
            <a:off x="1055176" y="987649"/>
            <a:ext cx="852789" cy="6116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rutiger LT for BNS Medium"/>
              </a:rPr>
              <a:t>1</a:t>
            </a:r>
            <a:endParaRPr lang="es-E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rutiger LT for BNS Medium"/>
            </a:endParaRPr>
          </a:p>
        </p:txBody>
      </p:sp>
      <p:sp>
        <p:nvSpPr>
          <p:cNvPr id="15" name="Marcador de contenido 2"/>
          <p:cNvSpPr txBox="1">
            <a:spLocks/>
          </p:cNvSpPr>
          <p:nvPr/>
        </p:nvSpPr>
        <p:spPr>
          <a:xfrm>
            <a:off x="1240538" y="1198324"/>
            <a:ext cx="5210417" cy="499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s-ES" sz="1800" dirty="0">
              <a:solidFill>
                <a:schemeClr val="bg1"/>
              </a:solidFill>
              <a:latin typeface="Frutiger LT for BNS Medium"/>
              <a:cs typeface="Frutiger LT for BNS Medium"/>
            </a:endParaRPr>
          </a:p>
        </p:txBody>
      </p:sp>
      <p:sp>
        <p:nvSpPr>
          <p:cNvPr id="16" name="Marcador de contenido 2"/>
          <p:cNvSpPr txBox="1">
            <a:spLocks/>
          </p:cNvSpPr>
          <p:nvPr/>
        </p:nvSpPr>
        <p:spPr>
          <a:xfrm>
            <a:off x="1043535" y="1706345"/>
            <a:ext cx="852789" cy="4169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rutiger LT for BNS Medium"/>
              </a:rPr>
              <a:t>2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rutiger LT for BNS Medium"/>
            </a:endParaRPr>
          </a:p>
        </p:txBody>
      </p:sp>
      <p:sp>
        <p:nvSpPr>
          <p:cNvPr id="17" name="Marcador de contenido 2"/>
          <p:cNvSpPr txBox="1">
            <a:spLocks/>
          </p:cNvSpPr>
          <p:nvPr/>
        </p:nvSpPr>
        <p:spPr>
          <a:xfrm>
            <a:off x="1055176" y="2536985"/>
            <a:ext cx="852789" cy="4311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rutiger LT for BNS Medium"/>
              </a:rPr>
              <a:t>3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rutiger LT for BNS Medium"/>
            </a:endParaRPr>
          </a:p>
        </p:txBody>
      </p:sp>
      <p:sp>
        <p:nvSpPr>
          <p:cNvPr id="18" name="Marcador de contenido 2"/>
          <p:cNvSpPr txBox="1">
            <a:spLocks/>
          </p:cNvSpPr>
          <p:nvPr/>
        </p:nvSpPr>
        <p:spPr>
          <a:xfrm>
            <a:off x="1065002" y="3352515"/>
            <a:ext cx="852789" cy="4832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rutiger LT for BNS Medium"/>
              </a:rPr>
              <a:t>4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rutiger LT for BNS Medium"/>
            </a:endParaRPr>
          </a:p>
        </p:txBody>
      </p:sp>
      <p:sp>
        <p:nvSpPr>
          <p:cNvPr id="19" name="Marcador de contenido 2"/>
          <p:cNvSpPr txBox="1">
            <a:spLocks/>
          </p:cNvSpPr>
          <p:nvPr/>
        </p:nvSpPr>
        <p:spPr>
          <a:xfrm>
            <a:off x="1080788" y="4152719"/>
            <a:ext cx="852789" cy="4737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rutiger LT for BNS Medium"/>
              </a:rPr>
              <a:t>5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rutiger LT for BNS Medium"/>
            </a:endParaRPr>
          </a:p>
        </p:txBody>
      </p:sp>
      <p:sp>
        <p:nvSpPr>
          <p:cNvPr id="20" name="Marcador de contenido 2"/>
          <p:cNvSpPr txBox="1">
            <a:spLocks/>
          </p:cNvSpPr>
          <p:nvPr/>
        </p:nvSpPr>
        <p:spPr>
          <a:xfrm>
            <a:off x="3363396" y="1050653"/>
            <a:ext cx="6501040" cy="3573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solidFill>
                  <a:schemeClr val="bg1"/>
                </a:solidFill>
                <a:latin typeface="Calibri"/>
                <a:cs typeface="Calibri"/>
              </a:rPr>
              <a:t>Llenado de Solicitud</a:t>
            </a:r>
            <a:endParaRPr lang="es-ES" sz="24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1" name="Marcador de contenido 2"/>
          <p:cNvSpPr txBox="1">
            <a:spLocks/>
          </p:cNvSpPr>
          <p:nvPr/>
        </p:nvSpPr>
        <p:spPr>
          <a:xfrm>
            <a:off x="3398342" y="1774509"/>
            <a:ext cx="6431147" cy="3648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solidFill>
                  <a:schemeClr val="bg1"/>
                </a:solidFill>
                <a:latin typeface="Calibri"/>
                <a:cs typeface="Calibri"/>
              </a:rPr>
              <a:t>Productos y Políticas básicas</a:t>
            </a:r>
            <a:endParaRPr lang="es-ES" sz="24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2" name="Marcador de contenido 2"/>
          <p:cNvSpPr txBox="1">
            <a:spLocks/>
          </p:cNvSpPr>
          <p:nvPr/>
        </p:nvSpPr>
        <p:spPr>
          <a:xfrm>
            <a:off x="3372964" y="2567097"/>
            <a:ext cx="6501040" cy="634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solidFill>
                  <a:schemeClr val="bg1"/>
                </a:solidFill>
                <a:latin typeface="Calibri"/>
                <a:cs typeface="Calibri"/>
              </a:rPr>
              <a:t>Esquemas de Crédito</a:t>
            </a:r>
            <a:endParaRPr lang="es-ES" sz="24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3" name="Marcador de contenido 2"/>
          <p:cNvSpPr txBox="1">
            <a:spLocks/>
          </p:cNvSpPr>
          <p:nvPr/>
        </p:nvSpPr>
        <p:spPr>
          <a:xfrm>
            <a:off x="3398342" y="3392003"/>
            <a:ext cx="6501040" cy="4499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solidFill>
                  <a:schemeClr val="bg1"/>
                </a:solidFill>
                <a:latin typeface="Calibri"/>
                <a:cs typeface="Calibri"/>
              </a:rPr>
              <a:t>Integración del Expediente</a:t>
            </a:r>
            <a:endParaRPr lang="es-ES" sz="24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4" name="Marcador de contenido 2"/>
          <p:cNvSpPr txBox="1">
            <a:spLocks/>
          </p:cNvSpPr>
          <p:nvPr/>
        </p:nvSpPr>
        <p:spPr>
          <a:xfrm>
            <a:off x="3398342" y="4161587"/>
            <a:ext cx="6245956" cy="503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solidFill>
                  <a:schemeClr val="bg1"/>
                </a:solidFill>
                <a:latin typeface="Calibri"/>
                <a:cs typeface="Calibri"/>
              </a:rPr>
              <a:t>Nuestro modelo de Servicio</a:t>
            </a:r>
            <a:endParaRPr lang="es-ES" sz="24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1" name="Marcador de contenido 2"/>
          <p:cNvSpPr txBox="1">
            <a:spLocks/>
          </p:cNvSpPr>
          <p:nvPr/>
        </p:nvSpPr>
        <p:spPr>
          <a:xfrm>
            <a:off x="1060089" y="2290645"/>
            <a:ext cx="852789" cy="11081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rutiger LT for BNS Medium"/>
            </a:endParaRPr>
          </a:p>
        </p:txBody>
      </p:sp>
      <p:grpSp>
        <p:nvGrpSpPr>
          <p:cNvPr id="35" name="Grupo 34"/>
          <p:cNvGrpSpPr/>
          <p:nvPr/>
        </p:nvGrpSpPr>
        <p:grpSpPr>
          <a:xfrm>
            <a:off x="809818" y="4872855"/>
            <a:ext cx="10634929" cy="762789"/>
            <a:chOff x="809818" y="5711006"/>
            <a:chExt cx="10634929" cy="762789"/>
          </a:xfrm>
        </p:grpSpPr>
        <p:sp>
          <p:nvSpPr>
            <p:cNvPr id="4" name="Rectángulo 3"/>
            <p:cNvSpPr/>
            <p:nvPr/>
          </p:nvSpPr>
          <p:spPr>
            <a:xfrm>
              <a:off x="2212258" y="5822963"/>
              <a:ext cx="9232489" cy="586234"/>
            </a:xfrm>
            <a:prstGeom prst="rect">
              <a:avLst/>
            </a:prstGeom>
            <a:solidFill>
              <a:srgbClr val="FEB9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" name="Rectángulo 1"/>
            <p:cNvSpPr/>
            <p:nvPr/>
          </p:nvSpPr>
          <p:spPr>
            <a:xfrm>
              <a:off x="809818" y="5711006"/>
              <a:ext cx="1402440" cy="762789"/>
            </a:xfrm>
            <a:prstGeom prst="rect">
              <a:avLst/>
            </a:prstGeom>
            <a:solidFill>
              <a:srgbClr val="FEB92C"/>
            </a:solidFill>
            <a:ln>
              <a:solidFill>
                <a:srgbClr val="FEB92C"/>
              </a:solidFill>
            </a:ln>
            <a:effectLst>
              <a:outerShdw blurRad="50800" dist="38100" algn="l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34" name="Marcador de contenido 2"/>
          <p:cNvSpPr txBox="1">
            <a:spLocks/>
          </p:cNvSpPr>
          <p:nvPr/>
        </p:nvSpPr>
        <p:spPr>
          <a:xfrm>
            <a:off x="1129007" y="5006886"/>
            <a:ext cx="705126" cy="5420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rutiger LT for BNS Medium"/>
              </a:rPr>
              <a:t>6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rutiger LT for BNS Medium"/>
            </a:endParaRPr>
          </a:p>
        </p:txBody>
      </p:sp>
      <p:sp>
        <p:nvSpPr>
          <p:cNvPr id="33" name="Marcador de contenido 2"/>
          <p:cNvSpPr txBox="1">
            <a:spLocks/>
          </p:cNvSpPr>
          <p:nvPr/>
        </p:nvSpPr>
        <p:spPr>
          <a:xfrm>
            <a:off x="3363396" y="5025880"/>
            <a:ext cx="6245956" cy="5040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solidFill>
                  <a:schemeClr val="bg1"/>
                </a:solidFill>
                <a:latin typeface="Calibri"/>
                <a:cs typeface="Calibri"/>
              </a:rPr>
              <a:t>Porqué promover a Scotiabank</a:t>
            </a:r>
            <a:endParaRPr lang="es-ES" sz="24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grpSp>
        <p:nvGrpSpPr>
          <p:cNvPr id="37" name="Grupo 36"/>
          <p:cNvGrpSpPr/>
          <p:nvPr/>
        </p:nvGrpSpPr>
        <p:grpSpPr>
          <a:xfrm>
            <a:off x="2367271" y="875556"/>
            <a:ext cx="666514" cy="666514"/>
            <a:chOff x="7177548" y="99293"/>
            <a:chExt cx="521110" cy="521110"/>
          </a:xfrm>
        </p:grpSpPr>
        <p:sp>
          <p:nvSpPr>
            <p:cNvPr id="38" name="Elipse 37"/>
            <p:cNvSpPr/>
            <p:nvPr/>
          </p:nvSpPr>
          <p:spPr>
            <a:xfrm>
              <a:off x="7177548" y="99293"/>
              <a:ext cx="521110" cy="52111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9" name="Elipse 38"/>
            <p:cNvSpPr/>
            <p:nvPr/>
          </p:nvSpPr>
          <p:spPr>
            <a:xfrm>
              <a:off x="7208216" y="129048"/>
              <a:ext cx="442125" cy="442125"/>
            </a:xfrm>
            <a:prstGeom prst="ellipse">
              <a:avLst/>
            </a:prstGeom>
            <a:noFill/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0" name="Freeform 47">
              <a:extLst>
                <a:ext uri="{FF2B5EF4-FFF2-40B4-BE49-F238E27FC236}">
                  <a16:creationId xmlns:a16="http://schemas.microsoft.com/office/drawing/2014/main" id="{DAC95D8A-38C0-6445-BA20-F6FB04084E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25069" y="232984"/>
              <a:ext cx="228253" cy="228253"/>
            </a:xfrm>
            <a:custGeom>
              <a:avLst/>
              <a:gdLst>
                <a:gd name="T0" fmla="*/ 499 w 924"/>
                <a:gd name="T1" fmla="*/ 550 h 925"/>
                <a:gd name="T2" fmla="*/ 333 w 924"/>
                <a:gd name="T3" fmla="*/ 592 h 925"/>
                <a:gd name="T4" fmla="*/ 374 w 924"/>
                <a:gd name="T5" fmla="*/ 425 h 925"/>
                <a:gd name="T6" fmla="*/ 916 w 924"/>
                <a:gd name="T7" fmla="*/ 134 h 925"/>
                <a:gd name="T8" fmla="*/ 499 w 924"/>
                <a:gd name="T9" fmla="*/ 550 h 925"/>
                <a:gd name="T10" fmla="*/ 916 w 924"/>
                <a:gd name="T11" fmla="*/ 134 h 925"/>
                <a:gd name="T12" fmla="*/ 374 w 924"/>
                <a:gd name="T13" fmla="*/ 425 h 925"/>
                <a:gd name="T14" fmla="*/ 791 w 924"/>
                <a:gd name="T15" fmla="*/ 9 h 925"/>
                <a:gd name="T16" fmla="*/ 374 w 924"/>
                <a:gd name="T17" fmla="*/ 425 h 925"/>
                <a:gd name="T18" fmla="*/ 791 w 924"/>
                <a:gd name="T19" fmla="*/ 9 h 925"/>
                <a:gd name="T20" fmla="*/ 890 w 924"/>
                <a:gd name="T21" fmla="*/ 37 h 925"/>
                <a:gd name="T22" fmla="*/ 916 w 924"/>
                <a:gd name="T23" fmla="*/ 134 h 925"/>
                <a:gd name="T24" fmla="*/ 791 w 924"/>
                <a:gd name="T25" fmla="*/ 490 h 925"/>
                <a:gd name="T26" fmla="*/ 791 w 924"/>
                <a:gd name="T27" fmla="*/ 925 h 925"/>
                <a:gd name="T28" fmla="*/ 0 w 924"/>
                <a:gd name="T29" fmla="*/ 925 h 925"/>
                <a:gd name="T30" fmla="*/ 0 w 924"/>
                <a:gd name="T31" fmla="*/ 134 h 925"/>
                <a:gd name="T32" fmla="*/ 435 w 924"/>
                <a:gd name="T33" fmla="*/ 134 h 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24" h="925">
                  <a:moveTo>
                    <a:pt x="499" y="550"/>
                  </a:moveTo>
                  <a:lnTo>
                    <a:pt x="333" y="592"/>
                  </a:lnTo>
                  <a:lnTo>
                    <a:pt x="374" y="425"/>
                  </a:lnTo>
                  <a:moveTo>
                    <a:pt x="916" y="134"/>
                  </a:moveTo>
                  <a:lnTo>
                    <a:pt x="499" y="550"/>
                  </a:lnTo>
                  <a:lnTo>
                    <a:pt x="916" y="134"/>
                  </a:lnTo>
                  <a:close/>
                  <a:moveTo>
                    <a:pt x="374" y="425"/>
                  </a:moveTo>
                  <a:lnTo>
                    <a:pt x="791" y="9"/>
                  </a:lnTo>
                  <a:lnTo>
                    <a:pt x="374" y="425"/>
                  </a:lnTo>
                  <a:close/>
                  <a:moveTo>
                    <a:pt x="791" y="9"/>
                  </a:moveTo>
                  <a:cubicBezTo>
                    <a:pt x="791" y="9"/>
                    <a:pt x="855" y="0"/>
                    <a:pt x="890" y="37"/>
                  </a:cubicBezTo>
                  <a:cubicBezTo>
                    <a:pt x="924" y="74"/>
                    <a:pt x="916" y="134"/>
                    <a:pt x="916" y="134"/>
                  </a:cubicBezTo>
                  <a:moveTo>
                    <a:pt x="791" y="490"/>
                  </a:moveTo>
                  <a:lnTo>
                    <a:pt x="791" y="925"/>
                  </a:lnTo>
                  <a:lnTo>
                    <a:pt x="0" y="925"/>
                  </a:lnTo>
                  <a:lnTo>
                    <a:pt x="0" y="134"/>
                  </a:lnTo>
                  <a:lnTo>
                    <a:pt x="435" y="134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</p:grpSp>
      <p:grpSp>
        <p:nvGrpSpPr>
          <p:cNvPr id="42" name="Grupo 41"/>
          <p:cNvGrpSpPr/>
          <p:nvPr/>
        </p:nvGrpSpPr>
        <p:grpSpPr>
          <a:xfrm>
            <a:off x="2322881" y="1669920"/>
            <a:ext cx="666514" cy="666514"/>
            <a:chOff x="7177548" y="99293"/>
            <a:chExt cx="521110" cy="521110"/>
          </a:xfrm>
        </p:grpSpPr>
        <p:sp>
          <p:nvSpPr>
            <p:cNvPr id="43" name="Elipse 42"/>
            <p:cNvSpPr/>
            <p:nvPr/>
          </p:nvSpPr>
          <p:spPr>
            <a:xfrm>
              <a:off x="7177548" y="99293"/>
              <a:ext cx="521110" cy="52111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4" name="Elipse 43"/>
            <p:cNvSpPr/>
            <p:nvPr/>
          </p:nvSpPr>
          <p:spPr>
            <a:xfrm>
              <a:off x="7208216" y="129048"/>
              <a:ext cx="442125" cy="442125"/>
            </a:xfrm>
            <a:prstGeom prst="ellipse">
              <a:avLst/>
            </a:prstGeom>
            <a:noFill/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46" name="Grupo 45"/>
          <p:cNvGrpSpPr/>
          <p:nvPr/>
        </p:nvGrpSpPr>
        <p:grpSpPr>
          <a:xfrm>
            <a:off x="2355984" y="2475801"/>
            <a:ext cx="666514" cy="666514"/>
            <a:chOff x="7177548" y="99293"/>
            <a:chExt cx="521110" cy="521110"/>
          </a:xfrm>
        </p:grpSpPr>
        <p:sp>
          <p:nvSpPr>
            <p:cNvPr id="47" name="Elipse 46"/>
            <p:cNvSpPr/>
            <p:nvPr/>
          </p:nvSpPr>
          <p:spPr>
            <a:xfrm>
              <a:off x="7177548" y="99293"/>
              <a:ext cx="521110" cy="52111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8" name="Elipse 47"/>
            <p:cNvSpPr/>
            <p:nvPr/>
          </p:nvSpPr>
          <p:spPr>
            <a:xfrm>
              <a:off x="7208216" y="129048"/>
              <a:ext cx="442125" cy="442125"/>
            </a:xfrm>
            <a:prstGeom prst="ellipse">
              <a:avLst/>
            </a:prstGeom>
            <a:noFill/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49" name="Grupo 48"/>
          <p:cNvGrpSpPr/>
          <p:nvPr/>
        </p:nvGrpSpPr>
        <p:grpSpPr>
          <a:xfrm>
            <a:off x="2355984" y="3323120"/>
            <a:ext cx="666514" cy="666514"/>
            <a:chOff x="7177548" y="99293"/>
            <a:chExt cx="521110" cy="521110"/>
          </a:xfrm>
        </p:grpSpPr>
        <p:sp>
          <p:nvSpPr>
            <p:cNvPr id="50" name="Elipse 49"/>
            <p:cNvSpPr/>
            <p:nvPr/>
          </p:nvSpPr>
          <p:spPr>
            <a:xfrm>
              <a:off x="7177548" y="99293"/>
              <a:ext cx="521110" cy="52111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1" name="Elipse 50"/>
            <p:cNvSpPr/>
            <p:nvPr/>
          </p:nvSpPr>
          <p:spPr>
            <a:xfrm>
              <a:off x="7208216" y="129048"/>
              <a:ext cx="442125" cy="442125"/>
            </a:xfrm>
            <a:prstGeom prst="ellipse">
              <a:avLst/>
            </a:prstGeom>
            <a:noFill/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52" name="Grupo 51"/>
          <p:cNvGrpSpPr/>
          <p:nvPr/>
        </p:nvGrpSpPr>
        <p:grpSpPr>
          <a:xfrm>
            <a:off x="2367271" y="4141656"/>
            <a:ext cx="666514" cy="666514"/>
            <a:chOff x="7177548" y="99293"/>
            <a:chExt cx="521110" cy="521110"/>
          </a:xfrm>
        </p:grpSpPr>
        <p:sp>
          <p:nvSpPr>
            <p:cNvPr id="53" name="Elipse 52"/>
            <p:cNvSpPr/>
            <p:nvPr/>
          </p:nvSpPr>
          <p:spPr>
            <a:xfrm>
              <a:off x="7177548" y="99293"/>
              <a:ext cx="521110" cy="52111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4" name="Elipse 53"/>
            <p:cNvSpPr/>
            <p:nvPr/>
          </p:nvSpPr>
          <p:spPr>
            <a:xfrm>
              <a:off x="7208216" y="129048"/>
              <a:ext cx="442125" cy="442125"/>
            </a:xfrm>
            <a:prstGeom prst="ellipse">
              <a:avLst/>
            </a:prstGeom>
            <a:noFill/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55" name="Grupo 54"/>
          <p:cNvGrpSpPr/>
          <p:nvPr/>
        </p:nvGrpSpPr>
        <p:grpSpPr>
          <a:xfrm>
            <a:off x="2367271" y="4948803"/>
            <a:ext cx="666514" cy="666514"/>
            <a:chOff x="7177548" y="99293"/>
            <a:chExt cx="521110" cy="521110"/>
          </a:xfrm>
        </p:grpSpPr>
        <p:sp>
          <p:nvSpPr>
            <p:cNvPr id="56" name="Elipse 55"/>
            <p:cNvSpPr/>
            <p:nvPr/>
          </p:nvSpPr>
          <p:spPr>
            <a:xfrm>
              <a:off x="7177548" y="99293"/>
              <a:ext cx="521110" cy="52111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7" name="Elipse 56"/>
            <p:cNvSpPr/>
            <p:nvPr/>
          </p:nvSpPr>
          <p:spPr>
            <a:xfrm>
              <a:off x="7208216" y="129048"/>
              <a:ext cx="442125" cy="442125"/>
            </a:xfrm>
            <a:prstGeom prst="ellipse">
              <a:avLst/>
            </a:prstGeom>
            <a:noFill/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58" name="Freeform 12">
            <a:extLst>
              <a:ext uri="{FF2B5EF4-FFF2-40B4-BE49-F238E27FC236}">
                <a16:creationId xmlns:a16="http://schemas.microsoft.com/office/drawing/2014/main" id="{0DE1776E-F9CB-7D44-8673-59F2F6449856}"/>
              </a:ext>
            </a:extLst>
          </p:cNvPr>
          <p:cNvSpPr>
            <a:spLocks noEditPoints="1"/>
          </p:cNvSpPr>
          <p:nvPr/>
        </p:nvSpPr>
        <p:spPr bwMode="auto">
          <a:xfrm>
            <a:off x="2498270" y="1837839"/>
            <a:ext cx="293161" cy="293161"/>
          </a:xfrm>
          <a:custGeom>
            <a:avLst/>
            <a:gdLst>
              <a:gd name="T0" fmla="*/ 291 w 987"/>
              <a:gd name="T1" fmla="*/ 986 h 987"/>
              <a:gd name="T2" fmla="*/ 291 w 987"/>
              <a:gd name="T3" fmla="*/ 645 h 987"/>
              <a:gd name="T4" fmla="*/ 340 w 987"/>
              <a:gd name="T5" fmla="*/ 596 h 987"/>
              <a:gd name="T6" fmla="*/ 633 w 987"/>
              <a:gd name="T7" fmla="*/ 596 h 987"/>
              <a:gd name="T8" fmla="*/ 682 w 987"/>
              <a:gd name="T9" fmla="*/ 645 h 987"/>
              <a:gd name="T10" fmla="*/ 682 w 987"/>
              <a:gd name="T11" fmla="*/ 986 h 987"/>
              <a:gd name="T12" fmla="*/ 0 w 987"/>
              <a:gd name="T13" fmla="*/ 392 h 987"/>
              <a:gd name="T14" fmla="*/ 0 w 987"/>
              <a:gd name="T15" fmla="*/ 937 h 987"/>
              <a:gd name="T16" fmla="*/ 41 w 987"/>
              <a:gd name="T17" fmla="*/ 986 h 987"/>
              <a:gd name="T18" fmla="*/ 289 w 987"/>
              <a:gd name="T19" fmla="*/ 986 h 987"/>
              <a:gd name="T20" fmla="*/ 0 w 987"/>
              <a:gd name="T21" fmla="*/ 390 h 987"/>
              <a:gd name="T22" fmla="*/ 494 w 987"/>
              <a:gd name="T23" fmla="*/ 0 h 987"/>
              <a:gd name="T24" fmla="*/ 987 w 987"/>
              <a:gd name="T25" fmla="*/ 390 h 987"/>
              <a:gd name="T26" fmla="*/ 681 w 987"/>
              <a:gd name="T27" fmla="*/ 987 h 987"/>
              <a:gd name="T28" fmla="*/ 935 w 987"/>
              <a:gd name="T29" fmla="*/ 987 h 987"/>
              <a:gd name="T30" fmla="*/ 987 w 987"/>
              <a:gd name="T31" fmla="*/ 938 h 987"/>
              <a:gd name="T32" fmla="*/ 987 w 987"/>
              <a:gd name="T33" fmla="*/ 400 h 9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87" h="987">
                <a:moveTo>
                  <a:pt x="291" y="986"/>
                </a:moveTo>
                <a:lnTo>
                  <a:pt x="291" y="645"/>
                </a:lnTo>
                <a:cubicBezTo>
                  <a:pt x="291" y="618"/>
                  <a:pt x="313" y="596"/>
                  <a:pt x="340" y="596"/>
                </a:cubicBezTo>
                <a:lnTo>
                  <a:pt x="633" y="596"/>
                </a:lnTo>
                <a:cubicBezTo>
                  <a:pt x="660" y="596"/>
                  <a:pt x="682" y="618"/>
                  <a:pt x="682" y="645"/>
                </a:cubicBezTo>
                <a:lnTo>
                  <a:pt x="682" y="986"/>
                </a:lnTo>
                <a:moveTo>
                  <a:pt x="0" y="392"/>
                </a:moveTo>
                <a:lnTo>
                  <a:pt x="0" y="937"/>
                </a:lnTo>
                <a:cubicBezTo>
                  <a:pt x="0" y="964"/>
                  <a:pt x="18" y="986"/>
                  <a:pt x="41" y="986"/>
                </a:cubicBezTo>
                <a:lnTo>
                  <a:pt x="289" y="986"/>
                </a:lnTo>
                <a:moveTo>
                  <a:pt x="0" y="390"/>
                </a:moveTo>
                <a:lnTo>
                  <a:pt x="494" y="0"/>
                </a:lnTo>
                <a:lnTo>
                  <a:pt x="987" y="390"/>
                </a:lnTo>
                <a:moveTo>
                  <a:pt x="681" y="987"/>
                </a:moveTo>
                <a:lnTo>
                  <a:pt x="935" y="987"/>
                </a:lnTo>
                <a:cubicBezTo>
                  <a:pt x="964" y="987"/>
                  <a:pt x="987" y="965"/>
                  <a:pt x="987" y="938"/>
                </a:cubicBezTo>
                <a:lnTo>
                  <a:pt x="987" y="400"/>
                </a:lnTo>
              </a:path>
            </a:pathLst>
          </a:custGeom>
          <a:noFill/>
          <a:ln w="9525" cap="rnd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defTabSz="914355">
              <a:buClrTx/>
            </a:pPr>
            <a:endParaRPr lang="en-CA" sz="1800" kern="1200" dirty="0">
              <a:solidFill>
                <a:srgbClr val="333333"/>
              </a:solidFill>
              <a:latin typeface="Arial Regular"/>
              <a:cs typeface="Helvetica"/>
            </a:endParaRPr>
          </a:p>
        </p:txBody>
      </p:sp>
      <p:sp>
        <p:nvSpPr>
          <p:cNvPr id="59" name="Freeform 51">
            <a:extLst>
              <a:ext uri="{FF2B5EF4-FFF2-40B4-BE49-F238E27FC236}">
                <a16:creationId xmlns:a16="http://schemas.microsoft.com/office/drawing/2014/main" id="{C773B873-A471-2345-9792-E922E67E33C5}"/>
              </a:ext>
            </a:extLst>
          </p:cNvPr>
          <p:cNvSpPr>
            <a:spLocks noEditPoints="1"/>
          </p:cNvSpPr>
          <p:nvPr/>
        </p:nvSpPr>
        <p:spPr bwMode="auto">
          <a:xfrm>
            <a:off x="2503039" y="2625759"/>
            <a:ext cx="349829" cy="349829"/>
          </a:xfrm>
          <a:custGeom>
            <a:avLst/>
            <a:gdLst>
              <a:gd name="T0" fmla="*/ 458 w 917"/>
              <a:gd name="T1" fmla="*/ 667 h 917"/>
              <a:gd name="T2" fmla="*/ 458 w 917"/>
              <a:gd name="T3" fmla="*/ 743 h 917"/>
              <a:gd name="T4" fmla="*/ 917 w 917"/>
              <a:gd name="T5" fmla="*/ 458 h 917"/>
              <a:gd name="T6" fmla="*/ 458 w 917"/>
              <a:gd name="T7" fmla="*/ 917 h 917"/>
              <a:gd name="T8" fmla="*/ 0 w 917"/>
              <a:gd name="T9" fmla="*/ 458 h 917"/>
              <a:gd name="T10" fmla="*/ 458 w 917"/>
              <a:gd name="T11" fmla="*/ 0 h 917"/>
              <a:gd name="T12" fmla="*/ 917 w 917"/>
              <a:gd name="T13" fmla="*/ 458 h 917"/>
              <a:gd name="T14" fmla="*/ 333 w 917"/>
              <a:gd name="T15" fmla="*/ 563 h 917"/>
              <a:gd name="T16" fmla="*/ 458 w 917"/>
              <a:gd name="T17" fmla="*/ 667 h 917"/>
              <a:gd name="T18" fmla="*/ 583 w 917"/>
              <a:gd name="T19" fmla="*/ 563 h 917"/>
              <a:gd name="T20" fmla="*/ 458 w 917"/>
              <a:gd name="T21" fmla="*/ 458 h 917"/>
              <a:gd name="T22" fmla="*/ 333 w 917"/>
              <a:gd name="T23" fmla="*/ 354 h 917"/>
              <a:gd name="T24" fmla="*/ 458 w 917"/>
              <a:gd name="T25" fmla="*/ 250 h 917"/>
              <a:gd name="T26" fmla="*/ 583 w 917"/>
              <a:gd name="T27" fmla="*/ 354 h 917"/>
              <a:gd name="T28" fmla="*/ 458 w 917"/>
              <a:gd name="T29" fmla="*/ 157 h 917"/>
              <a:gd name="T30" fmla="*/ 458 w 917"/>
              <a:gd name="T31" fmla="*/ 233 h 9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917" h="917">
                <a:moveTo>
                  <a:pt x="458" y="667"/>
                </a:moveTo>
                <a:lnTo>
                  <a:pt x="458" y="743"/>
                </a:lnTo>
                <a:moveTo>
                  <a:pt x="917" y="458"/>
                </a:moveTo>
                <a:cubicBezTo>
                  <a:pt x="917" y="712"/>
                  <a:pt x="712" y="917"/>
                  <a:pt x="458" y="917"/>
                </a:cubicBezTo>
                <a:cubicBezTo>
                  <a:pt x="205" y="917"/>
                  <a:pt x="0" y="712"/>
                  <a:pt x="0" y="458"/>
                </a:cubicBezTo>
                <a:cubicBezTo>
                  <a:pt x="0" y="205"/>
                  <a:pt x="205" y="0"/>
                  <a:pt x="458" y="0"/>
                </a:cubicBezTo>
                <a:cubicBezTo>
                  <a:pt x="712" y="0"/>
                  <a:pt x="917" y="205"/>
                  <a:pt x="917" y="458"/>
                </a:cubicBezTo>
                <a:close/>
                <a:moveTo>
                  <a:pt x="333" y="563"/>
                </a:moveTo>
                <a:cubicBezTo>
                  <a:pt x="333" y="620"/>
                  <a:pt x="389" y="667"/>
                  <a:pt x="458" y="667"/>
                </a:cubicBezTo>
                <a:cubicBezTo>
                  <a:pt x="527" y="667"/>
                  <a:pt x="583" y="620"/>
                  <a:pt x="583" y="563"/>
                </a:cubicBezTo>
                <a:cubicBezTo>
                  <a:pt x="583" y="505"/>
                  <a:pt x="527" y="458"/>
                  <a:pt x="458" y="458"/>
                </a:cubicBezTo>
                <a:cubicBezTo>
                  <a:pt x="389" y="458"/>
                  <a:pt x="333" y="412"/>
                  <a:pt x="333" y="354"/>
                </a:cubicBezTo>
                <a:cubicBezTo>
                  <a:pt x="333" y="297"/>
                  <a:pt x="389" y="250"/>
                  <a:pt x="458" y="250"/>
                </a:cubicBezTo>
                <a:cubicBezTo>
                  <a:pt x="527" y="250"/>
                  <a:pt x="583" y="297"/>
                  <a:pt x="583" y="354"/>
                </a:cubicBezTo>
                <a:moveTo>
                  <a:pt x="458" y="157"/>
                </a:moveTo>
                <a:lnTo>
                  <a:pt x="458" y="233"/>
                </a:lnTo>
              </a:path>
            </a:pathLst>
          </a:custGeom>
          <a:noFill/>
          <a:ln w="9525" cap="rnd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defTabSz="914355">
              <a:buClrTx/>
            </a:pPr>
            <a:endParaRPr lang="en-CA" sz="1800" kern="1200" dirty="0">
              <a:solidFill>
                <a:srgbClr val="333333"/>
              </a:solidFill>
              <a:latin typeface="Arial Regular"/>
              <a:cs typeface="Helvetica"/>
            </a:endParaRPr>
          </a:p>
        </p:txBody>
      </p:sp>
      <p:grpSp>
        <p:nvGrpSpPr>
          <p:cNvPr id="60" name="Group 260">
            <a:extLst>
              <a:ext uri="{FF2B5EF4-FFF2-40B4-BE49-F238E27FC236}">
                <a16:creationId xmlns:a16="http://schemas.microsoft.com/office/drawing/2014/main" id="{E418FCB8-6034-0244-9F0A-8D594962C2D8}"/>
              </a:ext>
            </a:extLst>
          </p:cNvPr>
          <p:cNvGrpSpPr/>
          <p:nvPr/>
        </p:nvGrpSpPr>
        <p:grpSpPr>
          <a:xfrm>
            <a:off x="2521108" y="3463104"/>
            <a:ext cx="341993" cy="340452"/>
            <a:chOff x="6267450" y="5510212"/>
            <a:chExt cx="352425" cy="350838"/>
          </a:xfrm>
        </p:grpSpPr>
        <p:sp>
          <p:nvSpPr>
            <p:cNvPr id="61" name="Freeform 188">
              <a:extLst>
                <a:ext uri="{FF2B5EF4-FFF2-40B4-BE49-F238E27FC236}">
                  <a16:creationId xmlns:a16="http://schemas.microsoft.com/office/drawing/2014/main" id="{52BB05E3-6AF0-5B4E-B318-BCCBC48FB5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7450" y="5564187"/>
              <a:ext cx="298450" cy="296863"/>
            </a:xfrm>
            <a:custGeom>
              <a:avLst/>
              <a:gdLst>
                <a:gd name="T0" fmla="*/ 881 w 881"/>
                <a:gd name="T1" fmla="*/ 320 h 880"/>
                <a:gd name="T2" fmla="*/ 881 w 881"/>
                <a:gd name="T3" fmla="*/ 821 h 880"/>
                <a:gd name="T4" fmla="*/ 822 w 881"/>
                <a:gd name="T5" fmla="*/ 880 h 880"/>
                <a:gd name="T6" fmla="*/ 59 w 881"/>
                <a:gd name="T7" fmla="*/ 880 h 880"/>
                <a:gd name="T8" fmla="*/ 0 w 881"/>
                <a:gd name="T9" fmla="*/ 821 h 880"/>
                <a:gd name="T10" fmla="*/ 0 w 881"/>
                <a:gd name="T11" fmla="*/ 58 h 880"/>
                <a:gd name="T12" fmla="*/ 59 w 881"/>
                <a:gd name="T13" fmla="*/ 0 h 880"/>
                <a:gd name="T14" fmla="*/ 561 w 881"/>
                <a:gd name="T15" fmla="*/ 0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1" h="880">
                  <a:moveTo>
                    <a:pt x="881" y="320"/>
                  </a:moveTo>
                  <a:lnTo>
                    <a:pt x="881" y="821"/>
                  </a:lnTo>
                  <a:cubicBezTo>
                    <a:pt x="881" y="854"/>
                    <a:pt x="855" y="880"/>
                    <a:pt x="822" y="880"/>
                  </a:cubicBezTo>
                  <a:lnTo>
                    <a:pt x="59" y="880"/>
                  </a:lnTo>
                  <a:cubicBezTo>
                    <a:pt x="27" y="880"/>
                    <a:pt x="0" y="854"/>
                    <a:pt x="0" y="821"/>
                  </a:cubicBezTo>
                  <a:lnTo>
                    <a:pt x="0" y="58"/>
                  </a:lnTo>
                  <a:cubicBezTo>
                    <a:pt x="0" y="26"/>
                    <a:pt x="27" y="0"/>
                    <a:pt x="59" y="0"/>
                  </a:cubicBezTo>
                  <a:lnTo>
                    <a:pt x="561" y="0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  <p:sp>
          <p:nvSpPr>
            <p:cNvPr id="62" name="Line 189">
              <a:extLst>
                <a:ext uri="{FF2B5EF4-FFF2-40B4-BE49-F238E27FC236}">
                  <a16:creationId xmlns:a16="http://schemas.microsoft.com/office/drawing/2014/main" id="{D85DE16F-D8C9-9A4D-AFC5-C0A5360A03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65900" y="5510212"/>
              <a:ext cx="0" cy="10795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  <p:sp>
          <p:nvSpPr>
            <p:cNvPr id="63" name="Line 190">
              <a:extLst>
                <a:ext uri="{FF2B5EF4-FFF2-40B4-BE49-F238E27FC236}">
                  <a16:creationId xmlns:a16="http://schemas.microsoft.com/office/drawing/2014/main" id="{F659DEAD-4AD6-C341-98A9-3C4F613C19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11925" y="5564187"/>
              <a:ext cx="107950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  <p:sp>
          <p:nvSpPr>
            <p:cNvPr id="64" name="Freeform 191">
              <a:extLst>
                <a:ext uri="{FF2B5EF4-FFF2-40B4-BE49-F238E27FC236}">
                  <a16:creationId xmlns:a16="http://schemas.microsoft.com/office/drawing/2014/main" id="{5C027C51-7690-6245-B7C3-52E1BD53E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9363" y="5727700"/>
              <a:ext cx="180975" cy="69850"/>
            </a:xfrm>
            <a:custGeom>
              <a:avLst/>
              <a:gdLst>
                <a:gd name="T0" fmla="*/ 536 w 536"/>
                <a:gd name="T1" fmla="*/ 209 h 209"/>
                <a:gd name="T2" fmla="*/ 536 w 536"/>
                <a:gd name="T3" fmla="*/ 121 h 209"/>
                <a:gd name="T4" fmla="*/ 402 w 536"/>
                <a:gd name="T5" fmla="*/ 0 h 209"/>
                <a:gd name="T6" fmla="*/ 134 w 536"/>
                <a:gd name="T7" fmla="*/ 0 h 209"/>
                <a:gd name="T8" fmla="*/ 0 w 536"/>
                <a:gd name="T9" fmla="*/ 121 h 209"/>
                <a:gd name="T10" fmla="*/ 0 w 536"/>
                <a:gd name="T11" fmla="*/ 209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6" h="209">
                  <a:moveTo>
                    <a:pt x="536" y="209"/>
                  </a:moveTo>
                  <a:lnTo>
                    <a:pt x="536" y="121"/>
                  </a:lnTo>
                  <a:cubicBezTo>
                    <a:pt x="536" y="54"/>
                    <a:pt x="476" y="0"/>
                    <a:pt x="402" y="0"/>
                  </a:cubicBezTo>
                  <a:lnTo>
                    <a:pt x="134" y="0"/>
                  </a:lnTo>
                  <a:cubicBezTo>
                    <a:pt x="60" y="0"/>
                    <a:pt x="0" y="54"/>
                    <a:pt x="0" y="121"/>
                  </a:cubicBezTo>
                  <a:lnTo>
                    <a:pt x="0" y="209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  <p:sp>
          <p:nvSpPr>
            <p:cNvPr id="65" name="Oval 192">
              <a:extLst>
                <a:ext uri="{FF2B5EF4-FFF2-40B4-BE49-F238E27FC236}">
                  <a16:creationId xmlns:a16="http://schemas.microsoft.com/office/drawing/2014/main" id="{B878AC22-6B95-EC43-9BE7-3B5FB25FD1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0163" y="5616575"/>
              <a:ext cx="79375" cy="80963"/>
            </a:xfrm>
            <a:prstGeom prst="ellipse">
              <a:avLst/>
            </a:pr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</p:grpSp>
      <p:sp>
        <p:nvSpPr>
          <p:cNvPr id="66" name="Freeform 120">
            <a:extLst>
              <a:ext uri="{FF2B5EF4-FFF2-40B4-BE49-F238E27FC236}">
                <a16:creationId xmlns:a16="http://schemas.microsoft.com/office/drawing/2014/main" id="{573D909A-AC51-4545-B427-B3C244613A54}"/>
              </a:ext>
            </a:extLst>
          </p:cNvPr>
          <p:cNvSpPr>
            <a:spLocks/>
          </p:cNvSpPr>
          <p:nvPr/>
        </p:nvSpPr>
        <p:spPr bwMode="auto">
          <a:xfrm>
            <a:off x="2528521" y="4302435"/>
            <a:ext cx="331372" cy="306886"/>
          </a:xfrm>
          <a:custGeom>
            <a:avLst/>
            <a:gdLst>
              <a:gd name="T0" fmla="*/ 476 w 952"/>
              <a:gd name="T1" fmla="*/ 719 h 882"/>
              <a:gd name="T2" fmla="*/ 170 w 952"/>
              <a:gd name="T3" fmla="*/ 882 h 882"/>
              <a:gd name="T4" fmla="*/ 238 w 952"/>
              <a:gd name="T5" fmla="*/ 555 h 882"/>
              <a:gd name="T6" fmla="*/ 0 w 952"/>
              <a:gd name="T7" fmla="*/ 327 h 882"/>
              <a:gd name="T8" fmla="*/ 306 w 952"/>
              <a:gd name="T9" fmla="*/ 294 h 882"/>
              <a:gd name="T10" fmla="*/ 476 w 952"/>
              <a:gd name="T11" fmla="*/ 0 h 882"/>
              <a:gd name="T12" fmla="*/ 646 w 952"/>
              <a:gd name="T13" fmla="*/ 294 h 882"/>
              <a:gd name="T14" fmla="*/ 952 w 952"/>
              <a:gd name="T15" fmla="*/ 327 h 882"/>
              <a:gd name="T16" fmla="*/ 714 w 952"/>
              <a:gd name="T17" fmla="*/ 555 h 882"/>
              <a:gd name="T18" fmla="*/ 782 w 952"/>
              <a:gd name="T19" fmla="*/ 882 h 882"/>
              <a:gd name="T20" fmla="*/ 476 w 952"/>
              <a:gd name="T21" fmla="*/ 719 h 8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52" h="882">
                <a:moveTo>
                  <a:pt x="476" y="719"/>
                </a:moveTo>
                <a:lnTo>
                  <a:pt x="170" y="882"/>
                </a:lnTo>
                <a:lnTo>
                  <a:pt x="238" y="555"/>
                </a:lnTo>
                <a:lnTo>
                  <a:pt x="0" y="327"/>
                </a:lnTo>
                <a:lnTo>
                  <a:pt x="306" y="294"/>
                </a:lnTo>
                <a:lnTo>
                  <a:pt x="476" y="0"/>
                </a:lnTo>
                <a:lnTo>
                  <a:pt x="646" y="294"/>
                </a:lnTo>
                <a:lnTo>
                  <a:pt x="952" y="327"/>
                </a:lnTo>
                <a:lnTo>
                  <a:pt x="714" y="555"/>
                </a:lnTo>
                <a:lnTo>
                  <a:pt x="782" y="882"/>
                </a:lnTo>
                <a:lnTo>
                  <a:pt x="476" y="719"/>
                </a:lnTo>
                <a:close/>
              </a:path>
            </a:pathLst>
          </a:custGeom>
          <a:noFill/>
          <a:ln w="9525" cap="rnd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defTabSz="914355">
              <a:buClrTx/>
            </a:pPr>
            <a:endParaRPr lang="en-CA" sz="1800" kern="1200" dirty="0">
              <a:solidFill>
                <a:srgbClr val="333333"/>
              </a:solidFill>
              <a:latin typeface="Arial Regular"/>
              <a:cs typeface="Helvetica"/>
            </a:endParaRPr>
          </a:p>
        </p:txBody>
      </p:sp>
      <p:sp>
        <p:nvSpPr>
          <p:cNvPr id="67" name="Freeform 30">
            <a:extLst>
              <a:ext uri="{FF2B5EF4-FFF2-40B4-BE49-F238E27FC236}">
                <a16:creationId xmlns:a16="http://schemas.microsoft.com/office/drawing/2014/main" id="{6BA280C1-A2CD-FA4C-80DE-1362937401F2}"/>
              </a:ext>
            </a:extLst>
          </p:cNvPr>
          <p:cNvSpPr>
            <a:spLocks/>
          </p:cNvSpPr>
          <p:nvPr/>
        </p:nvSpPr>
        <p:spPr bwMode="auto">
          <a:xfrm>
            <a:off x="2528521" y="5155037"/>
            <a:ext cx="369563" cy="245778"/>
          </a:xfrm>
          <a:custGeom>
            <a:avLst/>
            <a:gdLst>
              <a:gd name="T0" fmla="*/ 967 w 967"/>
              <a:gd name="T1" fmla="*/ 0 h 645"/>
              <a:gd name="T2" fmla="*/ 650 w 967"/>
              <a:gd name="T3" fmla="*/ 321 h 645"/>
              <a:gd name="T4" fmla="*/ 341 w 967"/>
              <a:gd name="T5" fmla="*/ 645 h 645"/>
              <a:gd name="T6" fmla="*/ 19 w 967"/>
              <a:gd name="T7" fmla="*/ 342 h 645"/>
              <a:gd name="T8" fmla="*/ 0 w 967"/>
              <a:gd name="T9" fmla="*/ 324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67" h="645">
                <a:moveTo>
                  <a:pt x="967" y="0"/>
                </a:moveTo>
                <a:lnTo>
                  <a:pt x="650" y="321"/>
                </a:lnTo>
                <a:lnTo>
                  <a:pt x="341" y="645"/>
                </a:lnTo>
                <a:lnTo>
                  <a:pt x="19" y="342"/>
                </a:lnTo>
                <a:lnTo>
                  <a:pt x="0" y="324"/>
                </a:lnTo>
              </a:path>
            </a:pathLst>
          </a:custGeom>
          <a:noFill/>
          <a:ln w="12700" cap="rnd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defTabSz="914355">
              <a:buClrTx/>
            </a:pPr>
            <a:endParaRPr lang="en-CA" sz="1800" kern="1200" dirty="0">
              <a:solidFill>
                <a:srgbClr val="333333"/>
              </a:solidFill>
              <a:latin typeface="Arial Regular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1400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nterior superior 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5339"/>
          </a:xfrm>
          <a:prstGeom prst="rect">
            <a:avLst/>
          </a:prstGeom>
        </p:spPr>
      </p:pic>
      <p:sp>
        <p:nvSpPr>
          <p:cNvPr id="5" name="Marcador de contenido 2"/>
          <p:cNvSpPr txBox="1">
            <a:spLocks/>
          </p:cNvSpPr>
          <p:nvPr/>
        </p:nvSpPr>
        <p:spPr>
          <a:xfrm>
            <a:off x="2801526" y="5357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>
                <a:solidFill>
                  <a:schemeClr val="bg1"/>
                </a:solidFill>
                <a:latin typeface="Frutiger LT for BNS Medium"/>
                <a:cs typeface="Frutiger LT for BNS Medium"/>
              </a:rPr>
              <a:t>5</a:t>
            </a: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4387094" y="125426"/>
            <a:ext cx="4941065" cy="4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latin typeface="Frutiger LT for BNS Medium"/>
                <a:cs typeface="Frutiger LT for BNS Medium"/>
              </a:rPr>
              <a:t>Modelo de Servicio</a:t>
            </a:r>
            <a:endParaRPr lang="es-ES" sz="2400" b="1" dirty="0">
              <a:latin typeface="Frutiger LT for BNS Medium"/>
              <a:cs typeface="Frutiger LT for BNS Medium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3793295" y="65223"/>
            <a:ext cx="593799" cy="593799"/>
            <a:chOff x="2367271" y="4008094"/>
            <a:chExt cx="666514" cy="666514"/>
          </a:xfrm>
        </p:grpSpPr>
        <p:grpSp>
          <p:nvGrpSpPr>
            <p:cNvPr id="8" name="Grupo 7"/>
            <p:cNvGrpSpPr/>
            <p:nvPr/>
          </p:nvGrpSpPr>
          <p:grpSpPr>
            <a:xfrm>
              <a:off x="2367271" y="4008094"/>
              <a:ext cx="666514" cy="666514"/>
              <a:chOff x="7177548" y="99293"/>
              <a:chExt cx="521110" cy="521110"/>
            </a:xfrm>
          </p:grpSpPr>
          <p:sp>
            <p:nvSpPr>
              <p:cNvPr id="10" name="Elipse 9"/>
              <p:cNvSpPr/>
              <p:nvPr/>
            </p:nvSpPr>
            <p:spPr>
              <a:xfrm>
                <a:off x="7177548" y="99293"/>
                <a:ext cx="521110" cy="5211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1" name="Elipse 10"/>
              <p:cNvSpPr/>
              <p:nvPr/>
            </p:nvSpPr>
            <p:spPr>
              <a:xfrm>
                <a:off x="7208216" y="129048"/>
                <a:ext cx="442125" cy="442125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sp>
          <p:nvSpPr>
            <p:cNvPr id="9" name="Freeform 120">
              <a:extLst>
                <a:ext uri="{FF2B5EF4-FFF2-40B4-BE49-F238E27FC236}">
                  <a16:creationId xmlns:a16="http://schemas.microsoft.com/office/drawing/2014/main" id="{573D909A-AC51-4545-B427-B3C244613A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8521" y="4168873"/>
              <a:ext cx="331372" cy="306886"/>
            </a:xfrm>
            <a:custGeom>
              <a:avLst/>
              <a:gdLst>
                <a:gd name="T0" fmla="*/ 476 w 952"/>
                <a:gd name="T1" fmla="*/ 719 h 882"/>
                <a:gd name="T2" fmla="*/ 170 w 952"/>
                <a:gd name="T3" fmla="*/ 882 h 882"/>
                <a:gd name="T4" fmla="*/ 238 w 952"/>
                <a:gd name="T5" fmla="*/ 555 h 882"/>
                <a:gd name="T6" fmla="*/ 0 w 952"/>
                <a:gd name="T7" fmla="*/ 327 h 882"/>
                <a:gd name="T8" fmla="*/ 306 w 952"/>
                <a:gd name="T9" fmla="*/ 294 h 882"/>
                <a:gd name="T10" fmla="*/ 476 w 952"/>
                <a:gd name="T11" fmla="*/ 0 h 882"/>
                <a:gd name="T12" fmla="*/ 646 w 952"/>
                <a:gd name="T13" fmla="*/ 294 h 882"/>
                <a:gd name="T14" fmla="*/ 952 w 952"/>
                <a:gd name="T15" fmla="*/ 327 h 882"/>
                <a:gd name="T16" fmla="*/ 714 w 952"/>
                <a:gd name="T17" fmla="*/ 555 h 882"/>
                <a:gd name="T18" fmla="*/ 782 w 952"/>
                <a:gd name="T19" fmla="*/ 882 h 882"/>
                <a:gd name="T20" fmla="*/ 476 w 952"/>
                <a:gd name="T21" fmla="*/ 719 h 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52" h="882">
                  <a:moveTo>
                    <a:pt x="476" y="719"/>
                  </a:moveTo>
                  <a:lnTo>
                    <a:pt x="170" y="882"/>
                  </a:lnTo>
                  <a:lnTo>
                    <a:pt x="238" y="555"/>
                  </a:lnTo>
                  <a:lnTo>
                    <a:pt x="0" y="327"/>
                  </a:lnTo>
                  <a:lnTo>
                    <a:pt x="306" y="294"/>
                  </a:lnTo>
                  <a:lnTo>
                    <a:pt x="476" y="0"/>
                  </a:lnTo>
                  <a:lnTo>
                    <a:pt x="646" y="294"/>
                  </a:lnTo>
                  <a:lnTo>
                    <a:pt x="952" y="327"/>
                  </a:lnTo>
                  <a:lnTo>
                    <a:pt x="714" y="555"/>
                  </a:lnTo>
                  <a:lnTo>
                    <a:pt x="782" y="882"/>
                  </a:lnTo>
                  <a:lnTo>
                    <a:pt x="476" y="719"/>
                  </a:lnTo>
                  <a:close/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071" y="-9673"/>
            <a:ext cx="3083578" cy="717259"/>
          </a:xfrm>
          <a:prstGeom prst="rect">
            <a:avLst/>
          </a:prstGeom>
        </p:spPr>
      </p:pic>
      <p:sp>
        <p:nvSpPr>
          <p:cNvPr id="22" name="CuadroTexto 21"/>
          <p:cNvSpPr txBox="1"/>
          <p:nvPr/>
        </p:nvSpPr>
        <p:spPr>
          <a:xfrm>
            <a:off x="3936953" y="4278806"/>
            <a:ext cx="18955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Luis Arevalo</a:t>
            </a:r>
          </a:p>
          <a:p>
            <a:r>
              <a:rPr lang="es-MX" dirty="0" smtClean="0"/>
              <a:t>Paulina Gómez</a:t>
            </a:r>
          </a:p>
          <a:p>
            <a:r>
              <a:rPr lang="es-MX" dirty="0" smtClean="0"/>
              <a:t>Diana Hernandez</a:t>
            </a:r>
          </a:p>
          <a:p>
            <a:r>
              <a:rPr lang="es-MX" dirty="0" smtClean="0"/>
              <a:t>Cynthia Bojorquez</a:t>
            </a:r>
          </a:p>
          <a:p>
            <a:r>
              <a:rPr lang="es-MX" dirty="0" smtClean="0"/>
              <a:t>Abigail Mendoza</a:t>
            </a:r>
          </a:p>
        </p:txBody>
      </p:sp>
      <p:sp>
        <p:nvSpPr>
          <p:cNvPr id="58" name="Rectángulo 57"/>
          <p:cNvSpPr/>
          <p:nvPr/>
        </p:nvSpPr>
        <p:spPr>
          <a:xfrm>
            <a:off x="9063959" y="1558935"/>
            <a:ext cx="1891800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 smtClean="0"/>
              <a:t>Baja California</a:t>
            </a:r>
          </a:p>
          <a:p>
            <a:r>
              <a:rPr lang="es-MX" dirty="0" smtClean="0"/>
              <a:t>Baja California Sur</a:t>
            </a:r>
          </a:p>
          <a:p>
            <a:r>
              <a:rPr lang="es-MX" dirty="0" smtClean="0"/>
              <a:t>Sonora</a:t>
            </a:r>
          </a:p>
          <a:p>
            <a:r>
              <a:rPr lang="es-MX" dirty="0" smtClean="0"/>
              <a:t>Sinaloa</a:t>
            </a:r>
          </a:p>
          <a:p>
            <a:r>
              <a:rPr lang="es-MX" dirty="0" smtClean="0"/>
              <a:t>Nayarit</a:t>
            </a:r>
          </a:p>
          <a:p>
            <a:r>
              <a:rPr lang="es-MX" dirty="0" smtClean="0"/>
              <a:t>Jalisco</a:t>
            </a:r>
          </a:p>
          <a:p>
            <a:r>
              <a:rPr lang="es-MX" dirty="0" smtClean="0"/>
              <a:t>Colima</a:t>
            </a:r>
          </a:p>
          <a:p>
            <a:r>
              <a:rPr lang="es-MX" dirty="0" err="1" smtClean="0"/>
              <a:t>Michoacan</a:t>
            </a:r>
            <a:endParaRPr lang="es-MX" dirty="0"/>
          </a:p>
        </p:txBody>
      </p:sp>
      <p:sp>
        <p:nvSpPr>
          <p:cNvPr id="59" name="Rectángulo 58"/>
          <p:cNvSpPr/>
          <p:nvPr/>
        </p:nvSpPr>
        <p:spPr>
          <a:xfrm>
            <a:off x="7350040" y="1056629"/>
            <a:ext cx="29874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Territorio </a:t>
            </a:r>
            <a:r>
              <a:rPr lang="es-MX" sz="2000" b="1" dirty="0" smtClean="0">
                <a:solidFill>
                  <a:srgbClr val="FF0000"/>
                </a:solidFill>
              </a:rPr>
              <a:t>Centro Noroeste</a:t>
            </a:r>
            <a:endParaRPr lang="es-MX" sz="2000" b="1" dirty="0">
              <a:solidFill>
                <a:srgbClr val="FF0000"/>
              </a:solidFill>
            </a:endParaRPr>
          </a:p>
        </p:txBody>
      </p:sp>
      <p:pic>
        <p:nvPicPr>
          <p:cNvPr id="60" name="Imagen 59"/>
          <p:cNvPicPr>
            <a:picLocks noChangeAspect="1"/>
          </p:cNvPicPr>
          <p:nvPr/>
        </p:nvPicPr>
        <p:blipFill rotWithShape="1">
          <a:blip r:embed="rId4"/>
          <a:srcRect l="7773" t="-1" r="8690" b="15783"/>
          <a:stretch/>
        </p:blipFill>
        <p:spPr>
          <a:xfrm>
            <a:off x="293564" y="4507406"/>
            <a:ext cx="1576943" cy="15897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5615" y="1264681"/>
            <a:ext cx="3036071" cy="387129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564" y="1067034"/>
            <a:ext cx="5041829" cy="32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91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nterior superior 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5339"/>
          </a:xfrm>
          <a:prstGeom prst="rect">
            <a:avLst/>
          </a:prstGeom>
        </p:spPr>
      </p:pic>
      <p:sp>
        <p:nvSpPr>
          <p:cNvPr id="5" name="Marcador de contenido 2"/>
          <p:cNvSpPr txBox="1">
            <a:spLocks/>
          </p:cNvSpPr>
          <p:nvPr/>
        </p:nvSpPr>
        <p:spPr>
          <a:xfrm>
            <a:off x="2801526" y="5357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>
                <a:solidFill>
                  <a:schemeClr val="bg1"/>
                </a:solidFill>
                <a:latin typeface="Frutiger LT for BNS Medium"/>
                <a:cs typeface="Frutiger LT for BNS Medium"/>
              </a:rPr>
              <a:t>5</a:t>
            </a: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4387094" y="125426"/>
            <a:ext cx="4941065" cy="4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latin typeface="Frutiger LT for BNS Medium"/>
                <a:cs typeface="Frutiger LT for BNS Medium"/>
              </a:rPr>
              <a:t>Modelo de Servicio</a:t>
            </a:r>
            <a:endParaRPr lang="es-ES" sz="2400" b="1" dirty="0">
              <a:latin typeface="Frutiger LT for BNS Medium"/>
              <a:cs typeface="Frutiger LT for BNS Medium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3793295" y="65223"/>
            <a:ext cx="593799" cy="593799"/>
            <a:chOff x="2367271" y="4008094"/>
            <a:chExt cx="666514" cy="666514"/>
          </a:xfrm>
        </p:grpSpPr>
        <p:grpSp>
          <p:nvGrpSpPr>
            <p:cNvPr id="8" name="Grupo 7"/>
            <p:cNvGrpSpPr/>
            <p:nvPr/>
          </p:nvGrpSpPr>
          <p:grpSpPr>
            <a:xfrm>
              <a:off x="2367271" y="4008094"/>
              <a:ext cx="666514" cy="666514"/>
              <a:chOff x="7177548" y="99293"/>
              <a:chExt cx="521110" cy="521110"/>
            </a:xfrm>
          </p:grpSpPr>
          <p:sp>
            <p:nvSpPr>
              <p:cNvPr id="10" name="Elipse 9"/>
              <p:cNvSpPr/>
              <p:nvPr/>
            </p:nvSpPr>
            <p:spPr>
              <a:xfrm>
                <a:off x="7177548" y="99293"/>
                <a:ext cx="521110" cy="5211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1" name="Elipse 10"/>
              <p:cNvSpPr/>
              <p:nvPr/>
            </p:nvSpPr>
            <p:spPr>
              <a:xfrm>
                <a:off x="7208216" y="129048"/>
                <a:ext cx="442125" cy="442125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sp>
          <p:nvSpPr>
            <p:cNvPr id="9" name="Freeform 120">
              <a:extLst>
                <a:ext uri="{FF2B5EF4-FFF2-40B4-BE49-F238E27FC236}">
                  <a16:creationId xmlns:a16="http://schemas.microsoft.com/office/drawing/2014/main" id="{573D909A-AC51-4545-B427-B3C244613A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8521" y="4168873"/>
              <a:ext cx="331372" cy="306886"/>
            </a:xfrm>
            <a:custGeom>
              <a:avLst/>
              <a:gdLst>
                <a:gd name="T0" fmla="*/ 476 w 952"/>
                <a:gd name="T1" fmla="*/ 719 h 882"/>
                <a:gd name="T2" fmla="*/ 170 w 952"/>
                <a:gd name="T3" fmla="*/ 882 h 882"/>
                <a:gd name="T4" fmla="*/ 238 w 952"/>
                <a:gd name="T5" fmla="*/ 555 h 882"/>
                <a:gd name="T6" fmla="*/ 0 w 952"/>
                <a:gd name="T7" fmla="*/ 327 h 882"/>
                <a:gd name="T8" fmla="*/ 306 w 952"/>
                <a:gd name="T9" fmla="*/ 294 h 882"/>
                <a:gd name="T10" fmla="*/ 476 w 952"/>
                <a:gd name="T11" fmla="*/ 0 h 882"/>
                <a:gd name="T12" fmla="*/ 646 w 952"/>
                <a:gd name="T13" fmla="*/ 294 h 882"/>
                <a:gd name="T14" fmla="*/ 952 w 952"/>
                <a:gd name="T15" fmla="*/ 327 h 882"/>
                <a:gd name="T16" fmla="*/ 714 w 952"/>
                <a:gd name="T17" fmla="*/ 555 h 882"/>
                <a:gd name="T18" fmla="*/ 782 w 952"/>
                <a:gd name="T19" fmla="*/ 882 h 882"/>
                <a:gd name="T20" fmla="*/ 476 w 952"/>
                <a:gd name="T21" fmla="*/ 719 h 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52" h="882">
                  <a:moveTo>
                    <a:pt x="476" y="719"/>
                  </a:moveTo>
                  <a:lnTo>
                    <a:pt x="170" y="882"/>
                  </a:lnTo>
                  <a:lnTo>
                    <a:pt x="238" y="555"/>
                  </a:lnTo>
                  <a:lnTo>
                    <a:pt x="0" y="327"/>
                  </a:lnTo>
                  <a:lnTo>
                    <a:pt x="306" y="294"/>
                  </a:lnTo>
                  <a:lnTo>
                    <a:pt x="476" y="0"/>
                  </a:lnTo>
                  <a:lnTo>
                    <a:pt x="646" y="294"/>
                  </a:lnTo>
                  <a:lnTo>
                    <a:pt x="952" y="327"/>
                  </a:lnTo>
                  <a:lnTo>
                    <a:pt x="714" y="555"/>
                  </a:lnTo>
                  <a:lnTo>
                    <a:pt x="782" y="882"/>
                  </a:lnTo>
                  <a:lnTo>
                    <a:pt x="476" y="719"/>
                  </a:lnTo>
                  <a:close/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071" y="-9673"/>
            <a:ext cx="3083578" cy="717259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595" y="1558935"/>
            <a:ext cx="2213986" cy="2181617"/>
          </a:xfrm>
          <a:prstGeom prst="rect">
            <a:avLst/>
          </a:prstGeom>
        </p:spPr>
      </p:pic>
      <p:sp>
        <p:nvSpPr>
          <p:cNvPr id="30" name="Rectángulo 29"/>
          <p:cNvSpPr/>
          <p:nvPr/>
        </p:nvSpPr>
        <p:spPr>
          <a:xfrm>
            <a:off x="9063959" y="1558935"/>
            <a:ext cx="1303498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 smtClean="0"/>
              <a:t>Chihuahua</a:t>
            </a:r>
          </a:p>
          <a:p>
            <a:r>
              <a:rPr lang="es-MX" dirty="0" smtClean="0"/>
              <a:t>Durango</a:t>
            </a:r>
          </a:p>
          <a:p>
            <a:r>
              <a:rPr lang="es-MX" dirty="0" smtClean="0"/>
              <a:t>Coahuila</a:t>
            </a:r>
          </a:p>
          <a:p>
            <a:r>
              <a:rPr lang="es-MX" dirty="0" smtClean="0"/>
              <a:t>Nuevo Leon</a:t>
            </a:r>
          </a:p>
          <a:p>
            <a:r>
              <a:rPr lang="es-MX" dirty="0" smtClean="0"/>
              <a:t>Tamaulipas</a:t>
            </a:r>
            <a:endParaRPr lang="es-MX" dirty="0"/>
          </a:p>
        </p:txBody>
      </p:sp>
      <p:sp>
        <p:nvSpPr>
          <p:cNvPr id="31" name="Rectángulo 30"/>
          <p:cNvSpPr/>
          <p:nvPr/>
        </p:nvSpPr>
        <p:spPr>
          <a:xfrm>
            <a:off x="7350040" y="1056629"/>
            <a:ext cx="18496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Territorio </a:t>
            </a:r>
            <a:r>
              <a:rPr lang="es-MX" sz="2000" b="1" dirty="0" smtClean="0">
                <a:solidFill>
                  <a:srgbClr val="FF0000"/>
                </a:solidFill>
              </a:rPr>
              <a:t>Norte</a:t>
            </a:r>
            <a:endParaRPr lang="es-MX" sz="2000" b="1" dirty="0">
              <a:solidFill>
                <a:srgbClr val="FF0000"/>
              </a:solidFill>
            </a:endParaRPr>
          </a:p>
        </p:txBody>
      </p:sp>
      <p:pic>
        <p:nvPicPr>
          <p:cNvPr id="36" name="Imagen 35"/>
          <p:cNvPicPr>
            <a:picLocks noChangeAspect="1"/>
          </p:cNvPicPr>
          <p:nvPr/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7773" t="-1" r="8690" b="15783"/>
          <a:stretch/>
        </p:blipFill>
        <p:spPr>
          <a:xfrm>
            <a:off x="295125" y="2880032"/>
            <a:ext cx="1576943" cy="158978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37" name="CuadroTexto 36"/>
          <p:cNvSpPr txBox="1"/>
          <p:nvPr/>
        </p:nvSpPr>
        <p:spPr>
          <a:xfrm>
            <a:off x="4232173" y="4050205"/>
            <a:ext cx="17800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Rosa Granados</a:t>
            </a:r>
          </a:p>
          <a:p>
            <a:r>
              <a:rPr lang="es-MX" dirty="0" smtClean="0"/>
              <a:t>Rosario Gonzalez</a:t>
            </a:r>
          </a:p>
          <a:p>
            <a:r>
              <a:rPr lang="es-MX" dirty="0" smtClean="0"/>
              <a:t>Blanca Sanchez</a:t>
            </a:r>
          </a:p>
          <a:p>
            <a:r>
              <a:rPr lang="es-MX" dirty="0" smtClean="0"/>
              <a:t>Vacante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125" y="979094"/>
            <a:ext cx="3426249" cy="1621677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727" y="4650369"/>
            <a:ext cx="1566808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11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nterior superior 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5339"/>
          </a:xfrm>
          <a:prstGeom prst="rect">
            <a:avLst/>
          </a:prstGeom>
        </p:spPr>
      </p:pic>
      <p:sp>
        <p:nvSpPr>
          <p:cNvPr id="5" name="Marcador de contenido 2"/>
          <p:cNvSpPr txBox="1">
            <a:spLocks/>
          </p:cNvSpPr>
          <p:nvPr/>
        </p:nvSpPr>
        <p:spPr>
          <a:xfrm>
            <a:off x="2801526" y="5357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>
                <a:solidFill>
                  <a:schemeClr val="bg1"/>
                </a:solidFill>
                <a:latin typeface="Frutiger LT for BNS Medium"/>
                <a:cs typeface="Frutiger LT for BNS Medium"/>
              </a:rPr>
              <a:t>5</a:t>
            </a: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4387094" y="125426"/>
            <a:ext cx="4941065" cy="4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latin typeface="Frutiger LT for BNS Medium"/>
                <a:cs typeface="Frutiger LT for BNS Medium"/>
              </a:rPr>
              <a:t>Modelo de Servicio</a:t>
            </a:r>
            <a:endParaRPr lang="es-ES" sz="2400" b="1" dirty="0">
              <a:latin typeface="Frutiger LT for BNS Medium"/>
              <a:cs typeface="Frutiger LT for BNS Medium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3793295" y="65223"/>
            <a:ext cx="593799" cy="593799"/>
            <a:chOff x="2367271" y="4008094"/>
            <a:chExt cx="666514" cy="666514"/>
          </a:xfrm>
        </p:grpSpPr>
        <p:grpSp>
          <p:nvGrpSpPr>
            <p:cNvPr id="8" name="Grupo 7"/>
            <p:cNvGrpSpPr/>
            <p:nvPr/>
          </p:nvGrpSpPr>
          <p:grpSpPr>
            <a:xfrm>
              <a:off x="2367271" y="4008094"/>
              <a:ext cx="666514" cy="666514"/>
              <a:chOff x="7177548" y="99293"/>
              <a:chExt cx="521110" cy="521110"/>
            </a:xfrm>
          </p:grpSpPr>
          <p:sp>
            <p:nvSpPr>
              <p:cNvPr id="10" name="Elipse 9"/>
              <p:cNvSpPr/>
              <p:nvPr/>
            </p:nvSpPr>
            <p:spPr>
              <a:xfrm>
                <a:off x="7177548" y="99293"/>
                <a:ext cx="521110" cy="5211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1" name="Elipse 10"/>
              <p:cNvSpPr/>
              <p:nvPr/>
            </p:nvSpPr>
            <p:spPr>
              <a:xfrm>
                <a:off x="7208216" y="129048"/>
                <a:ext cx="442125" cy="442125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sp>
          <p:nvSpPr>
            <p:cNvPr id="9" name="Freeform 120">
              <a:extLst>
                <a:ext uri="{FF2B5EF4-FFF2-40B4-BE49-F238E27FC236}">
                  <a16:creationId xmlns:a16="http://schemas.microsoft.com/office/drawing/2014/main" id="{573D909A-AC51-4545-B427-B3C244613A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8521" y="4168873"/>
              <a:ext cx="331372" cy="306886"/>
            </a:xfrm>
            <a:custGeom>
              <a:avLst/>
              <a:gdLst>
                <a:gd name="T0" fmla="*/ 476 w 952"/>
                <a:gd name="T1" fmla="*/ 719 h 882"/>
                <a:gd name="T2" fmla="*/ 170 w 952"/>
                <a:gd name="T3" fmla="*/ 882 h 882"/>
                <a:gd name="T4" fmla="*/ 238 w 952"/>
                <a:gd name="T5" fmla="*/ 555 h 882"/>
                <a:gd name="T6" fmla="*/ 0 w 952"/>
                <a:gd name="T7" fmla="*/ 327 h 882"/>
                <a:gd name="T8" fmla="*/ 306 w 952"/>
                <a:gd name="T9" fmla="*/ 294 h 882"/>
                <a:gd name="T10" fmla="*/ 476 w 952"/>
                <a:gd name="T11" fmla="*/ 0 h 882"/>
                <a:gd name="T12" fmla="*/ 646 w 952"/>
                <a:gd name="T13" fmla="*/ 294 h 882"/>
                <a:gd name="T14" fmla="*/ 952 w 952"/>
                <a:gd name="T15" fmla="*/ 327 h 882"/>
                <a:gd name="T16" fmla="*/ 714 w 952"/>
                <a:gd name="T17" fmla="*/ 555 h 882"/>
                <a:gd name="T18" fmla="*/ 782 w 952"/>
                <a:gd name="T19" fmla="*/ 882 h 882"/>
                <a:gd name="T20" fmla="*/ 476 w 952"/>
                <a:gd name="T21" fmla="*/ 719 h 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52" h="882">
                  <a:moveTo>
                    <a:pt x="476" y="719"/>
                  </a:moveTo>
                  <a:lnTo>
                    <a:pt x="170" y="882"/>
                  </a:lnTo>
                  <a:lnTo>
                    <a:pt x="238" y="555"/>
                  </a:lnTo>
                  <a:lnTo>
                    <a:pt x="0" y="327"/>
                  </a:lnTo>
                  <a:lnTo>
                    <a:pt x="306" y="294"/>
                  </a:lnTo>
                  <a:lnTo>
                    <a:pt x="476" y="0"/>
                  </a:lnTo>
                  <a:lnTo>
                    <a:pt x="646" y="294"/>
                  </a:lnTo>
                  <a:lnTo>
                    <a:pt x="952" y="327"/>
                  </a:lnTo>
                  <a:lnTo>
                    <a:pt x="714" y="555"/>
                  </a:lnTo>
                  <a:lnTo>
                    <a:pt x="782" y="882"/>
                  </a:lnTo>
                  <a:lnTo>
                    <a:pt x="476" y="719"/>
                  </a:lnTo>
                  <a:close/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071" y="-9673"/>
            <a:ext cx="3083578" cy="717259"/>
          </a:xfrm>
          <a:prstGeom prst="rect">
            <a:avLst/>
          </a:prstGeom>
        </p:spPr>
      </p:pic>
      <p:sp>
        <p:nvSpPr>
          <p:cNvPr id="30" name="Rectángulo 29"/>
          <p:cNvSpPr/>
          <p:nvPr/>
        </p:nvSpPr>
        <p:spPr>
          <a:xfrm>
            <a:off x="9063959" y="1558935"/>
            <a:ext cx="1575944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 smtClean="0"/>
              <a:t>Guanajuato</a:t>
            </a:r>
          </a:p>
          <a:p>
            <a:r>
              <a:rPr lang="es-MX" dirty="0" smtClean="0"/>
              <a:t>Querétaro</a:t>
            </a:r>
          </a:p>
          <a:p>
            <a:r>
              <a:rPr lang="es-MX" dirty="0" smtClean="0"/>
              <a:t>Aguascalientes</a:t>
            </a:r>
          </a:p>
          <a:p>
            <a:r>
              <a:rPr lang="es-MX" dirty="0" smtClean="0"/>
              <a:t>San Luis Potosí</a:t>
            </a:r>
          </a:p>
          <a:p>
            <a:r>
              <a:rPr lang="es-MX" dirty="0" smtClean="0"/>
              <a:t>Zacatecas</a:t>
            </a:r>
            <a:endParaRPr lang="es-MX" dirty="0"/>
          </a:p>
        </p:txBody>
      </p:sp>
      <p:sp>
        <p:nvSpPr>
          <p:cNvPr id="31" name="Rectángulo 30"/>
          <p:cNvSpPr/>
          <p:nvPr/>
        </p:nvSpPr>
        <p:spPr>
          <a:xfrm>
            <a:off x="7350040" y="1056629"/>
            <a:ext cx="17742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Territorio </a:t>
            </a:r>
            <a:r>
              <a:rPr lang="es-MX" sz="2000" b="1" dirty="0" smtClean="0">
                <a:solidFill>
                  <a:srgbClr val="FF0000"/>
                </a:solidFill>
              </a:rPr>
              <a:t>Bajío</a:t>
            </a:r>
            <a:endParaRPr lang="es-MX" sz="2000" b="1" dirty="0">
              <a:solidFill>
                <a:srgbClr val="FF0000"/>
              </a:solidFill>
            </a:endParaRPr>
          </a:p>
        </p:txBody>
      </p:sp>
      <p:sp>
        <p:nvSpPr>
          <p:cNvPr id="37" name="CuadroTexto 36"/>
          <p:cNvSpPr txBox="1"/>
          <p:nvPr/>
        </p:nvSpPr>
        <p:spPr>
          <a:xfrm>
            <a:off x="4232173" y="4027145"/>
            <a:ext cx="19609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Rafael Gómez</a:t>
            </a:r>
          </a:p>
          <a:p>
            <a:r>
              <a:rPr lang="es-MX" dirty="0" smtClean="0"/>
              <a:t>Ricardo Castillo</a:t>
            </a:r>
          </a:p>
          <a:p>
            <a:r>
              <a:rPr lang="es-MX" dirty="0" smtClean="0"/>
              <a:t>Juan Gabriel Flores</a:t>
            </a:r>
          </a:p>
          <a:p>
            <a:r>
              <a:rPr lang="es-MX" dirty="0" smtClean="0"/>
              <a:t>Jenny Lugo</a:t>
            </a:r>
          </a:p>
        </p:txBody>
      </p:sp>
      <p:grpSp>
        <p:nvGrpSpPr>
          <p:cNvPr id="16" name="Grupo 15"/>
          <p:cNvGrpSpPr/>
          <p:nvPr/>
        </p:nvGrpSpPr>
        <p:grpSpPr>
          <a:xfrm>
            <a:off x="400543" y="4440923"/>
            <a:ext cx="1682381" cy="1573102"/>
            <a:chOff x="1960335" y="1158861"/>
            <a:chExt cx="1682381" cy="1573102"/>
          </a:xfrm>
        </p:grpSpPr>
        <p:pic>
          <p:nvPicPr>
            <p:cNvPr id="13320" name="Picture 8" descr="Iconos de Personas Gratis, +4.000 Iconos en PNG, EPS y SV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710"/>
            <a:stretch/>
          </p:blipFill>
          <p:spPr bwMode="auto">
            <a:xfrm>
              <a:off x="1960335" y="1313881"/>
              <a:ext cx="1682381" cy="1418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ángulo 14"/>
            <p:cNvSpPr/>
            <p:nvPr/>
          </p:nvSpPr>
          <p:spPr>
            <a:xfrm>
              <a:off x="2017170" y="1158861"/>
              <a:ext cx="1573102" cy="157310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32" name="Imagen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0040" y="1646564"/>
            <a:ext cx="1281617" cy="1302069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156" y="1019165"/>
            <a:ext cx="3346994" cy="330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32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nterior superior 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5339"/>
          </a:xfrm>
          <a:prstGeom prst="rect">
            <a:avLst/>
          </a:prstGeom>
        </p:spPr>
      </p:pic>
      <p:sp>
        <p:nvSpPr>
          <p:cNvPr id="5" name="Marcador de contenido 2"/>
          <p:cNvSpPr txBox="1">
            <a:spLocks/>
          </p:cNvSpPr>
          <p:nvPr/>
        </p:nvSpPr>
        <p:spPr>
          <a:xfrm>
            <a:off x="2801526" y="5357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>
                <a:solidFill>
                  <a:schemeClr val="bg1"/>
                </a:solidFill>
                <a:latin typeface="Frutiger LT for BNS Medium"/>
                <a:cs typeface="Frutiger LT for BNS Medium"/>
              </a:rPr>
              <a:t>5</a:t>
            </a: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4387094" y="125426"/>
            <a:ext cx="4941065" cy="4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latin typeface="Frutiger LT for BNS Medium"/>
                <a:cs typeface="Frutiger LT for BNS Medium"/>
              </a:rPr>
              <a:t>Modelo de Servicio</a:t>
            </a:r>
            <a:endParaRPr lang="es-ES" sz="2400" b="1" dirty="0">
              <a:latin typeface="Frutiger LT for BNS Medium"/>
              <a:cs typeface="Frutiger LT for BNS Medium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3793295" y="65223"/>
            <a:ext cx="593799" cy="593799"/>
            <a:chOff x="2367271" y="4008094"/>
            <a:chExt cx="666514" cy="666514"/>
          </a:xfrm>
        </p:grpSpPr>
        <p:grpSp>
          <p:nvGrpSpPr>
            <p:cNvPr id="8" name="Grupo 7"/>
            <p:cNvGrpSpPr/>
            <p:nvPr/>
          </p:nvGrpSpPr>
          <p:grpSpPr>
            <a:xfrm>
              <a:off x="2367271" y="4008094"/>
              <a:ext cx="666514" cy="666514"/>
              <a:chOff x="7177548" y="99293"/>
              <a:chExt cx="521110" cy="521110"/>
            </a:xfrm>
          </p:grpSpPr>
          <p:sp>
            <p:nvSpPr>
              <p:cNvPr id="10" name="Elipse 9"/>
              <p:cNvSpPr/>
              <p:nvPr/>
            </p:nvSpPr>
            <p:spPr>
              <a:xfrm>
                <a:off x="7177548" y="99293"/>
                <a:ext cx="521110" cy="5211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1" name="Elipse 10"/>
              <p:cNvSpPr/>
              <p:nvPr/>
            </p:nvSpPr>
            <p:spPr>
              <a:xfrm>
                <a:off x="7208216" y="129048"/>
                <a:ext cx="442125" cy="442125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sp>
          <p:nvSpPr>
            <p:cNvPr id="9" name="Freeform 120">
              <a:extLst>
                <a:ext uri="{FF2B5EF4-FFF2-40B4-BE49-F238E27FC236}">
                  <a16:creationId xmlns:a16="http://schemas.microsoft.com/office/drawing/2014/main" id="{573D909A-AC51-4545-B427-B3C244613A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8521" y="4168873"/>
              <a:ext cx="331372" cy="306886"/>
            </a:xfrm>
            <a:custGeom>
              <a:avLst/>
              <a:gdLst>
                <a:gd name="T0" fmla="*/ 476 w 952"/>
                <a:gd name="T1" fmla="*/ 719 h 882"/>
                <a:gd name="T2" fmla="*/ 170 w 952"/>
                <a:gd name="T3" fmla="*/ 882 h 882"/>
                <a:gd name="T4" fmla="*/ 238 w 952"/>
                <a:gd name="T5" fmla="*/ 555 h 882"/>
                <a:gd name="T6" fmla="*/ 0 w 952"/>
                <a:gd name="T7" fmla="*/ 327 h 882"/>
                <a:gd name="T8" fmla="*/ 306 w 952"/>
                <a:gd name="T9" fmla="*/ 294 h 882"/>
                <a:gd name="T10" fmla="*/ 476 w 952"/>
                <a:gd name="T11" fmla="*/ 0 h 882"/>
                <a:gd name="T12" fmla="*/ 646 w 952"/>
                <a:gd name="T13" fmla="*/ 294 h 882"/>
                <a:gd name="T14" fmla="*/ 952 w 952"/>
                <a:gd name="T15" fmla="*/ 327 h 882"/>
                <a:gd name="T16" fmla="*/ 714 w 952"/>
                <a:gd name="T17" fmla="*/ 555 h 882"/>
                <a:gd name="T18" fmla="*/ 782 w 952"/>
                <a:gd name="T19" fmla="*/ 882 h 882"/>
                <a:gd name="T20" fmla="*/ 476 w 952"/>
                <a:gd name="T21" fmla="*/ 719 h 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52" h="882">
                  <a:moveTo>
                    <a:pt x="476" y="719"/>
                  </a:moveTo>
                  <a:lnTo>
                    <a:pt x="170" y="882"/>
                  </a:lnTo>
                  <a:lnTo>
                    <a:pt x="238" y="555"/>
                  </a:lnTo>
                  <a:lnTo>
                    <a:pt x="0" y="327"/>
                  </a:lnTo>
                  <a:lnTo>
                    <a:pt x="306" y="294"/>
                  </a:lnTo>
                  <a:lnTo>
                    <a:pt x="476" y="0"/>
                  </a:lnTo>
                  <a:lnTo>
                    <a:pt x="646" y="294"/>
                  </a:lnTo>
                  <a:lnTo>
                    <a:pt x="952" y="327"/>
                  </a:lnTo>
                  <a:lnTo>
                    <a:pt x="714" y="555"/>
                  </a:lnTo>
                  <a:lnTo>
                    <a:pt x="782" y="882"/>
                  </a:lnTo>
                  <a:lnTo>
                    <a:pt x="476" y="719"/>
                  </a:lnTo>
                  <a:close/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071" y="-9673"/>
            <a:ext cx="3083578" cy="717259"/>
          </a:xfrm>
          <a:prstGeom prst="rect">
            <a:avLst/>
          </a:prstGeom>
        </p:spPr>
      </p:pic>
      <p:pic>
        <p:nvPicPr>
          <p:cNvPr id="114" name="Imagen 1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9298" y="1798029"/>
            <a:ext cx="2681484" cy="1844406"/>
          </a:xfrm>
          <a:prstGeom prst="rect">
            <a:avLst/>
          </a:prstGeom>
        </p:spPr>
      </p:pic>
      <p:sp>
        <p:nvSpPr>
          <p:cNvPr id="33" name="Rectángulo 32"/>
          <p:cNvSpPr/>
          <p:nvPr/>
        </p:nvSpPr>
        <p:spPr>
          <a:xfrm>
            <a:off x="9063959" y="1558935"/>
            <a:ext cx="1468607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 smtClean="0"/>
              <a:t>Puebla</a:t>
            </a:r>
          </a:p>
          <a:p>
            <a:r>
              <a:rPr lang="es-MX" dirty="0" smtClean="0"/>
              <a:t>Tlaxcala</a:t>
            </a:r>
          </a:p>
          <a:p>
            <a:r>
              <a:rPr lang="es-MX" dirty="0" smtClean="0"/>
              <a:t>Oaxaca</a:t>
            </a:r>
          </a:p>
          <a:p>
            <a:r>
              <a:rPr lang="es-MX" dirty="0" smtClean="0"/>
              <a:t>Chiapas</a:t>
            </a:r>
          </a:p>
          <a:p>
            <a:r>
              <a:rPr lang="es-MX" dirty="0" smtClean="0"/>
              <a:t>Veracruz</a:t>
            </a:r>
          </a:p>
          <a:p>
            <a:r>
              <a:rPr lang="es-MX" dirty="0" smtClean="0"/>
              <a:t>Tabasco</a:t>
            </a:r>
          </a:p>
          <a:p>
            <a:r>
              <a:rPr lang="es-MX" dirty="0" smtClean="0"/>
              <a:t>Campeche</a:t>
            </a:r>
          </a:p>
          <a:p>
            <a:r>
              <a:rPr lang="es-MX" dirty="0" smtClean="0"/>
              <a:t>Yucatán</a:t>
            </a:r>
          </a:p>
          <a:p>
            <a:r>
              <a:rPr lang="es-MX" dirty="0" smtClean="0"/>
              <a:t>Quintana Roo</a:t>
            </a:r>
            <a:endParaRPr lang="es-MX" dirty="0"/>
          </a:p>
        </p:txBody>
      </p:sp>
      <p:sp>
        <p:nvSpPr>
          <p:cNvPr id="34" name="Rectángulo 33"/>
          <p:cNvSpPr/>
          <p:nvPr/>
        </p:nvSpPr>
        <p:spPr>
          <a:xfrm>
            <a:off x="7350040" y="1056629"/>
            <a:ext cx="15882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Territorio </a:t>
            </a:r>
            <a:r>
              <a:rPr lang="es-MX" sz="2000" b="1" dirty="0" smtClean="0">
                <a:solidFill>
                  <a:srgbClr val="FF0000"/>
                </a:solidFill>
              </a:rPr>
              <a:t>Sur</a:t>
            </a:r>
            <a:endParaRPr lang="es-MX" sz="2000" b="1" dirty="0">
              <a:solidFill>
                <a:srgbClr val="FF0000"/>
              </a:solidFill>
            </a:endParaRPr>
          </a:p>
        </p:txBody>
      </p:sp>
      <p:sp>
        <p:nvSpPr>
          <p:cNvPr id="39" name="CuadroTexto 38"/>
          <p:cNvSpPr txBox="1"/>
          <p:nvPr/>
        </p:nvSpPr>
        <p:spPr>
          <a:xfrm>
            <a:off x="4232173" y="4027145"/>
            <a:ext cx="18768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Daniela Rodriguez</a:t>
            </a:r>
          </a:p>
          <a:p>
            <a:r>
              <a:rPr lang="es-MX" dirty="0" smtClean="0"/>
              <a:t>Allan Teyssier</a:t>
            </a:r>
          </a:p>
          <a:p>
            <a:r>
              <a:rPr lang="es-MX" dirty="0" smtClean="0"/>
              <a:t>Daniel Conde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784" y="1056629"/>
            <a:ext cx="3316511" cy="332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81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4 CuadroTexto"/>
          <p:cNvSpPr txBox="1"/>
          <p:nvPr/>
        </p:nvSpPr>
        <p:spPr>
          <a:xfrm>
            <a:off x="2017393" y="1196153"/>
            <a:ext cx="8377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5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Porqué promover con </a:t>
            </a:r>
            <a:endParaRPr lang="es-MX" sz="5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cxnSp>
        <p:nvCxnSpPr>
          <p:cNvPr id="10" name="3 Conector recto"/>
          <p:cNvCxnSpPr/>
          <p:nvPr/>
        </p:nvCxnSpPr>
        <p:spPr>
          <a:xfrm>
            <a:off x="5807968" y="3423997"/>
            <a:ext cx="4248472" cy="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5 Conector recto"/>
          <p:cNvCxnSpPr/>
          <p:nvPr/>
        </p:nvCxnSpPr>
        <p:spPr>
          <a:xfrm>
            <a:off x="9336360" y="2847933"/>
            <a:ext cx="0" cy="2016224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6 Elipse"/>
          <p:cNvSpPr/>
          <p:nvPr/>
        </p:nvSpPr>
        <p:spPr>
          <a:xfrm>
            <a:off x="9120336" y="3728579"/>
            <a:ext cx="432048" cy="41549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402 Elipse"/>
          <p:cNvSpPr/>
          <p:nvPr/>
        </p:nvSpPr>
        <p:spPr>
          <a:xfrm>
            <a:off x="9499422" y="3423998"/>
            <a:ext cx="279648" cy="26309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Freeform 6"/>
          <p:cNvSpPr>
            <a:spLocks/>
          </p:cNvSpPr>
          <p:nvPr/>
        </p:nvSpPr>
        <p:spPr bwMode="gray">
          <a:xfrm>
            <a:off x="6209761" y="2991949"/>
            <a:ext cx="3366673" cy="2124324"/>
          </a:xfrm>
          <a:custGeom>
            <a:avLst/>
            <a:gdLst>
              <a:gd name="T0" fmla="*/ 873 w 1183"/>
              <a:gd name="T1" fmla="*/ 384 h 544"/>
              <a:gd name="T2" fmla="*/ 581 w 1183"/>
              <a:gd name="T3" fmla="*/ 515 h 544"/>
              <a:gd name="T4" fmla="*/ 966 w 1183"/>
              <a:gd name="T5" fmla="*/ 312 h 544"/>
              <a:gd name="T6" fmla="*/ 1083 w 1183"/>
              <a:gd name="T7" fmla="*/ 231 h 544"/>
              <a:gd name="T8" fmla="*/ 544 w 1183"/>
              <a:gd name="T9" fmla="*/ 440 h 544"/>
              <a:gd name="T10" fmla="*/ 492 w 1183"/>
              <a:gd name="T11" fmla="*/ 433 h 544"/>
              <a:gd name="T12" fmla="*/ 1039 w 1183"/>
              <a:gd name="T13" fmla="*/ 186 h 544"/>
              <a:gd name="T14" fmla="*/ 466 w 1183"/>
              <a:gd name="T15" fmla="*/ 420 h 544"/>
              <a:gd name="T16" fmla="*/ 1009 w 1183"/>
              <a:gd name="T17" fmla="*/ 132 h 544"/>
              <a:gd name="T18" fmla="*/ 521 w 1183"/>
              <a:gd name="T19" fmla="*/ 309 h 544"/>
              <a:gd name="T20" fmla="*/ 490 w 1183"/>
              <a:gd name="T21" fmla="*/ 282 h 544"/>
              <a:gd name="T22" fmla="*/ 969 w 1183"/>
              <a:gd name="T23" fmla="*/ 60 h 544"/>
              <a:gd name="T24" fmla="*/ 494 w 1183"/>
              <a:gd name="T25" fmla="*/ 232 h 544"/>
              <a:gd name="T26" fmla="*/ 342 w 1183"/>
              <a:gd name="T27" fmla="*/ 284 h 544"/>
              <a:gd name="T28" fmla="*/ 670 w 1183"/>
              <a:gd name="T29" fmla="*/ 113 h 544"/>
              <a:gd name="T30" fmla="*/ 190 w 1183"/>
              <a:gd name="T31" fmla="*/ 266 h 544"/>
              <a:gd name="T32" fmla="*/ 718 w 1183"/>
              <a:gd name="T33" fmla="*/ 12 h 544"/>
              <a:gd name="T34" fmla="*/ 409 w 1183"/>
              <a:gd name="T35" fmla="*/ 104 h 544"/>
              <a:gd name="T36" fmla="*/ 297 w 1183"/>
              <a:gd name="T37" fmla="*/ 124 h 544"/>
              <a:gd name="T38" fmla="*/ 497 w 1183"/>
              <a:gd name="T39" fmla="*/ 36 h 544"/>
              <a:gd name="T40" fmla="*/ 341 w 1183"/>
              <a:gd name="T41" fmla="*/ 88 h 544"/>
              <a:gd name="T42" fmla="*/ 189 w 1183"/>
              <a:gd name="T43" fmla="*/ 155 h 544"/>
              <a:gd name="T44" fmla="*/ 287 w 1183"/>
              <a:gd name="T45" fmla="*/ 81 h 544"/>
              <a:gd name="T46" fmla="*/ 281 w 1183"/>
              <a:gd name="T47" fmla="*/ 66 h 544"/>
              <a:gd name="T48" fmla="*/ 174 w 1183"/>
              <a:gd name="T49" fmla="*/ 79 h 544"/>
              <a:gd name="T50" fmla="*/ 219 w 1183"/>
              <a:gd name="T51" fmla="*/ 82 h 544"/>
              <a:gd name="T52" fmla="*/ 117 w 1183"/>
              <a:gd name="T53" fmla="*/ 162 h 544"/>
              <a:gd name="T54" fmla="*/ 152 w 1183"/>
              <a:gd name="T55" fmla="*/ 165 h 544"/>
              <a:gd name="T56" fmla="*/ 181 w 1183"/>
              <a:gd name="T57" fmla="*/ 170 h 544"/>
              <a:gd name="T58" fmla="*/ 142 w 1183"/>
              <a:gd name="T59" fmla="*/ 216 h 544"/>
              <a:gd name="T60" fmla="*/ 667 w 1183"/>
              <a:gd name="T61" fmla="*/ 25 h 544"/>
              <a:gd name="T62" fmla="*/ 169 w 1183"/>
              <a:gd name="T63" fmla="*/ 270 h 544"/>
              <a:gd name="T64" fmla="*/ 397 w 1183"/>
              <a:gd name="T65" fmla="*/ 202 h 544"/>
              <a:gd name="T66" fmla="*/ 342 w 1183"/>
              <a:gd name="T67" fmla="*/ 271 h 544"/>
              <a:gd name="T68" fmla="*/ 10 w 1183"/>
              <a:gd name="T69" fmla="*/ 469 h 544"/>
              <a:gd name="T70" fmla="*/ 929 w 1183"/>
              <a:gd name="T71" fmla="*/ 69 h 544"/>
              <a:gd name="T72" fmla="*/ 478 w 1183"/>
              <a:gd name="T73" fmla="*/ 274 h 544"/>
              <a:gd name="T74" fmla="*/ 358 w 1183"/>
              <a:gd name="T75" fmla="*/ 368 h 544"/>
              <a:gd name="T76" fmla="*/ 669 w 1183"/>
              <a:gd name="T77" fmla="*/ 265 h 544"/>
              <a:gd name="T78" fmla="*/ 419 w 1183"/>
              <a:gd name="T79" fmla="*/ 439 h 544"/>
              <a:gd name="T80" fmla="*/ 467 w 1183"/>
              <a:gd name="T81" fmla="*/ 433 h 544"/>
              <a:gd name="T82" fmla="*/ 351 w 1183"/>
              <a:gd name="T83" fmla="*/ 530 h 544"/>
              <a:gd name="T84" fmla="*/ 708 w 1183"/>
              <a:gd name="T85" fmla="*/ 379 h 544"/>
              <a:gd name="T86" fmla="*/ 954 w 1183"/>
              <a:gd name="T87" fmla="*/ 305 h 544"/>
              <a:gd name="T88" fmla="*/ 539 w 1183"/>
              <a:gd name="T89" fmla="*/ 527 h 544"/>
              <a:gd name="T90" fmla="*/ 861 w 1183"/>
              <a:gd name="T91" fmla="*/ 403 h 544"/>
              <a:gd name="T92" fmla="*/ 988 w 1183"/>
              <a:gd name="T93" fmla="*/ 393 h 544"/>
              <a:gd name="T94" fmla="*/ 733 w 1183"/>
              <a:gd name="T95" fmla="*/ 541 h 544"/>
              <a:gd name="T96" fmla="*/ 788 w 1183"/>
              <a:gd name="T97" fmla="*/ 534 h 544"/>
              <a:gd name="T98" fmla="*/ 921 w 1183"/>
              <a:gd name="T99" fmla="*/ 505 h 544"/>
              <a:gd name="T100" fmla="*/ 1018 w 1183"/>
              <a:gd name="T101" fmla="*/ 501 h 544"/>
              <a:gd name="T102" fmla="*/ 990 w 1183"/>
              <a:gd name="T103" fmla="*/ 482 h 544"/>
              <a:gd name="T104" fmla="*/ 815 w 1183"/>
              <a:gd name="T105" fmla="*/ 528 h 544"/>
              <a:gd name="T106" fmla="*/ 1095 w 1183"/>
              <a:gd name="T107" fmla="*/ 388 h 544"/>
              <a:gd name="T108" fmla="*/ 999 w 1183"/>
              <a:gd name="T109" fmla="*/ 401 h 544"/>
              <a:gd name="T110" fmla="*/ 1176 w 1183"/>
              <a:gd name="T111" fmla="*/ 281 h 5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183" h="544">
                <a:moveTo>
                  <a:pt x="1176" y="281"/>
                </a:moveTo>
                <a:cubicBezTo>
                  <a:pt x="1069" y="288"/>
                  <a:pt x="970" y="342"/>
                  <a:pt x="873" y="384"/>
                </a:cubicBezTo>
                <a:cubicBezTo>
                  <a:pt x="820" y="408"/>
                  <a:pt x="768" y="431"/>
                  <a:pt x="716" y="457"/>
                </a:cubicBezTo>
                <a:cubicBezTo>
                  <a:pt x="672" y="479"/>
                  <a:pt x="628" y="500"/>
                  <a:pt x="581" y="515"/>
                </a:cubicBezTo>
                <a:cubicBezTo>
                  <a:pt x="665" y="465"/>
                  <a:pt x="752" y="422"/>
                  <a:pt x="838" y="377"/>
                </a:cubicBezTo>
                <a:cubicBezTo>
                  <a:pt x="880" y="354"/>
                  <a:pt x="923" y="333"/>
                  <a:pt x="966" y="312"/>
                </a:cubicBezTo>
                <a:cubicBezTo>
                  <a:pt x="1009" y="293"/>
                  <a:pt x="1051" y="271"/>
                  <a:pt x="1087" y="241"/>
                </a:cubicBezTo>
                <a:cubicBezTo>
                  <a:pt x="1091" y="238"/>
                  <a:pt x="1088" y="230"/>
                  <a:pt x="1083" y="231"/>
                </a:cubicBezTo>
                <a:cubicBezTo>
                  <a:pt x="957" y="246"/>
                  <a:pt x="841" y="307"/>
                  <a:pt x="726" y="358"/>
                </a:cubicBezTo>
                <a:cubicBezTo>
                  <a:pt x="665" y="385"/>
                  <a:pt x="604" y="411"/>
                  <a:pt x="544" y="440"/>
                </a:cubicBezTo>
                <a:cubicBezTo>
                  <a:pt x="488" y="468"/>
                  <a:pt x="431" y="495"/>
                  <a:pt x="371" y="512"/>
                </a:cubicBezTo>
                <a:cubicBezTo>
                  <a:pt x="407" y="480"/>
                  <a:pt x="449" y="456"/>
                  <a:pt x="492" y="433"/>
                </a:cubicBezTo>
                <a:cubicBezTo>
                  <a:pt x="547" y="403"/>
                  <a:pt x="603" y="377"/>
                  <a:pt x="660" y="350"/>
                </a:cubicBezTo>
                <a:cubicBezTo>
                  <a:pt x="784" y="291"/>
                  <a:pt x="910" y="233"/>
                  <a:pt x="1039" y="186"/>
                </a:cubicBezTo>
                <a:cubicBezTo>
                  <a:pt x="1046" y="184"/>
                  <a:pt x="1044" y="172"/>
                  <a:pt x="1036" y="175"/>
                </a:cubicBezTo>
                <a:cubicBezTo>
                  <a:pt x="838" y="237"/>
                  <a:pt x="657" y="340"/>
                  <a:pt x="466" y="420"/>
                </a:cubicBezTo>
                <a:cubicBezTo>
                  <a:pt x="636" y="305"/>
                  <a:pt x="840" y="252"/>
                  <a:pt x="1014" y="143"/>
                </a:cubicBezTo>
                <a:cubicBezTo>
                  <a:pt x="1020" y="139"/>
                  <a:pt x="1016" y="131"/>
                  <a:pt x="1009" y="132"/>
                </a:cubicBezTo>
                <a:cubicBezTo>
                  <a:pt x="892" y="155"/>
                  <a:pt x="783" y="208"/>
                  <a:pt x="672" y="250"/>
                </a:cubicBezTo>
                <a:cubicBezTo>
                  <a:pt x="622" y="270"/>
                  <a:pt x="571" y="288"/>
                  <a:pt x="521" y="309"/>
                </a:cubicBezTo>
                <a:cubicBezTo>
                  <a:pt x="474" y="328"/>
                  <a:pt x="425" y="346"/>
                  <a:pt x="374" y="354"/>
                </a:cubicBezTo>
                <a:cubicBezTo>
                  <a:pt x="408" y="323"/>
                  <a:pt x="449" y="302"/>
                  <a:pt x="490" y="282"/>
                </a:cubicBezTo>
                <a:cubicBezTo>
                  <a:pt x="536" y="260"/>
                  <a:pt x="582" y="238"/>
                  <a:pt x="629" y="216"/>
                </a:cubicBezTo>
                <a:cubicBezTo>
                  <a:pt x="741" y="162"/>
                  <a:pt x="860" y="123"/>
                  <a:pt x="969" y="60"/>
                </a:cubicBezTo>
                <a:cubicBezTo>
                  <a:pt x="975" y="57"/>
                  <a:pt x="970" y="48"/>
                  <a:pt x="964" y="49"/>
                </a:cubicBezTo>
                <a:cubicBezTo>
                  <a:pt x="797" y="78"/>
                  <a:pt x="645" y="159"/>
                  <a:pt x="494" y="232"/>
                </a:cubicBezTo>
                <a:cubicBezTo>
                  <a:pt x="345" y="304"/>
                  <a:pt x="200" y="389"/>
                  <a:pt x="44" y="445"/>
                </a:cubicBezTo>
                <a:cubicBezTo>
                  <a:pt x="137" y="381"/>
                  <a:pt x="242" y="336"/>
                  <a:pt x="342" y="284"/>
                </a:cubicBezTo>
                <a:cubicBezTo>
                  <a:pt x="451" y="229"/>
                  <a:pt x="571" y="194"/>
                  <a:pt x="673" y="124"/>
                </a:cubicBezTo>
                <a:cubicBezTo>
                  <a:pt x="677" y="121"/>
                  <a:pt x="676" y="113"/>
                  <a:pt x="670" y="113"/>
                </a:cubicBezTo>
                <a:cubicBezTo>
                  <a:pt x="578" y="122"/>
                  <a:pt x="493" y="154"/>
                  <a:pt x="407" y="186"/>
                </a:cubicBezTo>
                <a:cubicBezTo>
                  <a:pt x="335" y="212"/>
                  <a:pt x="267" y="257"/>
                  <a:pt x="190" y="266"/>
                </a:cubicBezTo>
                <a:cubicBezTo>
                  <a:pt x="252" y="207"/>
                  <a:pt x="341" y="178"/>
                  <a:pt x="417" y="140"/>
                </a:cubicBezTo>
                <a:cubicBezTo>
                  <a:pt x="515" y="92"/>
                  <a:pt x="622" y="66"/>
                  <a:pt x="718" y="12"/>
                </a:cubicBezTo>
                <a:cubicBezTo>
                  <a:pt x="724" y="9"/>
                  <a:pt x="720" y="0"/>
                  <a:pt x="713" y="1"/>
                </a:cubicBezTo>
                <a:cubicBezTo>
                  <a:pt x="609" y="24"/>
                  <a:pt x="507" y="62"/>
                  <a:pt x="409" y="104"/>
                </a:cubicBezTo>
                <a:cubicBezTo>
                  <a:pt x="328" y="139"/>
                  <a:pt x="247" y="193"/>
                  <a:pt x="157" y="203"/>
                </a:cubicBezTo>
                <a:cubicBezTo>
                  <a:pt x="197" y="167"/>
                  <a:pt x="251" y="147"/>
                  <a:pt x="297" y="124"/>
                </a:cubicBezTo>
                <a:cubicBezTo>
                  <a:pt x="316" y="115"/>
                  <a:pt x="334" y="105"/>
                  <a:pt x="352" y="96"/>
                </a:cubicBezTo>
                <a:cubicBezTo>
                  <a:pt x="400" y="76"/>
                  <a:pt x="451" y="61"/>
                  <a:pt x="497" y="36"/>
                </a:cubicBezTo>
                <a:cubicBezTo>
                  <a:pt x="503" y="33"/>
                  <a:pt x="499" y="24"/>
                  <a:pt x="492" y="25"/>
                </a:cubicBezTo>
                <a:cubicBezTo>
                  <a:pt x="439" y="38"/>
                  <a:pt x="390" y="63"/>
                  <a:pt x="341" y="88"/>
                </a:cubicBezTo>
                <a:cubicBezTo>
                  <a:pt x="335" y="90"/>
                  <a:pt x="329" y="93"/>
                  <a:pt x="323" y="95"/>
                </a:cubicBezTo>
                <a:cubicBezTo>
                  <a:pt x="277" y="114"/>
                  <a:pt x="235" y="139"/>
                  <a:pt x="189" y="155"/>
                </a:cubicBezTo>
                <a:cubicBezTo>
                  <a:pt x="223" y="134"/>
                  <a:pt x="259" y="116"/>
                  <a:pt x="291" y="92"/>
                </a:cubicBezTo>
                <a:cubicBezTo>
                  <a:pt x="297" y="89"/>
                  <a:pt x="294" y="79"/>
                  <a:pt x="287" y="81"/>
                </a:cubicBezTo>
                <a:cubicBezTo>
                  <a:pt x="234" y="97"/>
                  <a:pt x="189" y="131"/>
                  <a:pt x="136" y="146"/>
                </a:cubicBezTo>
                <a:cubicBezTo>
                  <a:pt x="179" y="111"/>
                  <a:pt x="232" y="90"/>
                  <a:pt x="281" y="66"/>
                </a:cubicBezTo>
                <a:cubicBezTo>
                  <a:pt x="287" y="63"/>
                  <a:pt x="282" y="53"/>
                  <a:pt x="276" y="55"/>
                </a:cubicBezTo>
                <a:cubicBezTo>
                  <a:pt x="242" y="63"/>
                  <a:pt x="209" y="75"/>
                  <a:pt x="174" y="79"/>
                </a:cubicBezTo>
                <a:cubicBezTo>
                  <a:pt x="166" y="79"/>
                  <a:pt x="166" y="91"/>
                  <a:pt x="174" y="91"/>
                </a:cubicBezTo>
                <a:cubicBezTo>
                  <a:pt x="189" y="89"/>
                  <a:pt x="204" y="86"/>
                  <a:pt x="219" y="82"/>
                </a:cubicBezTo>
                <a:cubicBezTo>
                  <a:pt x="180" y="101"/>
                  <a:pt x="142" y="122"/>
                  <a:pt x="111" y="152"/>
                </a:cubicBezTo>
                <a:cubicBezTo>
                  <a:pt x="106" y="157"/>
                  <a:pt x="111" y="163"/>
                  <a:pt x="117" y="162"/>
                </a:cubicBezTo>
                <a:cubicBezTo>
                  <a:pt x="154" y="156"/>
                  <a:pt x="187" y="139"/>
                  <a:pt x="220" y="122"/>
                </a:cubicBezTo>
                <a:cubicBezTo>
                  <a:pt x="197" y="136"/>
                  <a:pt x="174" y="149"/>
                  <a:pt x="152" y="165"/>
                </a:cubicBezTo>
                <a:cubicBezTo>
                  <a:pt x="146" y="169"/>
                  <a:pt x="150" y="177"/>
                  <a:pt x="157" y="176"/>
                </a:cubicBezTo>
                <a:cubicBezTo>
                  <a:pt x="165" y="174"/>
                  <a:pt x="173" y="172"/>
                  <a:pt x="181" y="170"/>
                </a:cubicBezTo>
                <a:cubicBezTo>
                  <a:pt x="165" y="180"/>
                  <a:pt x="150" y="192"/>
                  <a:pt x="137" y="206"/>
                </a:cubicBezTo>
                <a:cubicBezTo>
                  <a:pt x="134" y="209"/>
                  <a:pt x="136" y="216"/>
                  <a:pt x="142" y="216"/>
                </a:cubicBezTo>
                <a:cubicBezTo>
                  <a:pt x="232" y="212"/>
                  <a:pt x="314" y="161"/>
                  <a:pt x="394" y="124"/>
                </a:cubicBezTo>
                <a:cubicBezTo>
                  <a:pt x="481" y="84"/>
                  <a:pt x="574" y="49"/>
                  <a:pt x="667" y="25"/>
                </a:cubicBezTo>
                <a:cubicBezTo>
                  <a:pt x="582" y="65"/>
                  <a:pt x="490" y="90"/>
                  <a:pt x="406" y="132"/>
                </a:cubicBezTo>
                <a:cubicBezTo>
                  <a:pt x="325" y="172"/>
                  <a:pt x="232" y="202"/>
                  <a:pt x="169" y="270"/>
                </a:cubicBezTo>
                <a:cubicBezTo>
                  <a:pt x="166" y="273"/>
                  <a:pt x="168" y="280"/>
                  <a:pt x="174" y="280"/>
                </a:cubicBezTo>
                <a:cubicBezTo>
                  <a:pt x="253" y="276"/>
                  <a:pt x="324" y="232"/>
                  <a:pt x="397" y="202"/>
                </a:cubicBezTo>
                <a:cubicBezTo>
                  <a:pt x="475" y="170"/>
                  <a:pt x="560" y="140"/>
                  <a:pt x="645" y="128"/>
                </a:cubicBezTo>
                <a:cubicBezTo>
                  <a:pt x="550" y="188"/>
                  <a:pt x="441" y="221"/>
                  <a:pt x="342" y="271"/>
                </a:cubicBezTo>
                <a:cubicBezTo>
                  <a:pt x="227" y="328"/>
                  <a:pt x="107" y="380"/>
                  <a:pt x="5" y="458"/>
                </a:cubicBezTo>
                <a:cubicBezTo>
                  <a:pt x="0" y="462"/>
                  <a:pt x="3" y="471"/>
                  <a:pt x="10" y="469"/>
                </a:cubicBezTo>
                <a:cubicBezTo>
                  <a:pt x="175" y="416"/>
                  <a:pt x="326" y="326"/>
                  <a:pt x="481" y="251"/>
                </a:cubicBezTo>
                <a:cubicBezTo>
                  <a:pt x="626" y="182"/>
                  <a:pt x="771" y="103"/>
                  <a:pt x="929" y="69"/>
                </a:cubicBezTo>
                <a:cubicBezTo>
                  <a:pt x="828" y="122"/>
                  <a:pt x="719" y="160"/>
                  <a:pt x="616" y="209"/>
                </a:cubicBezTo>
                <a:cubicBezTo>
                  <a:pt x="570" y="231"/>
                  <a:pt x="524" y="252"/>
                  <a:pt x="478" y="274"/>
                </a:cubicBezTo>
                <a:cubicBezTo>
                  <a:pt x="433" y="296"/>
                  <a:pt x="388" y="321"/>
                  <a:pt x="353" y="358"/>
                </a:cubicBezTo>
                <a:cubicBezTo>
                  <a:pt x="350" y="361"/>
                  <a:pt x="352" y="368"/>
                  <a:pt x="358" y="368"/>
                </a:cubicBezTo>
                <a:cubicBezTo>
                  <a:pt x="411" y="363"/>
                  <a:pt x="462" y="345"/>
                  <a:pt x="511" y="325"/>
                </a:cubicBezTo>
                <a:cubicBezTo>
                  <a:pt x="564" y="305"/>
                  <a:pt x="616" y="284"/>
                  <a:pt x="669" y="265"/>
                </a:cubicBezTo>
                <a:cubicBezTo>
                  <a:pt x="771" y="226"/>
                  <a:pt x="870" y="178"/>
                  <a:pt x="976" y="152"/>
                </a:cubicBezTo>
                <a:cubicBezTo>
                  <a:pt x="795" y="256"/>
                  <a:pt x="586" y="311"/>
                  <a:pt x="419" y="439"/>
                </a:cubicBezTo>
                <a:cubicBezTo>
                  <a:pt x="414" y="443"/>
                  <a:pt x="416" y="453"/>
                  <a:pt x="423" y="450"/>
                </a:cubicBezTo>
                <a:cubicBezTo>
                  <a:pt x="438" y="445"/>
                  <a:pt x="452" y="439"/>
                  <a:pt x="467" y="433"/>
                </a:cubicBezTo>
                <a:cubicBezTo>
                  <a:pt x="423" y="457"/>
                  <a:pt x="380" y="484"/>
                  <a:pt x="345" y="520"/>
                </a:cubicBezTo>
                <a:cubicBezTo>
                  <a:pt x="341" y="525"/>
                  <a:pt x="345" y="532"/>
                  <a:pt x="351" y="530"/>
                </a:cubicBezTo>
                <a:cubicBezTo>
                  <a:pt x="414" y="515"/>
                  <a:pt x="473" y="488"/>
                  <a:pt x="530" y="460"/>
                </a:cubicBezTo>
                <a:cubicBezTo>
                  <a:pt x="589" y="432"/>
                  <a:pt x="648" y="404"/>
                  <a:pt x="708" y="379"/>
                </a:cubicBezTo>
                <a:cubicBezTo>
                  <a:pt x="823" y="330"/>
                  <a:pt x="937" y="266"/>
                  <a:pt x="1062" y="246"/>
                </a:cubicBezTo>
                <a:cubicBezTo>
                  <a:pt x="1029" y="270"/>
                  <a:pt x="991" y="288"/>
                  <a:pt x="954" y="305"/>
                </a:cubicBezTo>
                <a:cubicBezTo>
                  <a:pt x="910" y="325"/>
                  <a:pt x="868" y="347"/>
                  <a:pt x="825" y="370"/>
                </a:cubicBezTo>
                <a:cubicBezTo>
                  <a:pt x="729" y="421"/>
                  <a:pt x="631" y="469"/>
                  <a:pt x="539" y="527"/>
                </a:cubicBezTo>
                <a:cubicBezTo>
                  <a:pt x="533" y="531"/>
                  <a:pt x="537" y="540"/>
                  <a:pt x="543" y="538"/>
                </a:cubicBezTo>
                <a:cubicBezTo>
                  <a:pt x="656" y="512"/>
                  <a:pt x="755" y="447"/>
                  <a:pt x="861" y="403"/>
                </a:cubicBezTo>
                <a:cubicBezTo>
                  <a:pt x="958" y="362"/>
                  <a:pt x="1055" y="305"/>
                  <a:pt x="1162" y="294"/>
                </a:cubicBezTo>
                <a:cubicBezTo>
                  <a:pt x="1117" y="342"/>
                  <a:pt x="1045" y="363"/>
                  <a:pt x="988" y="393"/>
                </a:cubicBezTo>
                <a:cubicBezTo>
                  <a:pt x="901" y="437"/>
                  <a:pt x="815" y="485"/>
                  <a:pt x="728" y="530"/>
                </a:cubicBezTo>
                <a:cubicBezTo>
                  <a:pt x="722" y="533"/>
                  <a:pt x="726" y="543"/>
                  <a:pt x="733" y="541"/>
                </a:cubicBezTo>
                <a:cubicBezTo>
                  <a:pt x="762" y="533"/>
                  <a:pt x="791" y="523"/>
                  <a:pt x="819" y="511"/>
                </a:cubicBezTo>
                <a:cubicBezTo>
                  <a:pt x="808" y="518"/>
                  <a:pt x="798" y="526"/>
                  <a:pt x="788" y="534"/>
                </a:cubicBezTo>
                <a:cubicBezTo>
                  <a:pt x="784" y="537"/>
                  <a:pt x="787" y="544"/>
                  <a:pt x="792" y="544"/>
                </a:cubicBezTo>
                <a:cubicBezTo>
                  <a:pt x="837" y="539"/>
                  <a:pt x="878" y="520"/>
                  <a:pt x="921" y="505"/>
                </a:cubicBezTo>
                <a:cubicBezTo>
                  <a:pt x="931" y="502"/>
                  <a:pt x="975" y="484"/>
                  <a:pt x="982" y="493"/>
                </a:cubicBezTo>
                <a:cubicBezTo>
                  <a:pt x="992" y="504"/>
                  <a:pt x="1005" y="503"/>
                  <a:pt x="1018" y="501"/>
                </a:cubicBezTo>
                <a:cubicBezTo>
                  <a:pt x="1026" y="500"/>
                  <a:pt x="1022" y="488"/>
                  <a:pt x="1015" y="489"/>
                </a:cubicBezTo>
                <a:cubicBezTo>
                  <a:pt x="1004" y="491"/>
                  <a:pt x="995" y="493"/>
                  <a:pt x="990" y="482"/>
                </a:cubicBezTo>
                <a:cubicBezTo>
                  <a:pt x="989" y="480"/>
                  <a:pt x="986" y="478"/>
                  <a:pt x="984" y="479"/>
                </a:cubicBezTo>
                <a:cubicBezTo>
                  <a:pt x="925" y="484"/>
                  <a:pt x="873" y="516"/>
                  <a:pt x="815" y="528"/>
                </a:cubicBezTo>
                <a:cubicBezTo>
                  <a:pt x="899" y="468"/>
                  <a:pt x="1002" y="434"/>
                  <a:pt x="1098" y="400"/>
                </a:cubicBezTo>
                <a:cubicBezTo>
                  <a:pt x="1105" y="397"/>
                  <a:pt x="1102" y="386"/>
                  <a:pt x="1095" y="388"/>
                </a:cubicBezTo>
                <a:cubicBezTo>
                  <a:pt x="992" y="417"/>
                  <a:pt x="899" y="469"/>
                  <a:pt x="800" y="506"/>
                </a:cubicBezTo>
                <a:cubicBezTo>
                  <a:pt x="866" y="471"/>
                  <a:pt x="932" y="435"/>
                  <a:pt x="999" y="401"/>
                </a:cubicBezTo>
                <a:cubicBezTo>
                  <a:pt x="1060" y="369"/>
                  <a:pt x="1136" y="348"/>
                  <a:pt x="1181" y="291"/>
                </a:cubicBezTo>
                <a:cubicBezTo>
                  <a:pt x="1183" y="288"/>
                  <a:pt x="1182" y="281"/>
                  <a:pt x="1176" y="281"/>
                </a:cubicBezTo>
                <a:close/>
              </a:path>
            </a:pathLst>
          </a:custGeom>
          <a:solidFill>
            <a:srgbClr val="19161A">
              <a:alpha val="26000"/>
            </a:srgbClr>
          </a:solidFill>
          <a:ln>
            <a:noFill/>
          </a:ln>
          <a:effectLst>
            <a:outerShdw blurRad="76200" sx="94000" sy="94000" algn="ctr" rotWithShape="0">
              <a:prstClr val="black">
                <a:alpha val="36000"/>
              </a:prst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>
              <a:latin typeface="Calibri Light" panose="020F0302020204030204" pitchFamily="34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96"/>
          <a:stretch/>
        </p:blipFill>
        <p:spPr>
          <a:xfrm>
            <a:off x="3767432" y="2005276"/>
            <a:ext cx="5484557" cy="97002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1277600" y="0"/>
            <a:ext cx="914400" cy="1030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Marcador de contenido 2"/>
          <p:cNvSpPr txBox="1">
            <a:spLocks/>
          </p:cNvSpPr>
          <p:nvPr/>
        </p:nvSpPr>
        <p:spPr>
          <a:xfrm>
            <a:off x="2801526" y="5357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>
                <a:solidFill>
                  <a:schemeClr val="bg1"/>
                </a:solidFill>
                <a:latin typeface="Frutiger LT for BNS Medium"/>
                <a:cs typeface="Frutiger LT for BNS Medium"/>
              </a:rPr>
              <a:t>5</a:t>
            </a:r>
          </a:p>
        </p:txBody>
      </p:sp>
      <p:pic>
        <p:nvPicPr>
          <p:cNvPr id="7180" name="Picture 12" descr="Download Logo Highres Question Mark - Exclamation Mark Icon PNG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125" y="3252419"/>
            <a:ext cx="2651768" cy="301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67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622721" y="1218123"/>
            <a:ext cx="972673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 smtClean="0">
                <a:ln/>
                <a:latin typeface="Calibri" panose="020F0502020204030204" pitchFamily="34" charset="0"/>
                <a:cs typeface="Calibri" panose="020F0502020204030204" pitchFamily="34" charset="0"/>
              </a:rPr>
              <a:t>Solo </a:t>
            </a:r>
            <a:r>
              <a:rPr lang="es-ES" sz="2000" b="1" dirty="0" smtClean="0">
                <a:ln/>
                <a:solidFill>
                  <a:srgbClr val="B936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documentos </a:t>
            </a:r>
            <a:r>
              <a:rPr lang="es-ES" sz="2000" dirty="0" smtClean="0">
                <a:ln/>
                <a:latin typeface="Calibri" panose="020F0502020204030204" pitchFamily="34" charset="0"/>
                <a:cs typeface="Calibri" panose="020F0502020204030204" pitchFamily="34" charset="0"/>
              </a:rPr>
              <a:t>para la integración del expediente</a:t>
            </a:r>
          </a:p>
          <a:p>
            <a:pPr algn="just"/>
            <a:endParaRPr lang="es-ES" sz="2400" dirty="0" smtClean="0">
              <a:ln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s-MX" sz="2000" dirty="0" smtClean="0"/>
              <a:t>Se consideran ingresos brutos para el calculo del crédito </a:t>
            </a:r>
            <a:r>
              <a:rPr lang="es-MX" sz="2000" b="1" dirty="0" smtClean="0">
                <a:solidFill>
                  <a:srgbClr val="B9369F"/>
                </a:solidFill>
              </a:rPr>
              <a:t>= mayor capacidad</a:t>
            </a:r>
          </a:p>
          <a:p>
            <a:pPr algn="just"/>
            <a:endParaRPr lang="es-MX" sz="2400" b="1" dirty="0" smtClean="0"/>
          </a:p>
          <a:p>
            <a:pPr algn="just"/>
            <a:r>
              <a:rPr lang="es-MX" sz="2000" dirty="0" smtClean="0"/>
              <a:t>La capacidad de pago o nivel de endeudamiento, según el perfil del cliente </a:t>
            </a:r>
            <a:r>
              <a:rPr lang="es-MX" sz="2000" b="1" dirty="0">
                <a:solidFill>
                  <a:srgbClr val="B9369F"/>
                </a:solidFill>
              </a:rPr>
              <a:t>es hasta el 55%</a:t>
            </a:r>
          </a:p>
          <a:p>
            <a:pPr algn="just"/>
            <a:endParaRPr lang="es-MX" sz="2400" b="1" dirty="0" smtClean="0"/>
          </a:p>
          <a:p>
            <a:pPr algn="just"/>
            <a:r>
              <a:rPr lang="es-MX" sz="2000" b="1" dirty="0" smtClean="0">
                <a:solidFill>
                  <a:srgbClr val="B9369F"/>
                </a:solidFill>
              </a:rPr>
              <a:t>El cónyuge bajo régimen de </a:t>
            </a:r>
            <a:r>
              <a:rPr lang="es-MX" sz="2000" b="1" dirty="0">
                <a:solidFill>
                  <a:srgbClr val="B9369F"/>
                </a:solidFill>
              </a:rPr>
              <a:t>sociedad conyugal, </a:t>
            </a:r>
            <a:r>
              <a:rPr lang="es-MX" sz="2000" dirty="0" smtClean="0"/>
              <a:t>puede o no firmar solicitud de crédito por lo que no se le consulta buró</a:t>
            </a:r>
          </a:p>
          <a:p>
            <a:pPr algn="just"/>
            <a:endParaRPr lang="es-MX" sz="2400" dirty="0" smtClean="0"/>
          </a:p>
          <a:p>
            <a:pPr algn="just"/>
            <a:r>
              <a:rPr lang="es-MX" sz="2000" dirty="0" smtClean="0"/>
              <a:t>Se puede consolidar ingresos en unión libre sin tener que presentar carta concubinato o demostrar hijos en común</a:t>
            </a:r>
          </a:p>
          <a:p>
            <a:pPr algn="just"/>
            <a:endParaRPr lang="es-MX" sz="2400" b="1" dirty="0" smtClean="0"/>
          </a:p>
          <a:p>
            <a:pPr algn="just"/>
            <a:r>
              <a:rPr lang="es-MX" sz="2000" b="1" dirty="0" smtClean="0">
                <a:solidFill>
                  <a:srgbClr val="B9369F"/>
                </a:solidFill>
              </a:rPr>
              <a:t>Autorización de créditos con aforo de hasta el 65% </a:t>
            </a:r>
            <a:r>
              <a:rPr lang="es-MX" sz="2000" dirty="0" smtClean="0"/>
              <a:t>para independientes que no tengan constancia de situación fiscal</a:t>
            </a:r>
          </a:p>
        </p:txBody>
      </p:sp>
      <p:grpSp>
        <p:nvGrpSpPr>
          <p:cNvPr id="36" name="Group 359">
            <a:extLst>
              <a:ext uri="{FF2B5EF4-FFF2-40B4-BE49-F238E27FC236}">
                <a16:creationId xmlns:a16="http://schemas.microsoft.com/office/drawing/2014/main" id="{D62FBCE7-A138-E645-B9EC-979E1E90FF7F}"/>
              </a:ext>
            </a:extLst>
          </p:cNvPr>
          <p:cNvGrpSpPr/>
          <p:nvPr/>
        </p:nvGrpSpPr>
        <p:grpSpPr>
          <a:xfrm>
            <a:off x="976414" y="4327041"/>
            <a:ext cx="553947" cy="498328"/>
            <a:chOff x="1425576" y="5507038"/>
            <a:chExt cx="366713" cy="365125"/>
          </a:xfrm>
        </p:grpSpPr>
        <p:sp>
          <p:nvSpPr>
            <p:cNvPr id="39" name="Freeform 282">
              <a:extLst>
                <a:ext uri="{FF2B5EF4-FFF2-40B4-BE49-F238E27FC236}">
                  <a16:creationId xmlns:a16="http://schemas.microsoft.com/office/drawing/2014/main" id="{8F731292-A320-8B43-AA47-4597A7FFD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1476" y="5573713"/>
              <a:ext cx="66675" cy="98425"/>
            </a:xfrm>
            <a:custGeom>
              <a:avLst/>
              <a:gdLst>
                <a:gd name="T0" fmla="*/ 0 w 197"/>
                <a:gd name="T1" fmla="*/ 226 h 295"/>
                <a:gd name="T2" fmla="*/ 98 w 197"/>
                <a:gd name="T3" fmla="*/ 295 h 295"/>
                <a:gd name="T4" fmla="*/ 197 w 197"/>
                <a:gd name="T5" fmla="*/ 222 h 295"/>
                <a:gd name="T6" fmla="*/ 98 w 197"/>
                <a:gd name="T7" fmla="*/ 148 h 295"/>
                <a:gd name="T8" fmla="*/ 0 w 197"/>
                <a:gd name="T9" fmla="*/ 74 h 295"/>
                <a:gd name="T10" fmla="*/ 98 w 197"/>
                <a:gd name="T11" fmla="*/ 0 h 295"/>
                <a:gd name="T12" fmla="*/ 197 w 197"/>
                <a:gd name="T13" fmla="*/ 69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7" h="295">
                  <a:moveTo>
                    <a:pt x="0" y="226"/>
                  </a:moveTo>
                  <a:cubicBezTo>
                    <a:pt x="3" y="265"/>
                    <a:pt x="46" y="295"/>
                    <a:pt x="98" y="295"/>
                  </a:cubicBezTo>
                  <a:cubicBezTo>
                    <a:pt x="153" y="295"/>
                    <a:pt x="197" y="262"/>
                    <a:pt x="197" y="222"/>
                  </a:cubicBezTo>
                  <a:cubicBezTo>
                    <a:pt x="197" y="161"/>
                    <a:pt x="116" y="151"/>
                    <a:pt x="98" y="148"/>
                  </a:cubicBezTo>
                  <a:cubicBezTo>
                    <a:pt x="81" y="144"/>
                    <a:pt x="0" y="134"/>
                    <a:pt x="0" y="74"/>
                  </a:cubicBezTo>
                  <a:cubicBezTo>
                    <a:pt x="0" y="33"/>
                    <a:pt x="44" y="0"/>
                    <a:pt x="98" y="0"/>
                  </a:cubicBezTo>
                  <a:cubicBezTo>
                    <a:pt x="151" y="0"/>
                    <a:pt x="194" y="30"/>
                    <a:pt x="197" y="69"/>
                  </a:cubicBezTo>
                </a:path>
              </a:pathLst>
            </a:custGeom>
            <a:noFill/>
            <a:ln w="38100" cap="rnd">
              <a:solidFill>
                <a:srgbClr val="99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solidFill>
                  <a:srgbClr val="4F4DB8"/>
                </a:solidFill>
                <a:latin typeface="Arial Regular"/>
              </a:endParaRPr>
            </a:p>
          </p:txBody>
        </p:sp>
        <p:sp>
          <p:nvSpPr>
            <p:cNvPr id="37" name="Oval 280">
              <a:extLst>
                <a:ext uri="{FF2B5EF4-FFF2-40B4-BE49-F238E27FC236}">
                  <a16:creationId xmlns:a16="http://schemas.microsoft.com/office/drawing/2014/main" id="{7137C1AE-9C2C-5D49-9A88-7888CDF823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5576" y="5640388"/>
              <a:ext cx="233363" cy="231775"/>
            </a:xfrm>
            <a:prstGeom prst="ellipse">
              <a:avLst/>
            </a:prstGeom>
            <a:noFill/>
            <a:ln w="38100" cap="rnd">
              <a:solidFill>
                <a:srgbClr val="7030A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solidFill>
                  <a:srgbClr val="4F4DB8"/>
                </a:solidFill>
                <a:latin typeface="Arial Regular"/>
              </a:endParaRPr>
            </a:p>
          </p:txBody>
        </p:sp>
        <p:sp>
          <p:nvSpPr>
            <p:cNvPr id="38" name="Freeform 281">
              <a:extLst>
                <a:ext uri="{FF2B5EF4-FFF2-40B4-BE49-F238E27FC236}">
                  <a16:creationId xmlns:a16="http://schemas.microsoft.com/office/drawing/2014/main" id="{0E01DD2B-A082-7D4E-A7E4-C99C0CEC3A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8926" y="5507038"/>
              <a:ext cx="233363" cy="233363"/>
            </a:xfrm>
            <a:custGeom>
              <a:avLst/>
              <a:gdLst>
                <a:gd name="T0" fmla="*/ 0 w 690"/>
                <a:gd name="T1" fmla="*/ 345 h 690"/>
                <a:gd name="T2" fmla="*/ 345 w 690"/>
                <a:gd name="T3" fmla="*/ 0 h 690"/>
                <a:gd name="T4" fmla="*/ 690 w 690"/>
                <a:gd name="T5" fmla="*/ 345 h 690"/>
                <a:gd name="T6" fmla="*/ 345 w 690"/>
                <a:gd name="T7" fmla="*/ 690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0" h="690">
                  <a:moveTo>
                    <a:pt x="0" y="345"/>
                  </a:moveTo>
                  <a:cubicBezTo>
                    <a:pt x="0" y="154"/>
                    <a:pt x="155" y="0"/>
                    <a:pt x="345" y="0"/>
                  </a:cubicBezTo>
                  <a:cubicBezTo>
                    <a:pt x="536" y="0"/>
                    <a:pt x="690" y="154"/>
                    <a:pt x="690" y="345"/>
                  </a:cubicBezTo>
                  <a:cubicBezTo>
                    <a:pt x="690" y="535"/>
                    <a:pt x="536" y="690"/>
                    <a:pt x="345" y="690"/>
                  </a:cubicBezTo>
                </a:path>
              </a:pathLst>
            </a:custGeom>
            <a:noFill/>
            <a:ln w="38100" cap="rnd">
              <a:solidFill>
                <a:srgbClr val="7030A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solidFill>
                  <a:srgbClr val="4F4DB8"/>
                </a:solidFill>
                <a:latin typeface="Arial Regular"/>
              </a:endParaRPr>
            </a:p>
          </p:txBody>
        </p:sp>
        <p:sp>
          <p:nvSpPr>
            <p:cNvPr id="40" name="Line 283">
              <a:extLst>
                <a:ext uri="{FF2B5EF4-FFF2-40B4-BE49-F238E27FC236}">
                  <a16:creationId xmlns:a16="http://schemas.microsoft.com/office/drawing/2014/main" id="{CC7E139A-B693-D54A-8166-A4A6695CCD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77988" y="5556250"/>
              <a:ext cx="0" cy="7938"/>
            </a:xfrm>
            <a:prstGeom prst="line">
              <a:avLst/>
            </a:prstGeom>
            <a:noFill/>
            <a:ln w="38100" cap="rnd">
              <a:solidFill>
                <a:srgbClr val="99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solidFill>
                  <a:srgbClr val="4F4DB8"/>
                </a:solidFill>
                <a:latin typeface="Arial Regular"/>
              </a:endParaRPr>
            </a:p>
          </p:txBody>
        </p:sp>
        <p:sp>
          <p:nvSpPr>
            <p:cNvPr id="41" name="Line 284">
              <a:extLst>
                <a:ext uri="{FF2B5EF4-FFF2-40B4-BE49-F238E27FC236}">
                  <a16:creationId xmlns:a16="http://schemas.microsoft.com/office/drawing/2014/main" id="{8240EA9F-E22F-954C-A128-766EB12F50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77988" y="5681663"/>
              <a:ext cx="0" cy="7938"/>
            </a:xfrm>
            <a:prstGeom prst="line">
              <a:avLst/>
            </a:prstGeom>
            <a:noFill/>
            <a:ln w="38100" cap="rnd">
              <a:solidFill>
                <a:srgbClr val="99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solidFill>
                  <a:srgbClr val="4F4DB8"/>
                </a:solidFill>
                <a:latin typeface="Arial Regular"/>
              </a:endParaRPr>
            </a:p>
          </p:txBody>
        </p:sp>
        <p:sp>
          <p:nvSpPr>
            <p:cNvPr id="42" name="Freeform 285">
              <a:extLst>
                <a:ext uri="{FF2B5EF4-FFF2-40B4-BE49-F238E27FC236}">
                  <a16:creationId xmlns:a16="http://schemas.microsoft.com/office/drawing/2014/main" id="{2BC2C380-8E77-0849-B277-BF49E5C51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8126" y="5705475"/>
              <a:ext cx="68263" cy="101600"/>
            </a:xfrm>
            <a:custGeom>
              <a:avLst/>
              <a:gdLst>
                <a:gd name="T0" fmla="*/ 0 w 201"/>
                <a:gd name="T1" fmla="*/ 227 h 303"/>
                <a:gd name="T2" fmla="*/ 101 w 201"/>
                <a:gd name="T3" fmla="*/ 303 h 303"/>
                <a:gd name="T4" fmla="*/ 201 w 201"/>
                <a:gd name="T5" fmla="*/ 227 h 303"/>
                <a:gd name="T6" fmla="*/ 101 w 201"/>
                <a:gd name="T7" fmla="*/ 151 h 303"/>
                <a:gd name="T8" fmla="*/ 0 w 201"/>
                <a:gd name="T9" fmla="*/ 76 h 303"/>
                <a:gd name="T10" fmla="*/ 101 w 201"/>
                <a:gd name="T11" fmla="*/ 0 h 303"/>
                <a:gd name="T12" fmla="*/ 201 w 201"/>
                <a:gd name="T13" fmla="*/ 76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1" h="303">
                  <a:moveTo>
                    <a:pt x="0" y="227"/>
                  </a:moveTo>
                  <a:cubicBezTo>
                    <a:pt x="0" y="269"/>
                    <a:pt x="45" y="303"/>
                    <a:pt x="101" y="303"/>
                  </a:cubicBezTo>
                  <a:cubicBezTo>
                    <a:pt x="156" y="303"/>
                    <a:pt x="201" y="269"/>
                    <a:pt x="201" y="227"/>
                  </a:cubicBezTo>
                  <a:cubicBezTo>
                    <a:pt x="201" y="185"/>
                    <a:pt x="156" y="151"/>
                    <a:pt x="101" y="151"/>
                  </a:cubicBezTo>
                  <a:cubicBezTo>
                    <a:pt x="45" y="151"/>
                    <a:pt x="0" y="118"/>
                    <a:pt x="0" y="76"/>
                  </a:cubicBezTo>
                  <a:cubicBezTo>
                    <a:pt x="0" y="34"/>
                    <a:pt x="45" y="0"/>
                    <a:pt x="101" y="0"/>
                  </a:cubicBezTo>
                  <a:cubicBezTo>
                    <a:pt x="156" y="0"/>
                    <a:pt x="201" y="34"/>
                    <a:pt x="201" y="76"/>
                  </a:cubicBezTo>
                </a:path>
              </a:pathLst>
            </a:custGeom>
            <a:noFill/>
            <a:ln w="38100" cap="rnd">
              <a:solidFill>
                <a:srgbClr val="99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solidFill>
                  <a:srgbClr val="4F4DB8"/>
                </a:solidFill>
                <a:latin typeface="Arial Regular"/>
              </a:endParaRPr>
            </a:p>
          </p:txBody>
        </p:sp>
        <p:sp>
          <p:nvSpPr>
            <p:cNvPr id="45" name="Line 286">
              <a:extLst>
                <a:ext uri="{FF2B5EF4-FFF2-40B4-BE49-F238E27FC236}">
                  <a16:creationId xmlns:a16="http://schemas.microsoft.com/office/drawing/2014/main" id="{572B0D4B-3850-9043-B021-4D6F7520F3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44638" y="5689600"/>
              <a:ext cx="0" cy="7938"/>
            </a:xfrm>
            <a:prstGeom prst="line">
              <a:avLst/>
            </a:prstGeom>
            <a:noFill/>
            <a:ln w="38100" cap="rnd">
              <a:solidFill>
                <a:srgbClr val="99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solidFill>
                  <a:srgbClr val="4F4DB8"/>
                </a:solidFill>
                <a:latin typeface="Arial Regular"/>
              </a:endParaRPr>
            </a:p>
          </p:txBody>
        </p:sp>
        <p:sp>
          <p:nvSpPr>
            <p:cNvPr id="46" name="Line 287">
              <a:extLst>
                <a:ext uri="{FF2B5EF4-FFF2-40B4-BE49-F238E27FC236}">
                  <a16:creationId xmlns:a16="http://schemas.microsoft.com/office/drawing/2014/main" id="{2C5E0094-CC7D-3341-AB48-E46C99DB76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44638" y="5815013"/>
              <a:ext cx="0" cy="7938"/>
            </a:xfrm>
            <a:prstGeom prst="line">
              <a:avLst/>
            </a:prstGeom>
            <a:noFill/>
            <a:ln w="38100" cap="rnd">
              <a:solidFill>
                <a:srgbClr val="99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solidFill>
                  <a:srgbClr val="4F4DB8"/>
                </a:solidFill>
                <a:latin typeface="Arial Regular"/>
              </a:endParaRPr>
            </a:p>
          </p:txBody>
        </p:sp>
      </p:grpSp>
      <p:grpSp>
        <p:nvGrpSpPr>
          <p:cNvPr id="31" name="Group 260">
            <a:extLst>
              <a:ext uri="{FF2B5EF4-FFF2-40B4-BE49-F238E27FC236}">
                <a16:creationId xmlns:a16="http://schemas.microsoft.com/office/drawing/2014/main" id="{E418FCB8-6034-0244-9F0A-8D594962C2D8}"/>
              </a:ext>
            </a:extLst>
          </p:cNvPr>
          <p:cNvGrpSpPr/>
          <p:nvPr/>
        </p:nvGrpSpPr>
        <p:grpSpPr>
          <a:xfrm>
            <a:off x="1024504" y="3336078"/>
            <a:ext cx="451942" cy="473087"/>
            <a:chOff x="6267450" y="5510212"/>
            <a:chExt cx="352425" cy="350838"/>
          </a:xfrm>
        </p:grpSpPr>
        <p:sp>
          <p:nvSpPr>
            <p:cNvPr id="32" name="Freeform 188">
              <a:extLst>
                <a:ext uri="{FF2B5EF4-FFF2-40B4-BE49-F238E27FC236}">
                  <a16:creationId xmlns:a16="http://schemas.microsoft.com/office/drawing/2014/main" id="{52BB05E3-6AF0-5B4E-B318-BCCBC48FB5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7450" y="5564187"/>
              <a:ext cx="298450" cy="296863"/>
            </a:xfrm>
            <a:custGeom>
              <a:avLst/>
              <a:gdLst>
                <a:gd name="T0" fmla="*/ 881 w 881"/>
                <a:gd name="T1" fmla="*/ 320 h 880"/>
                <a:gd name="T2" fmla="*/ 881 w 881"/>
                <a:gd name="T3" fmla="*/ 821 h 880"/>
                <a:gd name="T4" fmla="*/ 822 w 881"/>
                <a:gd name="T5" fmla="*/ 880 h 880"/>
                <a:gd name="T6" fmla="*/ 59 w 881"/>
                <a:gd name="T7" fmla="*/ 880 h 880"/>
                <a:gd name="T8" fmla="*/ 0 w 881"/>
                <a:gd name="T9" fmla="*/ 821 h 880"/>
                <a:gd name="T10" fmla="*/ 0 w 881"/>
                <a:gd name="T11" fmla="*/ 58 h 880"/>
                <a:gd name="T12" fmla="*/ 59 w 881"/>
                <a:gd name="T13" fmla="*/ 0 h 880"/>
                <a:gd name="T14" fmla="*/ 561 w 881"/>
                <a:gd name="T15" fmla="*/ 0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1" h="880">
                  <a:moveTo>
                    <a:pt x="881" y="320"/>
                  </a:moveTo>
                  <a:lnTo>
                    <a:pt x="881" y="821"/>
                  </a:lnTo>
                  <a:cubicBezTo>
                    <a:pt x="881" y="854"/>
                    <a:pt x="855" y="880"/>
                    <a:pt x="822" y="880"/>
                  </a:cubicBezTo>
                  <a:lnTo>
                    <a:pt x="59" y="880"/>
                  </a:lnTo>
                  <a:cubicBezTo>
                    <a:pt x="27" y="880"/>
                    <a:pt x="0" y="854"/>
                    <a:pt x="0" y="821"/>
                  </a:cubicBezTo>
                  <a:lnTo>
                    <a:pt x="0" y="58"/>
                  </a:lnTo>
                  <a:cubicBezTo>
                    <a:pt x="0" y="26"/>
                    <a:pt x="27" y="0"/>
                    <a:pt x="59" y="0"/>
                  </a:cubicBezTo>
                  <a:lnTo>
                    <a:pt x="561" y="0"/>
                  </a:lnTo>
                </a:path>
              </a:pathLst>
            </a:custGeom>
            <a:noFill/>
            <a:ln w="38100" cap="rnd">
              <a:solidFill>
                <a:srgbClr val="7030A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latin typeface="Arial Regular"/>
              </a:endParaRPr>
            </a:p>
          </p:txBody>
        </p:sp>
        <p:sp>
          <p:nvSpPr>
            <p:cNvPr id="33" name="Line 189">
              <a:extLst>
                <a:ext uri="{FF2B5EF4-FFF2-40B4-BE49-F238E27FC236}">
                  <a16:creationId xmlns:a16="http://schemas.microsoft.com/office/drawing/2014/main" id="{D85DE16F-D8C9-9A4D-AFC5-C0A5360A03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65900" y="5510212"/>
              <a:ext cx="0" cy="107950"/>
            </a:xfrm>
            <a:prstGeom prst="line">
              <a:avLst/>
            </a:prstGeom>
            <a:noFill/>
            <a:ln w="38100" cap="rnd">
              <a:solidFill>
                <a:srgbClr val="9900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latin typeface="Arial Regular"/>
              </a:endParaRPr>
            </a:p>
          </p:txBody>
        </p:sp>
        <p:sp>
          <p:nvSpPr>
            <p:cNvPr id="34" name="Line 190">
              <a:extLst>
                <a:ext uri="{FF2B5EF4-FFF2-40B4-BE49-F238E27FC236}">
                  <a16:creationId xmlns:a16="http://schemas.microsoft.com/office/drawing/2014/main" id="{F659DEAD-4AD6-C341-98A9-3C4F613C19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11925" y="5564187"/>
              <a:ext cx="107950" cy="0"/>
            </a:xfrm>
            <a:prstGeom prst="line">
              <a:avLst/>
            </a:prstGeom>
            <a:noFill/>
            <a:ln w="38100" cap="rnd">
              <a:solidFill>
                <a:srgbClr val="9900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latin typeface="Arial Regular"/>
              </a:endParaRPr>
            </a:p>
          </p:txBody>
        </p:sp>
        <p:sp>
          <p:nvSpPr>
            <p:cNvPr id="35" name="Freeform 191">
              <a:extLst>
                <a:ext uri="{FF2B5EF4-FFF2-40B4-BE49-F238E27FC236}">
                  <a16:creationId xmlns:a16="http://schemas.microsoft.com/office/drawing/2014/main" id="{5C027C51-7690-6245-B7C3-52E1BD53E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9363" y="5727700"/>
              <a:ext cx="180975" cy="69850"/>
            </a:xfrm>
            <a:custGeom>
              <a:avLst/>
              <a:gdLst>
                <a:gd name="T0" fmla="*/ 536 w 536"/>
                <a:gd name="T1" fmla="*/ 209 h 209"/>
                <a:gd name="T2" fmla="*/ 536 w 536"/>
                <a:gd name="T3" fmla="*/ 121 h 209"/>
                <a:gd name="T4" fmla="*/ 402 w 536"/>
                <a:gd name="T5" fmla="*/ 0 h 209"/>
                <a:gd name="T6" fmla="*/ 134 w 536"/>
                <a:gd name="T7" fmla="*/ 0 h 209"/>
                <a:gd name="T8" fmla="*/ 0 w 536"/>
                <a:gd name="T9" fmla="*/ 121 h 209"/>
                <a:gd name="T10" fmla="*/ 0 w 536"/>
                <a:gd name="T11" fmla="*/ 209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6" h="209">
                  <a:moveTo>
                    <a:pt x="536" y="209"/>
                  </a:moveTo>
                  <a:lnTo>
                    <a:pt x="536" y="121"/>
                  </a:lnTo>
                  <a:cubicBezTo>
                    <a:pt x="536" y="54"/>
                    <a:pt x="476" y="0"/>
                    <a:pt x="402" y="0"/>
                  </a:cubicBezTo>
                  <a:lnTo>
                    <a:pt x="134" y="0"/>
                  </a:lnTo>
                  <a:cubicBezTo>
                    <a:pt x="60" y="0"/>
                    <a:pt x="0" y="54"/>
                    <a:pt x="0" y="121"/>
                  </a:cubicBezTo>
                  <a:lnTo>
                    <a:pt x="0" y="209"/>
                  </a:lnTo>
                </a:path>
              </a:pathLst>
            </a:custGeom>
            <a:noFill/>
            <a:ln w="38100" cap="rnd">
              <a:solidFill>
                <a:srgbClr val="99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latin typeface="Arial Regular"/>
              </a:endParaRPr>
            </a:p>
          </p:txBody>
        </p:sp>
        <p:sp>
          <p:nvSpPr>
            <p:cNvPr id="43" name="Oval 192">
              <a:extLst>
                <a:ext uri="{FF2B5EF4-FFF2-40B4-BE49-F238E27FC236}">
                  <a16:creationId xmlns:a16="http://schemas.microsoft.com/office/drawing/2014/main" id="{B878AC22-6B95-EC43-9BE7-3B5FB25FD1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0163" y="5616575"/>
              <a:ext cx="79375" cy="80963"/>
            </a:xfrm>
            <a:prstGeom prst="ellipse">
              <a:avLst/>
            </a:prstGeom>
            <a:noFill/>
            <a:ln w="38100" cap="rnd">
              <a:solidFill>
                <a:srgbClr val="99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latin typeface="Arial Regular"/>
              </a:endParaRPr>
            </a:p>
          </p:txBody>
        </p:sp>
      </p:grpSp>
      <p:grpSp>
        <p:nvGrpSpPr>
          <p:cNvPr id="57" name="Group 305">
            <a:extLst>
              <a:ext uri="{FF2B5EF4-FFF2-40B4-BE49-F238E27FC236}">
                <a16:creationId xmlns:a16="http://schemas.microsoft.com/office/drawing/2014/main" id="{6A96AF48-8988-1C45-89BB-E3417AADB7CE}"/>
              </a:ext>
            </a:extLst>
          </p:cNvPr>
          <p:cNvGrpSpPr/>
          <p:nvPr/>
        </p:nvGrpSpPr>
        <p:grpSpPr>
          <a:xfrm>
            <a:off x="1098899" y="1218878"/>
            <a:ext cx="390851" cy="444430"/>
            <a:chOff x="1933576" y="5991225"/>
            <a:chExt cx="336550" cy="336550"/>
          </a:xfrm>
        </p:grpSpPr>
        <p:sp>
          <p:nvSpPr>
            <p:cNvPr id="58" name="Oval 232">
              <a:extLst>
                <a:ext uri="{FF2B5EF4-FFF2-40B4-BE49-F238E27FC236}">
                  <a16:creationId xmlns:a16="http://schemas.microsoft.com/office/drawing/2014/main" id="{0634D964-65EE-8845-9016-3DE8CB4875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4076" y="6181725"/>
              <a:ext cx="146050" cy="146050"/>
            </a:xfrm>
            <a:prstGeom prst="ellipse">
              <a:avLst/>
            </a:prstGeom>
            <a:noFill/>
            <a:ln w="38100" cap="rnd">
              <a:solidFill>
                <a:srgbClr val="9900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latin typeface="Arial Regular"/>
              </a:endParaRPr>
            </a:p>
          </p:txBody>
        </p:sp>
        <p:sp>
          <p:nvSpPr>
            <p:cNvPr id="60" name="Line 234">
              <a:extLst>
                <a:ext uri="{FF2B5EF4-FFF2-40B4-BE49-F238E27FC236}">
                  <a16:creationId xmlns:a16="http://schemas.microsoft.com/office/drawing/2014/main" id="{8605E8C0-07DC-0D48-A721-F56D7C2622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97101" y="6224588"/>
              <a:ext cx="0" cy="58738"/>
            </a:xfrm>
            <a:prstGeom prst="line">
              <a:avLst/>
            </a:prstGeom>
            <a:noFill/>
            <a:ln w="38100" cap="rnd">
              <a:solidFill>
                <a:srgbClr val="99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latin typeface="Arial Regular"/>
              </a:endParaRPr>
            </a:p>
          </p:txBody>
        </p:sp>
        <p:sp>
          <p:nvSpPr>
            <p:cNvPr id="59" name="Line 233">
              <a:extLst>
                <a:ext uri="{FF2B5EF4-FFF2-40B4-BE49-F238E27FC236}">
                  <a16:creationId xmlns:a16="http://schemas.microsoft.com/office/drawing/2014/main" id="{0FFE4091-2268-2D4A-926B-B5967BF71F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66938" y="6254750"/>
              <a:ext cx="58738" cy="0"/>
            </a:xfrm>
            <a:prstGeom prst="line">
              <a:avLst/>
            </a:prstGeom>
            <a:noFill/>
            <a:ln w="38100" cap="rnd">
              <a:solidFill>
                <a:srgbClr val="99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latin typeface="Arial Regular"/>
              </a:endParaRPr>
            </a:p>
          </p:txBody>
        </p:sp>
        <p:sp>
          <p:nvSpPr>
            <p:cNvPr id="61" name="Freeform 235">
              <a:extLst>
                <a:ext uri="{FF2B5EF4-FFF2-40B4-BE49-F238E27FC236}">
                  <a16:creationId xmlns:a16="http://schemas.microsoft.com/office/drawing/2014/main" id="{FCA1FAC4-87BD-104E-A164-3581FC1322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3576" y="5991225"/>
              <a:ext cx="249238" cy="306388"/>
            </a:xfrm>
            <a:custGeom>
              <a:avLst/>
              <a:gdLst>
                <a:gd name="T0" fmla="*/ 476 w 735"/>
                <a:gd name="T1" fmla="*/ 907 h 907"/>
                <a:gd name="T2" fmla="*/ 0 w 735"/>
                <a:gd name="T3" fmla="*/ 907 h 907"/>
                <a:gd name="T4" fmla="*/ 0 w 735"/>
                <a:gd name="T5" fmla="*/ 259 h 907"/>
                <a:gd name="T6" fmla="*/ 260 w 735"/>
                <a:gd name="T7" fmla="*/ 0 h 907"/>
                <a:gd name="T8" fmla="*/ 735 w 735"/>
                <a:gd name="T9" fmla="*/ 0 h 907"/>
                <a:gd name="T10" fmla="*/ 735 w 735"/>
                <a:gd name="T11" fmla="*/ 475 h 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5" h="907">
                  <a:moveTo>
                    <a:pt x="476" y="907"/>
                  </a:moveTo>
                  <a:lnTo>
                    <a:pt x="0" y="907"/>
                  </a:lnTo>
                  <a:lnTo>
                    <a:pt x="0" y="259"/>
                  </a:lnTo>
                  <a:lnTo>
                    <a:pt x="260" y="0"/>
                  </a:lnTo>
                  <a:lnTo>
                    <a:pt x="735" y="0"/>
                  </a:lnTo>
                  <a:lnTo>
                    <a:pt x="735" y="475"/>
                  </a:lnTo>
                </a:path>
              </a:pathLst>
            </a:custGeom>
            <a:noFill/>
            <a:ln w="38100" cap="rnd">
              <a:solidFill>
                <a:srgbClr val="7030A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latin typeface="Arial Regular"/>
              </a:endParaRPr>
            </a:p>
          </p:txBody>
        </p:sp>
        <p:sp>
          <p:nvSpPr>
            <p:cNvPr id="62" name="Freeform 236">
              <a:extLst>
                <a:ext uri="{FF2B5EF4-FFF2-40B4-BE49-F238E27FC236}">
                  <a16:creationId xmlns:a16="http://schemas.microsoft.com/office/drawing/2014/main" id="{6A88083B-26D2-CD4F-B246-CBA1AFC5C3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3576" y="5991225"/>
              <a:ext cx="88900" cy="87313"/>
            </a:xfrm>
            <a:custGeom>
              <a:avLst/>
              <a:gdLst>
                <a:gd name="T0" fmla="*/ 0 w 260"/>
                <a:gd name="T1" fmla="*/ 259 h 259"/>
                <a:gd name="T2" fmla="*/ 260 w 260"/>
                <a:gd name="T3" fmla="*/ 259 h 259"/>
                <a:gd name="T4" fmla="*/ 260 w 260"/>
                <a:gd name="T5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0" h="259">
                  <a:moveTo>
                    <a:pt x="0" y="259"/>
                  </a:moveTo>
                  <a:lnTo>
                    <a:pt x="260" y="259"/>
                  </a:lnTo>
                  <a:lnTo>
                    <a:pt x="260" y="0"/>
                  </a:lnTo>
                </a:path>
              </a:pathLst>
            </a:custGeom>
            <a:noFill/>
            <a:ln w="38100" cap="rnd">
              <a:solidFill>
                <a:srgbClr val="7030A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latin typeface="Arial Regular"/>
              </a:endParaRPr>
            </a:p>
          </p:txBody>
        </p:sp>
      </p:grpSp>
      <p:grpSp>
        <p:nvGrpSpPr>
          <p:cNvPr id="63" name="Group 177">
            <a:extLst>
              <a:ext uri="{FF2B5EF4-FFF2-40B4-BE49-F238E27FC236}">
                <a16:creationId xmlns:a16="http://schemas.microsoft.com/office/drawing/2014/main" id="{788CA94B-F531-234E-96E8-774FC20B3550}"/>
              </a:ext>
            </a:extLst>
          </p:cNvPr>
          <p:cNvGrpSpPr/>
          <p:nvPr/>
        </p:nvGrpSpPr>
        <p:grpSpPr>
          <a:xfrm>
            <a:off x="976414" y="5270968"/>
            <a:ext cx="533642" cy="452743"/>
            <a:chOff x="5311775" y="3238500"/>
            <a:chExt cx="319088" cy="284163"/>
          </a:xfrm>
        </p:grpSpPr>
        <p:sp>
          <p:nvSpPr>
            <p:cNvPr id="64" name="Freeform 104">
              <a:extLst>
                <a:ext uri="{FF2B5EF4-FFF2-40B4-BE49-F238E27FC236}">
                  <a16:creationId xmlns:a16="http://schemas.microsoft.com/office/drawing/2014/main" id="{41E0BE1B-3D6C-9C4F-8464-5B62057F09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8313" y="3238500"/>
              <a:ext cx="82550" cy="74613"/>
            </a:xfrm>
            <a:custGeom>
              <a:avLst/>
              <a:gdLst>
                <a:gd name="T0" fmla="*/ 247 w 247"/>
                <a:gd name="T1" fmla="*/ 221 h 221"/>
                <a:gd name="T2" fmla="*/ 0 w 247"/>
                <a:gd name="T3" fmla="*/ 221 h 221"/>
                <a:gd name="T4" fmla="*/ 0 w 247"/>
                <a:gd name="T5" fmla="*/ 0 h 221"/>
                <a:gd name="T6" fmla="*/ 247 w 247"/>
                <a:gd name="T7" fmla="*/ 221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7" h="221">
                  <a:moveTo>
                    <a:pt x="247" y="221"/>
                  </a:moveTo>
                  <a:lnTo>
                    <a:pt x="0" y="221"/>
                  </a:lnTo>
                  <a:lnTo>
                    <a:pt x="0" y="0"/>
                  </a:lnTo>
                  <a:lnTo>
                    <a:pt x="247" y="221"/>
                  </a:lnTo>
                  <a:close/>
                </a:path>
              </a:pathLst>
            </a:custGeom>
            <a:noFill/>
            <a:ln w="38100" cap="rnd">
              <a:solidFill>
                <a:srgbClr val="7030A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latin typeface="Arial Regular"/>
              </a:endParaRPr>
            </a:p>
          </p:txBody>
        </p:sp>
        <p:sp>
          <p:nvSpPr>
            <p:cNvPr id="65" name="Freeform 105">
              <a:extLst>
                <a:ext uri="{FF2B5EF4-FFF2-40B4-BE49-F238E27FC236}">
                  <a16:creationId xmlns:a16="http://schemas.microsoft.com/office/drawing/2014/main" id="{8D1A45B6-F86B-EA43-82FA-EC3A11FCD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775" y="3276600"/>
              <a:ext cx="203200" cy="246063"/>
            </a:xfrm>
            <a:custGeom>
              <a:avLst/>
              <a:gdLst>
                <a:gd name="T0" fmla="*/ 344 w 602"/>
                <a:gd name="T1" fmla="*/ 0 h 729"/>
                <a:gd name="T2" fmla="*/ 43 w 602"/>
                <a:gd name="T3" fmla="*/ 0 h 729"/>
                <a:gd name="T4" fmla="*/ 0 w 602"/>
                <a:gd name="T5" fmla="*/ 39 h 729"/>
                <a:gd name="T6" fmla="*/ 0 w 602"/>
                <a:gd name="T7" fmla="*/ 691 h 729"/>
                <a:gd name="T8" fmla="*/ 43 w 602"/>
                <a:gd name="T9" fmla="*/ 729 h 729"/>
                <a:gd name="T10" fmla="*/ 559 w 602"/>
                <a:gd name="T11" fmla="*/ 729 h 729"/>
                <a:gd name="T12" fmla="*/ 602 w 602"/>
                <a:gd name="T13" fmla="*/ 691 h 729"/>
                <a:gd name="T14" fmla="*/ 602 w 602"/>
                <a:gd name="T15" fmla="*/ 230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2" h="729">
                  <a:moveTo>
                    <a:pt x="344" y="0"/>
                  </a:moveTo>
                  <a:lnTo>
                    <a:pt x="43" y="0"/>
                  </a:lnTo>
                  <a:cubicBezTo>
                    <a:pt x="19" y="0"/>
                    <a:pt x="0" y="17"/>
                    <a:pt x="0" y="39"/>
                  </a:cubicBezTo>
                  <a:lnTo>
                    <a:pt x="0" y="691"/>
                  </a:lnTo>
                  <a:cubicBezTo>
                    <a:pt x="0" y="712"/>
                    <a:pt x="19" y="729"/>
                    <a:pt x="43" y="729"/>
                  </a:cubicBezTo>
                  <a:lnTo>
                    <a:pt x="559" y="729"/>
                  </a:lnTo>
                  <a:cubicBezTo>
                    <a:pt x="583" y="729"/>
                    <a:pt x="602" y="712"/>
                    <a:pt x="602" y="691"/>
                  </a:cubicBezTo>
                  <a:lnTo>
                    <a:pt x="602" y="230"/>
                  </a:lnTo>
                </a:path>
              </a:pathLst>
            </a:custGeom>
            <a:noFill/>
            <a:ln w="38100" cap="rnd">
              <a:solidFill>
                <a:srgbClr val="7030A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latin typeface="Arial Regular"/>
              </a:endParaRPr>
            </a:p>
          </p:txBody>
        </p:sp>
        <p:sp>
          <p:nvSpPr>
            <p:cNvPr id="66" name="Freeform 106">
              <a:extLst>
                <a:ext uri="{FF2B5EF4-FFF2-40B4-BE49-F238E27FC236}">
                  <a16:creationId xmlns:a16="http://schemas.microsoft.com/office/drawing/2014/main" id="{566F84A4-B32F-6A47-9770-1892394AA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7838" y="3316287"/>
              <a:ext cx="73025" cy="168275"/>
            </a:xfrm>
            <a:custGeom>
              <a:avLst/>
              <a:gdLst>
                <a:gd name="T0" fmla="*/ 0 w 215"/>
                <a:gd name="T1" fmla="*/ 499 h 499"/>
                <a:gd name="T2" fmla="*/ 172 w 215"/>
                <a:gd name="T3" fmla="*/ 499 h 499"/>
                <a:gd name="T4" fmla="*/ 215 w 215"/>
                <a:gd name="T5" fmla="*/ 461 h 499"/>
                <a:gd name="T6" fmla="*/ 215 w 215"/>
                <a:gd name="T7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5" h="499">
                  <a:moveTo>
                    <a:pt x="0" y="499"/>
                  </a:moveTo>
                  <a:lnTo>
                    <a:pt x="172" y="499"/>
                  </a:lnTo>
                  <a:cubicBezTo>
                    <a:pt x="195" y="499"/>
                    <a:pt x="215" y="482"/>
                    <a:pt x="215" y="461"/>
                  </a:cubicBezTo>
                  <a:lnTo>
                    <a:pt x="215" y="0"/>
                  </a:lnTo>
                </a:path>
              </a:pathLst>
            </a:custGeom>
            <a:noFill/>
            <a:ln w="38100" cap="rnd">
              <a:solidFill>
                <a:srgbClr val="7030A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latin typeface="Arial Regular"/>
              </a:endParaRPr>
            </a:p>
          </p:txBody>
        </p:sp>
        <p:sp>
          <p:nvSpPr>
            <p:cNvPr id="67" name="Line 107">
              <a:extLst>
                <a:ext uri="{FF2B5EF4-FFF2-40B4-BE49-F238E27FC236}">
                  <a16:creationId xmlns:a16="http://schemas.microsoft.com/office/drawing/2014/main" id="{68AE5487-2485-AE45-9669-1B8CB5DEDE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27663" y="3238500"/>
              <a:ext cx="115888" cy="0"/>
            </a:xfrm>
            <a:prstGeom prst="line">
              <a:avLst/>
            </a:prstGeom>
            <a:noFill/>
            <a:ln w="38100" cap="rnd">
              <a:solidFill>
                <a:srgbClr val="7030A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latin typeface="Arial Regular"/>
              </a:endParaRPr>
            </a:p>
          </p:txBody>
        </p:sp>
        <p:sp>
          <p:nvSpPr>
            <p:cNvPr id="68" name="Freeform 108">
              <a:extLst>
                <a:ext uri="{FF2B5EF4-FFF2-40B4-BE49-F238E27FC236}">
                  <a16:creationId xmlns:a16="http://schemas.microsoft.com/office/drawing/2014/main" id="{1B2C8CBC-5F5C-B94A-A0C0-4C6C11260A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2425" y="3282950"/>
              <a:ext cx="76200" cy="66675"/>
            </a:xfrm>
            <a:custGeom>
              <a:avLst/>
              <a:gdLst>
                <a:gd name="T0" fmla="*/ 0 w 226"/>
                <a:gd name="T1" fmla="*/ 0 h 201"/>
                <a:gd name="T2" fmla="*/ 226 w 226"/>
                <a:gd name="T3" fmla="*/ 201 h 201"/>
                <a:gd name="T4" fmla="*/ 1 w 226"/>
                <a:gd name="T5" fmla="*/ 201 h 201"/>
                <a:gd name="T6" fmla="*/ 1 w 226"/>
                <a:gd name="T7" fmla="*/ 4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6" h="201">
                  <a:moveTo>
                    <a:pt x="0" y="0"/>
                  </a:moveTo>
                  <a:lnTo>
                    <a:pt x="226" y="201"/>
                  </a:lnTo>
                  <a:lnTo>
                    <a:pt x="1" y="201"/>
                  </a:lnTo>
                  <a:lnTo>
                    <a:pt x="1" y="4"/>
                  </a:lnTo>
                </a:path>
              </a:pathLst>
            </a:custGeom>
            <a:noFill/>
            <a:ln w="38100" cap="rnd">
              <a:solidFill>
                <a:srgbClr val="7030A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latin typeface="Arial Regular"/>
              </a:endParaRPr>
            </a:p>
          </p:txBody>
        </p:sp>
        <p:sp>
          <p:nvSpPr>
            <p:cNvPr id="69" name="Freeform 109">
              <a:extLst>
                <a:ext uri="{FF2B5EF4-FFF2-40B4-BE49-F238E27FC236}">
                  <a16:creationId xmlns:a16="http://schemas.microsoft.com/office/drawing/2014/main" id="{76EEFD69-0342-F74D-ABDE-BB8FB713E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3050" y="3382959"/>
              <a:ext cx="61913" cy="93663"/>
            </a:xfrm>
            <a:custGeom>
              <a:avLst/>
              <a:gdLst>
                <a:gd name="T0" fmla="*/ 0 w 183"/>
                <a:gd name="T1" fmla="*/ 208 h 277"/>
                <a:gd name="T2" fmla="*/ 92 w 183"/>
                <a:gd name="T3" fmla="*/ 277 h 277"/>
                <a:gd name="T4" fmla="*/ 183 w 183"/>
                <a:gd name="T5" fmla="*/ 208 h 277"/>
                <a:gd name="T6" fmla="*/ 92 w 183"/>
                <a:gd name="T7" fmla="*/ 138 h 277"/>
                <a:gd name="T8" fmla="*/ 0 w 183"/>
                <a:gd name="T9" fmla="*/ 69 h 277"/>
                <a:gd name="T10" fmla="*/ 92 w 183"/>
                <a:gd name="T11" fmla="*/ 0 h 277"/>
                <a:gd name="T12" fmla="*/ 183 w 183"/>
                <a:gd name="T13" fmla="*/ 69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3" h="277">
                  <a:moveTo>
                    <a:pt x="0" y="208"/>
                  </a:moveTo>
                  <a:cubicBezTo>
                    <a:pt x="0" y="246"/>
                    <a:pt x="41" y="277"/>
                    <a:pt x="92" y="277"/>
                  </a:cubicBezTo>
                  <a:cubicBezTo>
                    <a:pt x="142" y="277"/>
                    <a:pt x="183" y="246"/>
                    <a:pt x="183" y="208"/>
                  </a:cubicBezTo>
                  <a:cubicBezTo>
                    <a:pt x="183" y="170"/>
                    <a:pt x="142" y="138"/>
                    <a:pt x="92" y="138"/>
                  </a:cubicBezTo>
                  <a:cubicBezTo>
                    <a:pt x="41" y="138"/>
                    <a:pt x="0" y="107"/>
                    <a:pt x="0" y="69"/>
                  </a:cubicBezTo>
                  <a:cubicBezTo>
                    <a:pt x="0" y="31"/>
                    <a:pt x="41" y="0"/>
                    <a:pt x="92" y="0"/>
                  </a:cubicBezTo>
                  <a:cubicBezTo>
                    <a:pt x="142" y="0"/>
                    <a:pt x="183" y="31"/>
                    <a:pt x="183" y="69"/>
                  </a:cubicBezTo>
                </a:path>
              </a:pathLst>
            </a:custGeom>
            <a:noFill/>
            <a:ln w="38100" cap="rnd">
              <a:solidFill>
                <a:srgbClr val="99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latin typeface="Arial Regular"/>
              </a:endParaRPr>
            </a:p>
          </p:txBody>
        </p:sp>
        <p:sp>
          <p:nvSpPr>
            <p:cNvPr id="70" name="Line 110">
              <a:extLst>
                <a:ext uri="{FF2B5EF4-FFF2-40B4-BE49-F238E27FC236}">
                  <a16:creationId xmlns:a16="http://schemas.microsoft.com/office/drawing/2014/main" id="{CC850F92-935E-0941-B566-BE8215E423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83213" y="3368675"/>
              <a:ext cx="0" cy="7938"/>
            </a:xfrm>
            <a:prstGeom prst="line">
              <a:avLst/>
            </a:prstGeom>
            <a:noFill/>
            <a:ln w="38100" cap="rnd">
              <a:solidFill>
                <a:srgbClr val="99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latin typeface="Arial Regular"/>
              </a:endParaRPr>
            </a:p>
          </p:txBody>
        </p:sp>
        <p:sp>
          <p:nvSpPr>
            <p:cNvPr id="71" name="Line 111">
              <a:extLst>
                <a:ext uri="{FF2B5EF4-FFF2-40B4-BE49-F238E27FC236}">
                  <a16:creationId xmlns:a16="http://schemas.microsoft.com/office/drawing/2014/main" id="{E7ED5702-B246-8D4F-8B8D-C021E193EF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83213" y="3487737"/>
              <a:ext cx="0" cy="6350"/>
            </a:xfrm>
            <a:prstGeom prst="line">
              <a:avLst/>
            </a:prstGeom>
            <a:noFill/>
            <a:ln w="38100" cap="rnd">
              <a:solidFill>
                <a:srgbClr val="99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latin typeface="Arial Regular"/>
              </a:endParaRPr>
            </a:p>
          </p:txBody>
        </p:sp>
      </p:grpSp>
      <p:sp>
        <p:nvSpPr>
          <p:cNvPr id="72" name="Freeform 16">
            <a:extLst>
              <a:ext uri="{FF2B5EF4-FFF2-40B4-BE49-F238E27FC236}">
                <a16:creationId xmlns:a16="http://schemas.microsoft.com/office/drawing/2014/main" id="{A383CAB5-38FF-FD4B-9E50-7A2076F4FF75}"/>
              </a:ext>
            </a:extLst>
          </p:cNvPr>
          <p:cNvSpPr>
            <a:spLocks noEditPoints="1"/>
          </p:cNvSpPr>
          <p:nvPr/>
        </p:nvSpPr>
        <p:spPr bwMode="auto">
          <a:xfrm>
            <a:off x="1113724" y="1907389"/>
            <a:ext cx="326237" cy="353198"/>
          </a:xfrm>
          <a:custGeom>
            <a:avLst/>
            <a:gdLst>
              <a:gd name="T0" fmla="*/ 820 w 820"/>
              <a:gd name="T1" fmla="*/ 599 h 821"/>
              <a:gd name="T2" fmla="*/ 820 w 820"/>
              <a:gd name="T3" fmla="*/ 818 h 821"/>
              <a:gd name="T4" fmla="*/ 820 w 820"/>
              <a:gd name="T5" fmla="*/ 599 h 821"/>
              <a:gd name="T6" fmla="*/ 420 w 820"/>
              <a:gd name="T7" fmla="*/ 0 h 821"/>
              <a:gd name="T8" fmla="*/ 420 w 820"/>
              <a:gd name="T9" fmla="*/ 548 h 821"/>
              <a:gd name="T10" fmla="*/ 420 w 820"/>
              <a:gd name="T11" fmla="*/ 0 h 821"/>
              <a:gd name="T12" fmla="*/ 422 w 820"/>
              <a:gd name="T13" fmla="*/ 4 h 821"/>
              <a:gd name="T14" fmla="*/ 639 w 820"/>
              <a:gd name="T15" fmla="*/ 200 h 821"/>
              <a:gd name="T16" fmla="*/ 422 w 820"/>
              <a:gd name="T17" fmla="*/ 4 h 821"/>
              <a:gd name="T18" fmla="*/ 410 w 820"/>
              <a:gd name="T19" fmla="*/ 4 h 821"/>
              <a:gd name="T20" fmla="*/ 193 w 820"/>
              <a:gd name="T21" fmla="*/ 200 h 821"/>
              <a:gd name="T22" fmla="*/ 410 w 820"/>
              <a:gd name="T23" fmla="*/ 4 h 821"/>
              <a:gd name="T24" fmla="*/ 0 w 820"/>
              <a:gd name="T25" fmla="*/ 599 h 821"/>
              <a:gd name="T26" fmla="*/ 0 w 820"/>
              <a:gd name="T27" fmla="*/ 818 h 821"/>
              <a:gd name="T28" fmla="*/ 0 w 820"/>
              <a:gd name="T29" fmla="*/ 599 h 821"/>
              <a:gd name="T30" fmla="*/ 819 w 820"/>
              <a:gd name="T31" fmla="*/ 821 h 821"/>
              <a:gd name="T32" fmla="*/ 5 w 820"/>
              <a:gd name="T33" fmla="*/ 821 h 821"/>
              <a:gd name="T34" fmla="*/ 819 w 820"/>
              <a:gd name="T35" fmla="*/ 821 h 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820" h="821">
                <a:moveTo>
                  <a:pt x="820" y="599"/>
                </a:moveTo>
                <a:lnTo>
                  <a:pt x="820" y="818"/>
                </a:lnTo>
                <a:lnTo>
                  <a:pt x="820" y="599"/>
                </a:lnTo>
                <a:close/>
                <a:moveTo>
                  <a:pt x="420" y="0"/>
                </a:moveTo>
                <a:lnTo>
                  <a:pt x="420" y="548"/>
                </a:lnTo>
                <a:lnTo>
                  <a:pt x="420" y="0"/>
                </a:lnTo>
                <a:close/>
                <a:moveTo>
                  <a:pt x="422" y="4"/>
                </a:moveTo>
                <a:lnTo>
                  <a:pt x="639" y="200"/>
                </a:lnTo>
                <a:lnTo>
                  <a:pt x="422" y="4"/>
                </a:lnTo>
                <a:close/>
                <a:moveTo>
                  <a:pt x="410" y="4"/>
                </a:moveTo>
                <a:lnTo>
                  <a:pt x="193" y="200"/>
                </a:lnTo>
                <a:lnTo>
                  <a:pt x="410" y="4"/>
                </a:lnTo>
                <a:close/>
                <a:moveTo>
                  <a:pt x="0" y="599"/>
                </a:moveTo>
                <a:lnTo>
                  <a:pt x="0" y="818"/>
                </a:lnTo>
                <a:lnTo>
                  <a:pt x="0" y="599"/>
                </a:lnTo>
                <a:close/>
                <a:moveTo>
                  <a:pt x="819" y="821"/>
                </a:moveTo>
                <a:lnTo>
                  <a:pt x="5" y="821"/>
                </a:lnTo>
                <a:lnTo>
                  <a:pt x="819" y="821"/>
                </a:lnTo>
                <a:close/>
              </a:path>
            </a:pathLst>
          </a:custGeom>
          <a:noFill/>
          <a:ln w="38100" cap="rnd">
            <a:solidFill>
              <a:srgbClr val="7030A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 dirty="0">
              <a:latin typeface="Arial Regular"/>
            </a:endParaRPr>
          </a:p>
        </p:txBody>
      </p:sp>
      <p:sp>
        <p:nvSpPr>
          <p:cNvPr id="73" name="Freeform 68">
            <a:extLst>
              <a:ext uri="{FF2B5EF4-FFF2-40B4-BE49-F238E27FC236}">
                <a16:creationId xmlns:a16="http://schemas.microsoft.com/office/drawing/2014/main" id="{A8506AA2-6A2A-F04C-9DAD-541F585E90EB}"/>
              </a:ext>
            </a:extLst>
          </p:cNvPr>
          <p:cNvSpPr>
            <a:spLocks noEditPoints="1"/>
          </p:cNvSpPr>
          <p:nvPr/>
        </p:nvSpPr>
        <p:spPr bwMode="auto">
          <a:xfrm>
            <a:off x="1004860" y="2648694"/>
            <a:ext cx="484890" cy="333083"/>
          </a:xfrm>
          <a:custGeom>
            <a:avLst/>
            <a:gdLst>
              <a:gd name="T0" fmla="*/ 988 w 988"/>
              <a:gd name="T1" fmla="*/ 605 h 741"/>
              <a:gd name="T2" fmla="*/ 636 w 988"/>
              <a:gd name="T3" fmla="*/ 605 h 741"/>
              <a:gd name="T4" fmla="*/ 987 w 988"/>
              <a:gd name="T5" fmla="*/ 359 h 741"/>
              <a:gd name="T6" fmla="*/ 987 w 988"/>
              <a:gd name="T7" fmla="*/ 125 h 741"/>
              <a:gd name="T8" fmla="*/ 132 w 988"/>
              <a:gd name="T9" fmla="*/ 125 h 741"/>
              <a:gd name="T10" fmla="*/ 132 w 988"/>
              <a:gd name="T11" fmla="*/ 609 h 741"/>
              <a:gd name="T12" fmla="*/ 412 w 988"/>
              <a:gd name="T13" fmla="*/ 609 h 741"/>
              <a:gd name="T14" fmla="*/ 855 w 988"/>
              <a:gd name="T15" fmla="*/ 0 h 741"/>
              <a:gd name="T16" fmla="*/ 0 w 988"/>
              <a:gd name="T17" fmla="*/ 0 h 741"/>
              <a:gd name="T18" fmla="*/ 0 w 988"/>
              <a:gd name="T19" fmla="*/ 476 h 741"/>
              <a:gd name="T20" fmla="*/ 821 w 988"/>
              <a:gd name="T21" fmla="*/ 259 h 741"/>
              <a:gd name="T22" fmla="*/ 866 w 988"/>
              <a:gd name="T23" fmla="*/ 259 h 741"/>
              <a:gd name="T24" fmla="*/ 259 w 988"/>
              <a:gd name="T25" fmla="*/ 482 h 741"/>
              <a:gd name="T26" fmla="*/ 304 w 988"/>
              <a:gd name="T27" fmla="*/ 482 h 741"/>
              <a:gd name="T28" fmla="*/ 500 w 988"/>
              <a:gd name="T29" fmla="*/ 426 h 741"/>
              <a:gd name="T30" fmla="*/ 552 w 988"/>
              <a:gd name="T31" fmla="*/ 453 h 741"/>
              <a:gd name="T32" fmla="*/ 611 w 988"/>
              <a:gd name="T33" fmla="*/ 403 h 741"/>
              <a:gd name="T34" fmla="*/ 552 w 988"/>
              <a:gd name="T35" fmla="*/ 352 h 741"/>
              <a:gd name="T36" fmla="*/ 493 w 988"/>
              <a:gd name="T37" fmla="*/ 302 h 741"/>
              <a:gd name="T38" fmla="*/ 552 w 988"/>
              <a:gd name="T39" fmla="*/ 252 h 741"/>
              <a:gd name="T40" fmla="*/ 607 w 988"/>
              <a:gd name="T41" fmla="*/ 283 h 741"/>
              <a:gd name="T42" fmla="*/ 555 w 988"/>
              <a:gd name="T43" fmla="*/ 221 h 741"/>
              <a:gd name="T44" fmla="*/ 555 w 988"/>
              <a:gd name="T45" fmla="*/ 244 h 741"/>
              <a:gd name="T46" fmla="*/ 555 w 988"/>
              <a:gd name="T47" fmla="*/ 468 h 741"/>
              <a:gd name="T48" fmla="*/ 555 w 988"/>
              <a:gd name="T49" fmla="*/ 491 h 741"/>
              <a:gd name="T50" fmla="*/ 856 w 988"/>
              <a:gd name="T51" fmla="*/ 470 h 741"/>
              <a:gd name="T52" fmla="*/ 988 w 988"/>
              <a:gd name="T53" fmla="*/ 605 h 741"/>
              <a:gd name="T54" fmla="*/ 856 w 988"/>
              <a:gd name="T55" fmla="*/ 741 h 7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988" h="741">
                <a:moveTo>
                  <a:pt x="988" y="605"/>
                </a:moveTo>
                <a:lnTo>
                  <a:pt x="636" y="605"/>
                </a:lnTo>
                <a:moveTo>
                  <a:pt x="987" y="359"/>
                </a:moveTo>
                <a:lnTo>
                  <a:pt x="987" y="125"/>
                </a:lnTo>
                <a:lnTo>
                  <a:pt x="132" y="125"/>
                </a:lnTo>
                <a:lnTo>
                  <a:pt x="132" y="609"/>
                </a:lnTo>
                <a:lnTo>
                  <a:pt x="412" y="609"/>
                </a:lnTo>
                <a:moveTo>
                  <a:pt x="855" y="0"/>
                </a:moveTo>
                <a:lnTo>
                  <a:pt x="0" y="0"/>
                </a:lnTo>
                <a:lnTo>
                  <a:pt x="0" y="476"/>
                </a:lnTo>
                <a:moveTo>
                  <a:pt x="821" y="259"/>
                </a:moveTo>
                <a:lnTo>
                  <a:pt x="866" y="259"/>
                </a:lnTo>
                <a:moveTo>
                  <a:pt x="259" y="482"/>
                </a:moveTo>
                <a:lnTo>
                  <a:pt x="304" y="482"/>
                </a:lnTo>
                <a:moveTo>
                  <a:pt x="500" y="426"/>
                </a:moveTo>
                <a:cubicBezTo>
                  <a:pt x="510" y="442"/>
                  <a:pt x="530" y="453"/>
                  <a:pt x="552" y="453"/>
                </a:cubicBezTo>
                <a:cubicBezTo>
                  <a:pt x="585" y="453"/>
                  <a:pt x="611" y="431"/>
                  <a:pt x="611" y="403"/>
                </a:cubicBezTo>
                <a:cubicBezTo>
                  <a:pt x="611" y="375"/>
                  <a:pt x="585" y="352"/>
                  <a:pt x="552" y="352"/>
                </a:cubicBezTo>
                <a:cubicBezTo>
                  <a:pt x="520" y="352"/>
                  <a:pt x="493" y="330"/>
                  <a:pt x="493" y="302"/>
                </a:cubicBezTo>
                <a:cubicBezTo>
                  <a:pt x="493" y="274"/>
                  <a:pt x="520" y="252"/>
                  <a:pt x="552" y="252"/>
                </a:cubicBezTo>
                <a:cubicBezTo>
                  <a:pt x="577" y="252"/>
                  <a:pt x="598" y="265"/>
                  <a:pt x="607" y="283"/>
                </a:cubicBezTo>
                <a:moveTo>
                  <a:pt x="555" y="221"/>
                </a:moveTo>
                <a:lnTo>
                  <a:pt x="555" y="244"/>
                </a:lnTo>
                <a:moveTo>
                  <a:pt x="555" y="468"/>
                </a:moveTo>
                <a:lnTo>
                  <a:pt x="555" y="491"/>
                </a:lnTo>
                <a:moveTo>
                  <a:pt x="856" y="470"/>
                </a:moveTo>
                <a:lnTo>
                  <a:pt x="988" y="605"/>
                </a:lnTo>
                <a:lnTo>
                  <a:pt x="856" y="741"/>
                </a:lnTo>
              </a:path>
            </a:pathLst>
          </a:custGeom>
          <a:noFill/>
          <a:ln w="38100" cap="rnd">
            <a:solidFill>
              <a:srgbClr val="7030A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 dirty="0">
              <a:latin typeface="Arial Regular"/>
            </a:endParaRPr>
          </a:p>
        </p:txBody>
      </p:sp>
      <p:grpSp>
        <p:nvGrpSpPr>
          <p:cNvPr id="50" name="Grupo 49"/>
          <p:cNvGrpSpPr/>
          <p:nvPr/>
        </p:nvGrpSpPr>
        <p:grpSpPr>
          <a:xfrm>
            <a:off x="-23130" y="6842"/>
            <a:ext cx="10607382" cy="715339"/>
            <a:chOff x="387188" y="671800"/>
            <a:chExt cx="10607382" cy="715339"/>
          </a:xfrm>
        </p:grpSpPr>
        <p:sp>
          <p:nvSpPr>
            <p:cNvPr id="51" name="Rectángulo 50"/>
            <p:cNvSpPr/>
            <p:nvPr/>
          </p:nvSpPr>
          <p:spPr>
            <a:xfrm>
              <a:off x="3282788" y="675677"/>
              <a:ext cx="674915" cy="70758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292100" dist="152400" sx="98000" sy="98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2" name="Rectángulo 51"/>
            <p:cNvSpPr/>
            <p:nvPr/>
          </p:nvSpPr>
          <p:spPr>
            <a:xfrm>
              <a:off x="387188" y="671800"/>
              <a:ext cx="2895600" cy="715339"/>
            </a:xfrm>
            <a:prstGeom prst="rect">
              <a:avLst/>
            </a:prstGeom>
            <a:solidFill>
              <a:srgbClr val="EC0F20"/>
            </a:solidFill>
            <a:ln>
              <a:solidFill>
                <a:srgbClr val="EC0F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3" name="Rectángulo 52"/>
            <p:cNvSpPr/>
            <p:nvPr/>
          </p:nvSpPr>
          <p:spPr>
            <a:xfrm>
              <a:off x="3966351" y="804057"/>
              <a:ext cx="7028219" cy="518919"/>
            </a:xfrm>
            <a:prstGeom prst="rect">
              <a:avLst/>
            </a:prstGeom>
            <a:solidFill>
              <a:srgbClr val="FFC000">
                <a:alpha val="6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9173" y="106881"/>
            <a:ext cx="556193" cy="551137"/>
          </a:xfrm>
          <a:prstGeom prst="rect">
            <a:avLst/>
          </a:prstGeom>
        </p:spPr>
      </p:pic>
      <p:pic>
        <p:nvPicPr>
          <p:cNvPr id="54" name="Imagen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29" y="-23482"/>
            <a:ext cx="3083578" cy="717259"/>
          </a:xfrm>
          <a:prstGeom prst="rect">
            <a:avLst/>
          </a:prstGeom>
        </p:spPr>
      </p:pic>
      <p:sp>
        <p:nvSpPr>
          <p:cNvPr id="74" name="Marcador de contenido 2"/>
          <p:cNvSpPr txBox="1">
            <a:spLocks/>
          </p:cNvSpPr>
          <p:nvPr/>
        </p:nvSpPr>
        <p:spPr>
          <a:xfrm>
            <a:off x="4295366" y="136793"/>
            <a:ext cx="4941065" cy="4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latin typeface="Frutiger LT for BNS Medium"/>
                <a:cs typeface="Frutiger LT for BNS Medium"/>
              </a:rPr>
              <a:t>Porqué promover a 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for BNS Medium"/>
                <a:cs typeface="Frutiger LT for BNS Medium"/>
              </a:rPr>
              <a:t>Scotiabank</a:t>
            </a:r>
            <a:endPara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utiger LT for BNS Medium"/>
              <a:cs typeface="Frutiger LT for BNS Medium"/>
            </a:endParaRPr>
          </a:p>
        </p:txBody>
      </p:sp>
      <p:sp>
        <p:nvSpPr>
          <p:cNvPr id="75" name="Marcador de contenido 2"/>
          <p:cNvSpPr txBox="1">
            <a:spLocks/>
          </p:cNvSpPr>
          <p:nvPr/>
        </p:nvSpPr>
        <p:spPr>
          <a:xfrm>
            <a:off x="2759014" y="8404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 smtClean="0">
                <a:solidFill>
                  <a:schemeClr val="bg1"/>
                </a:solidFill>
                <a:latin typeface="Frutiger LT for BNS Medium"/>
                <a:cs typeface="Frutiger LT for BNS Medium"/>
              </a:rPr>
              <a:t>6</a:t>
            </a:r>
            <a:endParaRPr lang="es-ES" dirty="0">
              <a:solidFill>
                <a:schemeClr val="bg1"/>
              </a:solidFill>
              <a:latin typeface="Frutiger LT for BNS Medium"/>
              <a:cs typeface="Frutiger LT for B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91465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/>
          <p:cNvSpPr txBox="1"/>
          <p:nvPr/>
        </p:nvSpPr>
        <p:spPr>
          <a:xfrm>
            <a:off x="1829359" y="1119858"/>
            <a:ext cx="944824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 smtClean="0"/>
              <a:t>En </a:t>
            </a:r>
            <a:r>
              <a:rPr lang="es-ES" sz="2000" dirty="0"/>
              <a:t>créditos COFINAVIT </a:t>
            </a:r>
            <a:r>
              <a:rPr lang="es-ES" sz="2000" b="1" dirty="0">
                <a:solidFill>
                  <a:srgbClr val="B9369F"/>
                </a:solidFill>
              </a:rPr>
              <a:t>el 100% del SSV queda libre </a:t>
            </a:r>
            <a:endParaRPr lang="es-ES" sz="2000" b="1" dirty="0" smtClean="0">
              <a:solidFill>
                <a:srgbClr val="B9369F"/>
              </a:solidFill>
            </a:endParaRPr>
          </a:p>
          <a:p>
            <a:pPr algn="just"/>
            <a:endParaRPr lang="es-ES" sz="2000" b="1" dirty="0">
              <a:solidFill>
                <a:srgbClr val="B9369F"/>
              </a:solidFill>
            </a:endParaRPr>
          </a:p>
          <a:p>
            <a:pPr algn="just"/>
            <a:r>
              <a:rPr lang="es-ES" sz="2000" b="1" dirty="0">
                <a:solidFill>
                  <a:srgbClr val="B9369F"/>
                </a:solidFill>
              </a:rPr>
              <a:t>No se limita el otorgamiento </a:t>
            </a:r>
            <a:r>
              <a:rPr lang="es-ES" sz="2000" b="1" dirty="0" smtClean="0">
                <a:solidFill>
                  <a:srgbClr val="B9369F"/>
                </a:solidFill>
              </a:rPr>
              <a:t>en Creditos con Apoyo </a:t>
            </a:r>
            <a:r>
              <a:rPr lang="es-ES" sz="2000" b="1" dirty="0" err="1" smtClean="0">
                <a:solidFill>
                  <a:srgbClr val="B9369F"/>
                </a:solidFill>
              </a:rPr>
              <a:t>Infonavit</a:t>
            </a:r>
            <a:r>
              <a:rPr lang="es-ES" sz="2000" b="1" dirty="0" smtClean="0">
                <a:solidFill>
                  <a:srgbClr val="B9369F"/>
                </a:solidFill>
              </a:rPr>
              <a:t> </a:t>
            </a:r>
            <a:r>
              <a:rPr lang="es-ES" sz="2000" dirty="0" smtClean="0"/>
              <a:t>si el cliente no tiene determinados meses ahorrados en el SSV</a:t>
            </a:r>
          </a:p>
          <a:p>
            <a:pPr algn="just"/>
            <a:endParaRPr lang="es-ES" sz="2400" b="1" dirty="0" smtClean="0"/>
          </a:p>
          <a:p>
            <a:pPr algn="just"/>
            <a:r>
              <a:rPr lang="es-ES" sz="2000" dirty="0" smtClean="0">
                <a:ln/>
                <a:latin typeface="Calibri" panose="020F0502020204030204" pitchFamily="34" charset="0"/>
                <a:cs typeface="Calibri" panose="020F0502020204030204" pitchFamily="34" charset="0"/>
              </a:rPr>
              <a:t>Aceptamos inmuebles </a:t>
            </a:r>
            <a:r>
              <a:rPr lang="es-ES" sz="2000" b="1" dirty="0" smtClean="0">
                <a:ln/>
                <a:solidFill>
                  <a:srgbClr val="B936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2 Unidades Rentables Habitacionales</a:t>
            </a:r>
          </a:p>
          <a:p>
            <a:pPr algn="just"/>
            <a:endParaRPr lang="es-ES" sz="2400" b="1" dirty="0" smtClean="0">
              <a:ln/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s-ES" sz="2000" dirty="0" smtClean="0">
                <a:ln/>
                <a:latin typeface="Calibri" panose="020F0502020204030204" pitchFamily="34" charset="0"/>
                <a:cs typeface="Calibri" panose="020F0502020204030204" pitchFamily="34" charset="0"/>
              </a:rPr>
              <a:t>No es indispensable que la garantía tenga cajón de estacionamiento.</a:t>
            </a:r>
          </a:p>
          <a:p>
            <a:pPr algn="just"/>
            <a:r>
              <a:rPr lang="es-ES" sz="2000" dirty="0" smtClean="0"/>
              <a:t> </a:t>
            </a:r>
          </a:p>
          <a:p>
            <a:pPr algn="just"/>
            <a:r>
              <a:rPr lang="es-ES" sz="2000" dirty="0" smtClean="0">
                <a:ln/>
                <a:latin typeface="Calibri" panose="020F0502020204030204" pitchFamily="34" charset="0"/>
                <a:cs typeface="Calibri" panose="020F0502020204030204" pitchFamily="34" charset="0"/>
              </a:rPr>
              <a:t>El seguro de vida protege tanto a acreditado como al coacreditado</a:t>
            </a:r>
            <a:r>
              <a:rPr lang="es-ES" sz="2000" b="1" dirty="0" smtClean="0">
                <a:ln/>
                <a:solidFill>
                  <a:srgbClr val="F95A0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>
                <a:ln/>
                <a:latin typeface="Calibri" panose="020F0502020204030204" pitchFamily="34" charset="0"/>
                <a:cs typeface="Calibri" panose="020F0502020204030204" pitchFamily="34" charset="0"/>
              </a:rPr>
              <a:t>u obligado </a:t>
            </a:r>
            <a:r>
              <a:rPr lang="es-ES" sz="2000" dirty="0" smtClean="0">
                <a:ln/>
                <a:latin typeface="Calibri" panose="020F0502020204030204" pitchFamily="34" charset="0"/>
                <a:cs typeface="Calibri" panose="020F0502020204030204" pitchFamily="34" charset="0"/>
              </a:rPr>
              <a:t>solidario (en su caso) </a:t>
            </a:r>
            <a:r>
              <a:rPr lang="es-ES" sz="2000" b="1" dirty="0" smtClean="0">
                <a:ln/>
                <a:solidFill>
                  <a:srgbClr val="B936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 la misma prima.</a:t>
            </a:r>
          </a:p>
          <a:p>
            <a:pPr algn="just"/>
            <a:endParaRPr lang="es-ES" sz="2400" dirty="0" smtClean="0">
              <a:ln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s-ES" sz="2000" dirty="0" smtClean="0">
                <a:ln/>
                <a:latin typeface="Calibri" panose="020F0502020204030204" pitchFamily="34" charset="0"/>
                <a:cs typeface="Calibri" panose="020F0502020204030204" pitchFamily="34" charset="0"/>
              </a:rPr>
              <a:t>El cobro del seguro de vida es sobre saldo insoluto, </a:t>
            </a:r>
            <a:r>
              <a:rPr lang="es-ES" sz="2000" b="1" dirty="0" smtClean="0">
                <a:ln/>
                <a:solidFill>
                  <a:srgbClr val="B936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 lo que es más barato</a:t>
            </a:r>
          </a:p>
          <a:p>
            <a:pPr algn="just"/>
            <a:endParaRPr lang="es-ES" sz="2400" dirty="0" smtClean="0">
              <a:ln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s-ES" sz="2000" dirty="0" smtClean="0">
                <a:ln/>
                <a:latin typeface="Calibri" panose="020F0502020204030204" pitchFamily="34" charset="0"/>
                <a:cs typeface="Calibri" panose="020F0502020204030204" pitchFamily="34" charset="0"/>
              </a:rPr>
              <a:t>Seguro de desempleo sin costo para el cliente, </a:t>
            </a:r>
            <a:r>
              <a:rPr lang="es-ES" sz="2400" b="1" dirty="0" smtClean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Scotiabank</a:t>
            </a:r>
            <a:r>
              <a:rPr lang="es-ES" sz="2000" dirty="0" smtClean="0">
                <a:ln/>
                <a:latin typeface="Calibri" panose="020F0502020204030204" pitchFamily="34" charset="0"/>
                <a:cs typeface="Calibri" panose="020F0502020204030204" pitchFamily="34" charset="0"/>
              </a:rPr>
              <a:t> lo paga por el.</a:t>
            </a:r>
          </a:p>
          <a:p>
            <a:pPr algn="just"/>
            <a:endParaRPr lang="es-ES" sz="2000" dirty="0" smtClean="0">
              <a:ln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Freeform 46">
            <a:extLst>
              <a:ext uri="{FF2B5EF4-FFF2-40B4-BE49-F238E27FC236}">
                <a16:creationId xmlns:a16="http://schemas.microsoft.com/office/drawing/2014/main" id="{5FAF7EDC-F0CF-314D-8AB4-C2EEFE2F6C85}"/>
              </a:ext>
            </a:extLst>
          </p:cNvPr>
          <p:cNvSpPr>
            <a:spLocks noEditPoints="1"/>
          </p:cNvSpPr>
          <p:nvPr/>
        </p:nvSpPr>
        <p:spPr bwMode="auto">
          <a:xfrm>
            <a:off x="1162947" y="1090489"/>
            <a:ext cx="418243" cy="426806"/>
          </a:xfrm>
          <a:custGeom>
            <a:avLst/>
            <a:gdLst>
              <a:gd name="T0" fmla="*/ 500 w 988"/>
              <a:gd name="T1" fmla="*/ 560 h 891"/>
              <a:gd name="T2" fmla="*/ 500 w 988"/>
              <a:gd name="T3" fmla="*/ 588 h 891"/>
              <a:gd name="T4" fmla="*/ 900 w 988"/>
              <a:gd name="T5" fmla="*/ 354 h 891"/>
              <a:gd name="T6" fmla="*/ 791 w 988"/>
              <a:gd name="T7" fmla="*/ 197 h 891"/>
              <a:gd name="T8" fmla="*/ 874 w 988"/>
              <a:gd name="T9" fmla="*/ 9 h 891"/>
              <a:gd name="T10" fmla="*/ 633 w 988"/>
              <a:gd name="T11" fmla="*/ 113 h 891"/>
              <a:gd name="T12" fmla="*/ 456 w 988"/>
              <a:gd name="T13" fmla="*/ 86 h 891"/>
              <a:gd name="T14" fmla="*/ 0 w 988"/>
              <a:gd name="T15" fmla="*/ 431 h 891"/>
              <a:gd name="T16" fmla="*/ 165 w 988"/>
              <a:gd name="T17" fmla="*/ 697 h 891"/>
              <a:gd name="T18" fmla="*/ 114 w 988"/>
              <a:gd name="T19" fmla="*/ 838 h 891"/>
              <a:gd name="T20" fmla="*/ 257 w 988"/>
              <a:gd name="T21" fmla="*/ 891 h 891"/>
              <a:gd name="T22" fmla="*/ 306 w 988"/>
              <a:gd name="T23" fmla="*/ 756 h 891"/>
              <a:gd name="T24" fmla="*/ 456 w 988"/>
              <a:gd name="T25" fmla="*/ 776 h 891"/>
              <a:gd name="T26" fmla="*/ 611 w 988"/>
              <a:gd name="T27" fmla="*/ 755 h 891"/>
              <a:gd name="T28" fmla="*/ 660 w 988"/>
              <a:gd name="T29" fmla="*/ 891 h 891"/>
              <a:gd name="T30" fmla="*/ 803 w 988"/>
              <a:gd name="T31" fmla="*/ 838 h 891"/>
              <a:gd name="T32" fmla="*/ 751 w 988"/>
              <a:gd name="T33" fmla="*/ 694 h 891"/>
              <a:gd name="T34" fmla="*/ 900 w 988"/>
              <a:gd name="T35" fmla="*/ 507 h 891"/>
              <a:gd name="T36" fmla="*/ 988 w 988"/>
              <a:gd name="T37" fmla="*/ 507 h 891"/>
              <a:gd name="T38" fmla="*/ 988 w 988"/>
              <a:gd name="T39" fmla="*/ 354 h 891"/>
              <a:gd name="T40" fmla="*/ 900 w 988"/>
              <a:gd name="T41" fmla="*/ 354 h 891"/>
              <a:gd name="T42" fmla="*/ 422 w 988"/>
              <a:gd name="T43" fmla="*/ 480 h 891"/>
              <a:gd name="T44" fmla="*/ 496 w 988"/>
              <a:gd name="T45" fmla="*/ 542 h 891"/>
              <a:gd name="T46" fmla="*/ 570 w 988"/>
              <a:gd name="T47" fmla="*/ 480 h 891"/>
              <a:gd name="T48" fmla="*/ 496 w 988"/>
              <a:gd name="T49" fmla="*/ 418 h 891"/>
              <a:gd name="T50" fmla="*/ 422 w 988"/>
              <a:gd name="T51" fmla="*/ 356 h 891"/>
              <a:gd name="T52" fmla="*/ 496 w 988"/>
              <a:gd name="T53" fmla="*/ 294 h 891"/>
              <a:gd name="T54" fmla="*/ 570 w 988"/>
              <a:gd name="T55" fmla="*/ 356 h 891"/>
              <a:gd name="T56" fmla="*/ 500 w 988"/>
              <a:gd name="T57" fmla="*/ 256 h 891"/>
              <a:gd name="T58" fmla="*/ 500 w 988"/>
              <a:gd name="T59" fmla="*/ 285 h 8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88" h="891">
                <a:moveTo>
                  <a:pt x="500" y="560"/>
                </a:moveTo>
                <a:lnTo>
                  <a:pt x="500" y="588"/>
                </a:lnTo>
                <a:moveTo>
                  <a:pt x="900" y="354"/>
                </a:moveTo>
                <a:cubicBezTo>
                  <a:pt x="862" y="278"/>
                  <a:pt x="826" y="226"/>
                  <a:pt x="791" y="197"/>
                </a:cubicBezTo>
                <a:cubicBezTo>
                  <a:pt x="799" y="69"/>
                  <a:pt x="874" y="9"/>
                  <a:pt x="874" y="9"/>
                </a:cubicBezTo>
                <a:cubicBezTo>
                  <a:pt x="874" y="9"/>
                  <a:pt x="731" y="0"/>
                  <a:pt x="633" y="113"/>
                </a:cubicBezTo>
                <a:cubicBezTo>
                  <a:pt x="578" y="96"/>
                  <a:pt x="519" y="86"/>
                  <a:pt x="456" y="86"/>
                </a:cubicBezTo>
                <a:cubicBezTo>
                  <a:pt x="204" y="86"/>
                  <a:pt x="0" y="240"/>
                  <a:pt x="0" y="431"/>
                </a:cubicBezTo>
                <a:cubicBezTo>
                  <a:pt x="0" y="538"/>
                  <a:pt x="64" y="633"/>
                  <a:pt x="165" y="697"/>
                </a:cubicBezTo>
                <a:lnTo>
                  <a:pt x="114" y="838"/>
                </a:lnTo>
                <a:lnTo>
                  <a:pt x="257" y="891"/>
                </a:lnTo>
                <a:lnTo>
                  <a:pt x="306" y="756"/>
                </a:lnTo>
                <a:cubicBezTo>
                  <a:pt x="353" y="769"/>
                  <a:pt x="403" y="776"/>
                  <a:pt x="456" y="776"/>
                </a:cubicBezTo>
                <a:cubicBezTo>
                  <a:pt x="511" y="776"/>
                  <a:pt x="562" y="768"/>
                  <a:pt x="611" y="755"/>
                </a:cubicBezTo>
                <a:lnTo>
                  <a:pt x="660" y="891"/>
                </a:lnTo>
                <a:lnTo>
                  <a:pt x="803" y="838"/>
                </a:lnTo>
                <a:lnTo>
                  <a:pt x="751" y="694"/>
                </a:lnTo>
                <a:cubicBezTo>
                  <a:pt x="824" y="647"/>
                  <a:pt x="878" y="582"/>
                  <a:pt x="900" y="507"/>
                </a:cubicBezTo>
                <a:lnTo>
                  <a:pt x="988" y="507"/>
                </a:lnTo>
                <a:lnTo>
                  <a:pt x="988" y="354"/>
                </a:lnTo>
                <a:lnTo>
                  <a:pt x="900" y="354"/>
                </a:lnTo>
                <a:close/>
                <a:moveTo>
                  <a:pt x="422" y="480"/>
                </a:moveTo>
                <a:cubicBezTo>
                  <a:pt x="422" y="514"/>
                  <a:pt x="455" y="542"/>
                  <a:pt x="496" y="542"/>
                </a:cubicBezTo>
                <a:cubicBezTo>
                  <a:pt x="537" y="542"/>
                  <a:pt x="570" y="514"/>
                  <a:pt x="570" y="480"/>
                </a:cubicBezTo>
                <a:cubicBezTo>
                  <a:pt x="570" y="446"/>
                  <a:pt x="537" y="418"/>
                  <a:pt x="496" y="418"/>
                </a:cubicBezTo>
                <a:cubicBezTo>
                  <a:pt x="455" y="418"/>
                  <a:pt x="422" y="390"/>
                  <a:pt x="422" y="356"/>
                </a:cubicBezTo>
                <a:cubicBezTo>
                  <a:pt x="422" y="322"/>
                  <a:pt x="455" y="294"/>
                  <a:pt x="496" y="294"/>
                </a:cubicBezTo>
                <a:cubicBezTo>
                  <a:pt x="537" y="294"/>
                  <a:pt x="570" y="322"/>
                  <a:pt x="570" y="356"/>
                </a:cubicBezTo>
                <a:moveTo>
                  <a:pt x="500" y="256"/>
                </a:moveTo>
                <a:lnTo>
                  <a:pt x="500" y="285"/>
                </a:lnTo>
              </a:path>
            </a:pathLst>
          </a:custGeom>
          <a:noFill/>
          <a:ln w="38100" cap="rnd">
            <a:solidFill>
              <a:srgbClr val="7030A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 dirty="0">
              <a:solidFill>
                <a:srgbClr val="B9369F"/>
              </a:solidFill>
              <a:latin typeface="Arial Regular"/>
            </a:endParaRPr>
          </a:p>
        </p:txBody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0DE1776E-F9CB-7D44-8673-59F2F6449856}"/>
              </a:ext>
            </a:extLst>
          </p:cNvPr>
          <p:cNvSpPr>
            <a:spLocks noEditPoints="1"/>
          </p:cNvSpPr>
          <p:nvPr/>
        </p:nvSpPr>
        <p:spPr bwMode="auto">
          <a:xfrm>
            <a:off x="1216756" y="2704580"/>
            <a:ext cx="320244" cy="342129"/>
          </a:xfrm>
          <a:custGeom>
            <a:avLst/>
            <a:gdLst>
              <a:gd name="T0" fmla="*/ 291 w 987"/>
              <a:gd name="T1" fmla="*/ 986 h 987"/>
              <a:gd name="T2" fmla="*/ 291 w 987"/>
              <a:gd name="T3" fmla="*/ 645 h 987"/>
              <a:gd name="T4" fmla="*/ 340 w 987"/>
              <a:gd name="T5" fmla="*/ 596 h 987"/>
              <a:gd name="T6" fmla="*/ 633 w 987"/>
              <a:gd name="T7" fmla="*/ 596 h 987"/>
              <a:gd name="T8" fmla="*/ 682 w 987"/>
              <a:gd name="T9" fmla="*/ 645 h 987"/>
              <a:gd name="T10" fmla="*/ 682 w 987"/>
              <a:gd name="T11" fmla="*/ 986 h 987"/>
              <a:gd name="T12" fmla="*/ 0 w 987"/>
              <a:gd name="T13" fmla="*/ 392 h 987"/>
              <a:gd name="T14" fmla="*/ 0 w 987"/>
              <a:gd name="T15" fmla="*/ 937 h 987"/>
              <a:gd name="T16" fmla="*/ 41 w 987"/>
              <a:gd name="T17" fmla="*/ 986 h 987"/>
              <a:gd name="T18" fmla="*/ 289 w 987"/>
              <a:gd name="T19" fmla="*/ 986 h 987"/>
              <a:gd name="T20" fmla="*/ 0 w 987"/>
              <a:gd name="T21" fmla="*/ 390 h 987"/>
              <a:gd name="T22" fmla="*/ 494 w 987"/>
              <a:gd name="T23" fmla="*/ 0 h 987"/>
              <a:gd name="T24" fmla="*/ 987 w 987"/>
              <a:gd name="T25" fmla="*/ 390 h 987"/>
              <a:gd name="T26" fmla="*/ 681 w 987"/>
              <a:gd name="T27" fmla="*/ 987 h 987"/>
              <a:gd name="T28" fmla="*/ 935 w 987"/>
              <a:gd name="T29" fmla="*/ 987 h 987"/>
              <a:gd name="T30" fmla="*/ 987 w 987"/>
              <a:gd name="T31" fmla="*/ 938 h 987"/>
              <a:gd name="T32" fmla="*/ 987 w 987"/>
              <a:gd name="T33" fmla="*/ 400 h 9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87" h="987">
                <a:moveTo>
                  <a:pt x="291" y="986"/>
                </a:moveTo>
                <a:lnTo>
                  <a:pt x="291" y="645"/>
                </a:lnTo>
                <a:cubicBezTo>
                  <a:pt x="291" y="618"/>
                  <a:pt x="313" y="596"/>
                  <a:pt x="340" y="596"/>
                </a:cubicBezTo>
                <a:lnTo>
                  <a:pt x="633" y="596"/>
                </a:lnTo>
                <a:cubicBezTo>
                  <a:pt x="660" y="596"/>
                  <a:pt x="682" y="618"/>
                  <a:pt x="682" y="645"/>
                </a:cubicBezTo>
                <a:lnTo>
                  <a:pt x="682" y="986"/>
                </a:lnTo>
                <a:moveTo>
                  <a:pt x="0" y="392"/>
                </a:moveTo>
                <a:lnTo>
                  <a:pt x="0" y="937"/>
                </a:lnTo>
                <a:cubicBezTo>
                  <a:pt x="0" y="964"/>
                  <a:pt x="18" y="986"/>
                  <a:pt x="41" y="986"/>
                </a:cubicBezTo>
                <a:lnTo>
                  <a:pt x="289" y="986"/>
                </a:lnTo>
                <a:moveTo>
                  <a:pt x="0" y="390"/>
                </a:moveTo>
                <a:lnTo>
                  <a:pt x="494" y="0"/>
                </a:lnTo>
                <a:lnTo>
                  <a:pt x="987" y="390"/>
                </a:lnTo>
                <a:moveTo>
                  <a:pt x="681" y="987"/>
                </a:moveTo>
                <a:lnTo>
                  <a:pt x="935" y="987"/>
                </a:lnTo>
                <a:cubicBezTo>
                  <a:pt x="964" y="987"/>
                  <a:pt x="987" y="965"/>
                  <a:pt x="987" y="938"/>
                </a:cubicBezTo>
                <a:lnTo>
                  <a:pt x="987" y="400"/>
                </a:lnTo>
              </a:path>
            </a:pathLst>
          </a:custGeom>
          <a:noFill/>
          <a:ln w="38100" cap="rnd">
            <a:solidFill>
              <a:srgbClr val="7030A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 dirty="0">
              <a:solidFill>
                <a:srgbClr val="B9369F"/>
              </a:solidFill>
              <a:latin typeface="Arial Regular"/>
            </a:endParaRPr>
          </a:p>
        </p:txBody>
      </p:sp>
      <p:grpSp>
        <p:nvGrpSpPr>
          <p:cNvPr id="19" name="Group 428">
            <a:extLst>
              <a:ext uri="{FF2B5EF4-FFF2-40B4-BE49-F238E27FC236}">
                <a16:creationId xmlns:a16="http://schemas.microsoft.com/office/drawing/2014/main" id="{1B046F99-B5ED-D847-8F93-42311E470269}"/>
              </a:ext>
            </a:extLst>
          </p:cNvPr>
          <p:cNvGrpSpPr/>
          <p:nvPr/>
        </p:nvGrpSpPr>
        <p:grpSpPr>
          <a:xfrm>
            <a:off x="1170778" y="3435319"/>
            <a:ext cx="467805" cy="324464"/>
            <a:chOff x="2395538" y="6038850"/>
            <a:chExt cx="360363" cy="234950"/>
          </a:xfrm>
        </p:grpSpPr>
        <p:sp>
          <p:nvSpPr>
            <p:cNvPr id="20" name="Freeform 338">
              <a:extLst>
                <a:ext uri="{FF2B5EF4-FFF2-40B4-BE49-F238E27FC236}">
                  <a16:creationId xmlns:a16="http://schemas.microsoft.com/office/drawing/2014/main" id="{2C3ACF9F-4190-E544-959C-76A6FCD2AB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5538" y="6038850"/>
              <a:ext cx="307975" cy="192088"/>
            </a:xfrm>
            <a:custGeom>
              <a:avLst/>
              <a:gdLst>
                <a:gd name="T0" fmla="*/ 644 w 914"/>
                <a:gd name="T1" fmla="*/ 568 h 568"/>
                <a:gd name="T2" fmla="*/ 63 w 914"/>
                <a:gd name="T3" fmla="*/ 568 h 568"/>
                <a:gd name="T4" fmla="*/ 0 w 914"/>
                <a:gd name="T5" fmla="*/ 505 h 568"/>
                <a:gd name="T6" fmla="*/ 0 w 914"/>
                <a:gd name="T7" fmla="*/ 63 h 568"/>
                <a:gd name="T8" fmla="*/ 63 w 914"/>
                <a:gd name="T9" fmla="*/ 0 h 568"/>
                <a:gd name="T10" fmla="*/ 851 w 914"/>
                <a:gd name="T11" fmla="*/ 0 h 568"/>
                <a:gd name="T12" fmla="*/ 914 w 914"/>
                <a:gd name="T13" fmla="*/ 63 h 568"/>
                <a:gd name="T14" fmla="*/ 914 w 914"/>
                <a:gd name="T15" fmla="*/ 284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14" h="568">
                  <a:moveTo>
                    <a:pt x="644" y="568"/>
                  </a:moveTo>
                  <a:lnTo>
                    <a:pt x="63" y="568"/>
                  </a:lnTo>
                  <a:cubicBezTo>
                    <a:pt x="28" y="568"/>
                    <a:pt x="0" y="540"/>
                    <a:pt x="0" y="505"/>
                  </a:cubicBezTo>
                  <a:lnTo>
                    <a:pt x="0" y="63"/>
                  </a:lnTo>
                  <a:cubicBezTo>
                    <a:pt x="0" y="28"/>
                    <a:pt x="28" y="0"/>
                    <a:pt x="63" y="0"/>
                  </a:cubicBezTo>
                  <a:lnTo>
                    <a:pt x="851" y="0"/>
                  </a:lnTo>
                  <a:cubicBezTo>
                    <a:pt x="886" y="0"/>
                    <a:pt x="914" y="28"/>
                    <a:pt x="914" y="63"/>
                  </a:cubicBezTo>
                  <a:lnTo>
                    <a:pt x="914" y="284"/>
                  </a:lnTo>
                </a:path>
              </a:pathLst>
            </a:custGeom>
            <a:noFill/>
            <a:ln w="38100" cap="rnd">
              <a:solidFill>
                <a:srgbClr val="7030A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solidFill>
                  <a:srgbClr val="B9369F"/>
                </a:solidFill>
                <a:latin typeface="Arial Regular"/>
              </a:endParaRPr>
            </a:p>
          </p:txBody>
        </p:sp>
        <p:sp>
          <p:nvSpPr>
            <p:cNvPr id="21" name="Line 339">
              <a:extLst>
                <a:ext uri="{FF2B5EF4-FFF2-40B4-BE49-F238E27FC236}">
                  <a16:creationId xmlns:a16="http://schemas.microsoft.com/office/drawing/2014/main" id="{916B17C9-C4DE-4F4F-9F63-91C3BFA008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301" y="6091238"/>
              <a:ext cx="300038" cy="0"/>
            </a:xfrm>
            <a:prstGeom prst="line">
              <a:avLst/>
            </a:prstGeom>
            <a:noFill/>
            <a:ln w="38100" cap="rnd">
              <a:solidFill>
                <a:srgbClr val="7030A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solidFill>
                  <a:srgbClr val="B9369F"/>
                </a:solidFill>
                <a:latin typeface="Arial Regular"/>
              </a:endParaRPr>
            </a:p>
          </p:txBody>
        </p:sp>
        <p:sp>
          <p:nvSpPr>
            <p:cNvPr id="22" name="Freeform 340">
              <a:extLst>
                <a:ext uri="{FF2B5EF4-FFF2-40B4-BE49-F238E27FC236}">
                  <a16:creationId xmlns:a16="http://schemas.microsoft.com/office/drawing/2014/main" id="{A86A36B5-6125-1746-B26C-12378B38D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7951" y="6162675"/>
              <a:ext cx="107950" cy="111125"/>
            </a:xfrm>
            <a:custGeom>
              <a:avLst/>
              <a:gdLst>
                <a:gd name="T0" fmla="*/ 5 w 319"/>
                <a:gd name="T1" fmla="*/ 155 h 329"/>
                <a:gd name="T2" fmla="*/ 168 w 319"/>
                <a:gd name="T3" fmla="*/ 5 h 329"/>
                <a:gd name="T4" fmla="*/ 314 w 319"/>
                <a:gd name="T5" fmla="*/ 174 h 329"/>
                <a:gd name="T6" fmla="*/ 150 w 319"/>
                <a:gd name="T7" fmla="*/ 324 h 329"/>
                <a:gd name="T8" fmla="*/ 5 w 319"/>
                <a:gd name="T9" fmla="*/ 15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9" h="329">
                  <a:moveTo>
                    <a:pt x="5" y="155"/>
                  </a:moveTo>
                  <a:cubicBezTo>
                    <a:pt x="10" y="67"/>
                    <a:pt x="83" y="0"/>
                    <a:pt x="168" y="5"/>
                  </a:cubicBezTo>
                  <a:cubicBezTo>
                    <a:pt x="254" y="10"/>
                    <a:pt x="319" y="86"/>
                    <a:pt x="314" y="174"/>
                  </a:cubicBezTo>
                  <a:cubicBezTo>
                    <a:pt x="309" y="262"/>
                    <a:pt x="236" y="329"/>
                    <a:pt x="150" y="324"/>
                  </a:cubicBezTo>
                  <a:cubicBezTo>
                    <a:pt x="65" y="319"/>
                    <a:pt x="0" y="243"/>
                    <a:pt x="5" y="155"/>
                  </a:cubicBezTo>
                  <a:close/>
                </a:path>
              </a:pathLst>
            </a:custGeom>
            <a:noFill/>
            <a:ln w="38100" cap="rnd">
              <a:solidFill>
                <a:srgbClr val="99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solidFill>
                  <a:srgbClr val="B9369F"/>
                </a:solidFill>
                <a:latin typeface="Arial Regular"/>
              </a:endParaRPr>
            </a:p>
          </p:txBody>
        </p:sp>
        <p:sp>
          <p:nvSpPr>
            <p:cNvPr id="23" name="Line 341">
              <a:extLst>
                <a:ext uri="{FF2B5EF4-FFF2-40B4-BE49-F238E27FC236}">
                  <a16:creationId xmlns:a16="http://schemas.microsoft.com/office/drawing/2014/main" id="{A8F9A61D-E3C2-2C4A-968D-7355A7DDB1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670176" y="6181725"/>
              <a:ext cx="68263" cy="74613"/>
            </a:xfrm>
            <a:prstGeom prst="line">
              <a:avLst/>
            </a:prstGeom>
            <a:noFill/>
            <a:ln w="38100" cap="rnd">
              <a:solidFill>
                <a:srgbClr val="99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solidFill>
                  <a:srgbClr val="B9369F"/>
                </a:solidFill>
                <a:latin typeface="Arial Regular"/>
              </a:endParaRPr>
            </a:p>
          </p:txBody>
        </p:sp>
      </p:grpSp>
      <p:grpSp>
        <p:nvGrpSpPr>
          <p:cNvPr id="24" name="Group 136">
            <a:extLst>
              <a:ext uri="{FF2B5EF4-FFF2-40B4-BE49-F238E27FC236}">
                <a16:creationId xmlns:a16="http://schemas.microsoft.com/office/drawing/2014/main" id="{3A605E7F-54D5-A34E-82D7-6D2DCF3D589B}"/>
              </a:ext>
            </a:extLst>
          </p:cNvPr>
          <p:cNvGrpSpPr/>
          <p:nvPr/>
        </p:nvGrpSpPr>
        <p:grpSpPr>
          <a:xfrm>
            <a:off x="1129166" y="3939618"/>
            <a:ext cx="507933" cy="440100"/>
            <a:chOff x="9691688" y="4638675"/>
            <a:chExt cx="276225" cy="238125"/>
          </a:xfrm>
        </p:grpSpPr>
        <p:sp>
          <p:nvSpPr>
            <p:cNvPr id="25" name="Freeform 70">
              <a:extLst>
                <a:ext uri="{FF2B5EF4-FFF2-40B4-BE49-F238E27FC236}">
                  <a16:creationId xmlns:a16="http://schemas.microsoft.com/office/drawing/2014/main" id="{CC93AEC9-729D-C64E-9426-C33285FB37D6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1688" y="4776787"/>
              <a:ext cx="276225" cy="100013"/>
            </a:xfrm>
            <a:custGeom>
              <a:avLst/>
              <a:gdLst>
                <a:gd name="T0" fmla="*/ 322 w 818"/>
                <a:gd name="T1" fmla="*/ 129 h 300"/>
                <a:gd name="T2" fmla="*/ 519 w 818"/>
                <a:gd name="T3" fmla="*/ 195 h 300"/>
                <a:gd name="T4" fmla="*/ 590 w 818"/>
                <a:gd name="T5" fmla="*/ 165 h 300"/>
                <a:gd name="T6" fmla="*/ 562 w 818"/>
                <a:gd name="T7" fmla="*/ 91 h 300"/>
                <a:gd name="T8" fmla="*/ 351 w 818"/>
                <a:gd name="T9" fmla="*/ 19 h 300"/>
                <a:gd name="T10" fmla="*/ 0 w 818"/>
                <a:gd name="T11" fmla="*/ 69 h 300"/>
                <a:gd name="T12" fmla="*/ 37 w 818"/>
                <a:gd name="T13" fmla="*/ 242 h 300"/>
                <a:gd name="T14" fmla="*/ 189 w 818"/>
                <a:gd name="T15" fmla="*/ 214 h 300"/>
                <a:gd name="T16" fmla="*/ 386 w 818"/>
                <a:gd name="T17" fmla="*/ 278 h 300"/>
                <a:gd name="T18" fmla="*/ 561 w 818"/>
                <a:gd name="T19" fmla="*/ 299 h 300"/>
                <a:gd name="T20" fmla="*/ 777 w 818"/>
                <a:gd name="T21" fmla="*/ 182 h 300"/>
                <a:gd name="T22" fmla="*/ 807 w 818"/>
                <a:gd name="T23" fmla="*/ 108 h 300"/>
                <a:gd name="T24" fmla="*/ 737 w 818"/>
                <a:gd name="T25" fmla="*/ 77 h 300"/>
                <a:gd name="T26" fmla="*/ 595 w 818"/>
                <a:gd name="T27" fmla="*/ 149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18" h="300">
                  <a:moveTo>
                    <a:pt x="322" y="129"/>
                  </a:moveTo>
                  <a:lnTo>
                    <a:pt x="519" y="195"/>
                  </a:lnTo>
                  <a:cubicBezTo>
                    <a:pt x="547" y="207"/>
                    <a:pt x="579" y="194"/>
                    <a:pt x="590" y="165"/>
                  </a:cubicBezTo>
                  <a:cubicBezTo>
                    <a:pt x="602" y="137"/>
                    <a:pt x="590" y="103"/>
                    <a:pt x="562" y="91"/>
                  </a:cubicBezTo>
                  <a:lnTo>
                    <a:pt x="351" y="19"/>
                  </a:lnTo>
                  <a:cubicBezTo>
                    <a:pt x="351" y="19"/>
                    <a:pt x="233" y="0"/>
                    <a:pt x="0" y="69"/>
                  </a:cubicBezTo>
                  <a:lnTo>
                    <a:pt x="37" y="242"/>
                  </a:lnTo>
                  <a:cubicBezTo>
                    <a:pt x="37" y="242"/>
                    <a:pt x="160" y="214"/>
                    <a:pt x="189" y="214"/>
                  </a:cubicBezTo>
                  <a:cubicBezTo>
                    <a:pt x="218" y="214"/>
                    <a:pt x="320" y="256"/>
                    <a:pt x="386" y="278"/>
                  </a:cubicBezTo>
                  <a:cubicBezTo>
                    <a:pt x="451" y="300"/>
                    <a:pt x="561" y="299"/>
                    <a:pt x="561" y="299"/>
                  </a:cubicBezTo>
                  <a:lnTo>
                    <a:pt x="777" y="182"/>
                  </a:lnTo>
                  <a:cubicBezTo>
                    <a:pt x="805" y="170"/>
                    <a:pt x="818" y="137"/>
                    <a:pt x="807" y="108"/>
                  </a:cubicBezTo>
                  <a:cubicBezTo>
                    <a:pt x="796" y="79"/>
                    <a:pt x="765" y="65"/>
                    <a:pt x="737" y="77"/>
                  </a:cubicBezTo>
                  <a:lnTo>
                    <a:pt x="595" y="149"/>
                  </a:lnTo>
                </a:path>
              </a:pathLst>
            </a:custGeom>
            <a:noFill/>
            <a:ln w="38100" cap="rnd">
              <a:solidFill>
                <a:srgbClr val="7030A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solidFill>
                  <a:srgbClr val="B9369F"/>
                </a:solidFill>
                <a:latin typeface="Arial Regular"/>
              </a:endParaRPr>
            </a:p>
          </p:txBody>
        </p:sp>
        <p:sp>
          <p:nvSpPr>
            <p:cNvPr id="26" name="Freeform 71">
              <a:extLst>
                <a:ext uri="{FF2B5EF4-FFF2-40B4-BE49-F238E27FC236}">
                  <a16:creationId xmlns:a16="http://schemas.microsoft.com/office/drawing/2014/main" id="{79C92C2F-B0B4-3D49-9CEE-AEC08CAC1C94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4238" y="4638675"/>
              <a:ext cx="131763" cy="119063"/>
            </a:xfrm>
            <a:custGeom>
              <a:avLst/>
              <a:gdLst>
                <a:gd name="T0" fmla="*/ 287 w 388"/>
                <a:gd name="T1" fmla="*/ 0 h 353"/>
                <a:gd name="T2" fmla="*/ 194 w 388"/>
                <a:gd name="T3" fmla="*/ 62 h 353"/>
                <a:gd name="T4" fmla="*/ 101 w 388"/>
                <a:gd name="T5" fmla="*/ 0 h 353"/>
                <a:gd name="T6" fmla="*/ 0 w 388"/>
                <a:gd name="T7" fmla="*/ 100 h 353"/>
                <a:gd name="T8" fmla="*/ 194 w 388"/>
                <a:gd name="T9" fmla="*/ 353 h 353"/>
                <a:gd name="T10" fmla="*/ 388 w 388"/>
                <a:gd name="T11" fmla="*/ 100 h 353"/>
                <a:gd name="T12" fmla="*/ 287 w 388"/>
                <a:gd name="T13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8" h="353">
                  <a:moveTo>
                    <a:pt x="287" y="0"/>
                  </a:moveTo>
                  <a:cubicBezTo>
                    <a:pt x="245" y="0"/>
                    <a:pt x="209" y="26"/>
                    <a:pt x="194" y="62"/>
                  </a:cubicBezTo>
                  <a:cubicBezTo>
                    <a:pt x="179" y="26"/>
                    <a:pt x="143" y="0"/>
                    <a:pt x="101" y="0"/>
                  </a:cubicBezTo>
                  <a:cubicBezTo>
                    <a:pt x="45" y="0"/>
                    <a:pt x="0" y="45"/>
                    <a:pt x="0" y="100"/>
                  </a:cubicBezTo>
                  <a:cubicBezTo>
                    <a:pt x="0" y="230"/>
                    <a:pt x="194" y="353"/>
                    <a:pt x="194" y="353"/>
                  </a:cubicBezTo>
                  <a:cubicBezTo>
                    <a:pt x="194" y="353"/>
                    <a:pt x="388" y="232"/>
                    <a:pt x="388" y="100"/>
                  </a:cubicBezTo>
                  <a:cubicBezTo>
                    <a:pt x="388" y="45"/>
                    <a:pt x="343" y="0"/>
                    <a:pt x="287" y="0"/>
                  </a:cubicBezTo>
                  <a:close/>
                </a:path>
              </a:pathLst>
            </a:custGeom>
            <a:solidFill>
              <a:srgbClr val="9900CC"/>
            </a:solidFill>
            <a:ln w="38100" cap="rnd">
              <a:solidFill>
                <a:srgbClr val="7030A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solidFill>
                  <a:srgbClr val="B9369F"/>
                </a:solidFill>
                <a:latin typeface="Arial Regular"/>
              </a:endParaRPr>
            </a:p>
          </p:txBody>
        </p:sp>
      </p:grpSp>
      <p:grpSp>
        <p:nvGrpSpPr>
          <p:cNvPr id="27" name="Group 321">
            <a:extLst>
              <a:ext uri="{FF2B5EF4-FFF2-40B4-BE49-F238E27FC236}">
                <a16:creationId xmlns:a16="http://schemas.microsoft.com/office/drawing/2014/main" id="{9A23376F-9541-1F45-B225-CDAF2C010580}"/>
              </a:ext>
            </a:extLst>
          </p:cNvPr>
          <p:cNvGrpSpPr/>
          <p:nvPr/>
        </p:nvGrpSpPr>
        <p:grpSpPr>
          <a:xfrm>
            <a:off x="1190679" y="4875105"/>
            <a:ext cx="464476" cy="417805"/>
            <a:chOff x="9190038" y="5519738"/>
            <a:chExt cx="320676" cy="347662"/>
          </a:xfrm>
        </p:grpSpPr>
        <p:sp>
          <p:nvSpPr>
            <p:cNvPr id="28" name="Freeform 248">
              <a:extLst>
                <a:ext uri="{FF2B5EF4-FFF2-40B4-BE49-F238E27FC236}">
                  <a16:creationId xmlns:a16="http://schemas.microsoft.com/office/drawing/2014/main" id="{E82151C5-A4A4-1048-BDF9-5405483B17CD}"/>
                </a:ext>
              </a:extLst>
            </p:cNvPr>
            <p:cNvSpPr>
              <a:spLocks/>
            </p:cNvSpPr>
            <p:nvPr/>
          </p:nvSpPr>
          <p:spPr bwMode="auto">
            <a:xfrm>
              <a:off x="9190038" y="5519738"/>
              <a:ext cx="49213" cy="101600"/>
            </a:xfrm>
            <a:custGeom>
              <a:avLst/>
              <a:gdLst>
                <a:gd name="T0" fmla="*/ 149 w 149"/>
                <a:gd name="T1" fmla="*/ 0 h 300"/>
                <a:gd name="T2" fmla="*/ 0 w 149"/>
                <a:gd name="T3" fmla="*/ 150 h 300"/>
                <a:gd name="T4" fmla="*/ 149 w 149"/>
                <a:gd name="T5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300">
                  <a:moveTo>
                    <a:pt x="149" y="0"/>
                  </a:moveTo>
                  <a:lnTo>
                    <a:pt x="0" y="150"/>
                  </a:lnTo>
                  <a:lnTo>
                    <a:pt x="149" y="300"/>
                  </a:lnTo>
                </a:path>
              </a:pathLst>
            </a:custGeom>
            <a:noFill/>
            <a:ln w="38100" cap="rnd">
              <a:solidFill>
                <a:srgbClr val="7030A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solidFill>
                  <a:srgbClr val="B9369F"/>
                </a:solidFill>
                <a:latin typeface="Arial Regular"/>
              </a:endParaRPr>
            </a:p>
          </p:txBody>
        </p:sp>
        <p:sp>
          <p:nvSpPr>
            <p:cNvPr id="29" name="Freeform 249">
              <a:extLst>
                <a:ext uri="{FF2B5EF4-FFF2-40B4-BE49-F238E27FC236}">
                  <a16:creationId xmlns:a16="http://schemas.microsoft.com/office/drawing/2014/main" id="{65AB5D82-C11E-494F-928E-F71C18FE4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9196388" y="5570538"/>
              <a:ext cx="314325" cy="153988"/>
            </a:xfrm>
            <a:custGeom>
              <a:avLst/>
              <a:gdLst>
                <a:gd name="T0" fmla="*/ 0 w 933"/>
                <a:gd name="T1" fmla="*/ 0 h 454"/>
                <a:gd name="T2" fmla="*/ 707 w 933"/>
                <a:gd name="T3" fmla="*/ 0 h 454"/>
                <a:gd name="T4" fmla="*/ 933 w 933"/>
                <a:gd name="T5" fmla="*/ 227 h 454"/>
                <a:gd name="T6" fmla="*/ 933 w 933"/>
                <a:gd name="T7" fmla="*/ 454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3" h="454">
                  <a:moveTo>
                    <a:pt x="0" y="0"/>
                  </a:moveTo>
                  <a:lnTo>
                    <a:pt x="707" y="0"/>
                  </a:lnTo>
                  <a:cubicBezTo>
                    <a:pt x="832" y="0"/>
                    <a:pt x="933" y="102"/>
                    <a:pt x="933" y="227"/>
                  </a:cubicBezTo>
                  <a:lnTo>
                    <a:pt x="933" y="454"/>
                  </a:lnTo>
                </a:path>
              </a:pathLst>
            </a:custGeom>
            <a:noFill/>
            <a:ln w="38100" cap="rnd">
              <a:solidFill>
                <a:srgbClr val="7030A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solidFill>
                  <a:srgbClr val="B9369F"/>
                </a:solidFill>
                <a:latin typeface="Arial Regular"/>
              </a:endParaRPr>
            </a:p>
          </p:txBody>
        </p:sp>
        <p:sp>
          <p:nvSpPr>
            <p:cNvPr id="30" name="Freeform 250">
              <a:extLst>
                <a:ext uri="{FF2B5EF4-FFF2-40B4-BE49-F238E27FC236}">
                  <a16:creationId xmlns:a16="http://schemas.microsoft.com/office/drawing/2014/main" id="{5B8438A0-925D-C648-BA4A-DF6426DEBEBE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1501" y="5768975"/>
              <a:ext cx="49213" cy="98425"/>
            </a:xfrm>
            <a:custGeom>
              <a:avLst/>
              <a:gdLst>
                <a:gd name="T0" fmla="*/ 0 w 145"/>
                <a:gd name="T1" fmla="*/ 292 h 292"/>
                <a:gd name="T2" fmla="*/ 145 w 145"/>
                <a:gd name="T3" fmla="*/ 146 h 292"/>
                <a:gd name="T4" fmla="*/ 0 w 145"/>
                <a:gd name="T5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5" h="292">
                  <a:moveTo>
                    <a:pt x="0" y="292"/>
                  </a:moveTo>
                  <a:lnTo>
                    <a:pt x="145" y="146"/>
                  </a:lnTo>
                  <a:lnTo>
                    <a:pt x="0" y="0"/>
                  </a:lnTo>
                </a:path>
              </a:pathLst>
            </a:custGeom>
            <a:noFill/>
            <a:ln w="38100" cap="rnd">
              <a:solidFill>
                <a:srgbClr val="7030A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solidFill>
                  <a:srgbClr val="B9369F"/>
                </a:solidFill>
                <a:latin typeface="Arial Regular"/>
              </a:endParaRPr>
            </a:p>
          </p:txBody>
        </p:sp>
        <p:sp>
          <p:nvSpPr>
            <p:cNvPr id="31" name="Freeform 251">
              <a:extLst>
                <a:ext uri="{FF2B5EF4-FFF2-40B4-BE49-F238E27FC236}">
                  <a16:creationId xmlns:a16="http://schemas.microsoft.com/office/drawing/2014/main" id="{DD89C655-827B-D545-8A72-7F1C78E9CF57}"/>
                </a:ext>
              </a:extLst>
            </p:cNvPr>
            <p:cNvSpPr>
              <a:spLocks/>
            </p:cNvSpPr>
            <p:nvPr/>
          </p:nvSpPr>
          <p:spPr bwMode="auto">
            <a:xfrm>
              <a:off x="9190038" y="5665788"/>
              <a:ext cx="314325" cy="152400"/>
            </a:xfrm>
            <a:custGeom>
              <a:avLst/>
              <a:gdLst>
                <a:gd name="T0" fmla="*/ 928 w 928"/>
                <a:gd name="T1" fmla="*/ 453 h 453"/>
                <a:gd name="T2" fmla="*/ 224 w 928"/>
                <a:gd name="T3" fmla="*/ 453 h 453"/>
                <a:gd name="T4" fmla="*/ 0 w 928"/>
                <a:gd name="T5" fmla="*/ 227 h 453"/>
                <a:gd name="T6" fmla="*/ 0 w 928"/>
                <a:gd name="T7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8" h="453">
                  <a:moveTo>
                    <a:pt x="928" y="453"/>
                  </a:moveTo>
                  <a:lnTo>
                    <a:pt x="224" y="453"/>
                  </a:lnTo>
                  <a:cubicBezTo>
                    <a:pt x="101" y="453"/>
                    <a:pt x="0" y="352"/>
                    <a:pt x="0" y="227"/>
                  </a:cubicBezTo>
                  <a:lnTo>
                    <a:pt x="0" y="0"/>
                  </a:lnTo>
                </a:path>
              </a:pathLst>
            </a:custGeom>
            <a:noFill/>
            <a:ln w="38100" cap="rnd">
              <a:solidFill>
                <a:srgbClr val="7030A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solidFill>
                  <a:srgbClr val="B9369F"/>
                </a:solidFill>
                <a:latin typeface="Arial Regular"/>
              </a:endParaRPr>
            </a:p>
          </p:txBody>
        </p:sp>
        <p:sp>
          <p:nvSpPr>
            <p:cNvPr id="32" name="Freeform 252">
              <a:extLst>
                <a:ext uri="{FF2B5EF4-FFF2-40B4-BE49-F238E27FC236}">
                  <a16:creationId xmlns:a16="http://schemas.microsoft.com/office/drawing/2014/main" id="{EBCF5B6C-DD83-5F44-8426-83C9EDAAF7D5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5451" y="5641975"/>
              <a:ext cx="63500" cy="98425"/>
            </a:xfrm>
            <a:custGeom>
              <a:avLst/>
              <a:gdLst>
                <a:gd name="T0" fmla="*/ 0 w 190"/>
                <a:gd name="T1" fmla="*/ 219 h 292"/>
                <a:gd name="T2" fmla="*/ 95 w 190"/>
                <a:gd name="T3" fmla="*/ 292 h 292"/>
                <a:gd name="T4" fmla="*/ 190 w 190"/>
                <a:gd name="T5" fmla="*/ 219 h 292"/>
                <a:gd name="T6" fmla="*/ 95 w 190"/>
                <a:gd name="T7" fmla="*/ 146 h 292"/>
                <a:gd name="T8" fmla="*/ 0 w 190"/>
                <a:gd name="T9" fmla="*/ 73 h 292"/>
                <a:gd name="T10" fmla="*/ 95 w 190"/>
                <a:gd name="T11" fmla="*/ 0 h 292"/>
                <a:gd name="T12" fmla="*/ 190 w 190"/>
                <a:gd name="T13" fmla="*/ 7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0" h="292">
                  <a:moveTo>
                    <a:pt x="0" y="219"/>
                  </a:moveTo>
                  <a:cubicBezTo>
                    <a:pt x="0" y="260"/>
                    <a:pt x="42" y="292"/>
                    <a:pt x="95" y="292"/>
                  </a:cubicBezTo>
                  <a:cubicBezTo>
                    <a:pt x="148" y="292"/>
                    <a:pt x="190" y="260"/>
                    <a:pt x="190" y="219"/>
                  </a:cubicBezTo>
                  <a:cubicBezTo>
                    <a:pt x="190" y="179"/>
                    <a:pt x="148" y="146"/>
                    <a:pt x="95" y="146"/>
                  </a:cubicBezTo>
                  <a:cubicBezTo>
                    <a:pt x="42" y="146"/>
                    <a:pt x="0" y="113"/>
                    <a:pt x="0" y="73"/>
                  </a:cubicBezTo>
                  <a:cubicBezTo>
                    <a:pt x="0" y="33"/>
                    <a:pt x="42" y="0"/>
                    <a:pt x="95" y="0"/>
                  </a:cubicBezTo>
                  <a:cubicBezTo>
                    <a:pt x="148" y="0"/>
                    <a:pt x="190" y="33"/>
                    <a:pt x="190" y="73"/>
                  </a:cubicBezTo>
                </a:path>
              </a:pathLst>
            </a:custGeom>
            <a:noFill/>
            <a:ln w="38100" cap="rnd">
              <a:solidFill>
                <a:srgbClr val="99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solidFill>
                  <a:srgbClr val="B9369F"/>
                </a:solidFill>
                <a:latin typeface="Arial Regular"/>
              </a:endParaRPr>
            </a:p>
          </p:txBody>
        </p:sp>
        <p:sp>
          <p:nvSpPr>
            <p:cNvPr id="33" name="Line 253">
              <a:extLst>
                <a:ext uri="{FF2B5EF4-FFF2-40B4-BE49-F238E27FC236}">
                  <a16:creationId xmlns:a16="http://schemas.microsoft.com/office/drawing/2014/main" id="{1EAFF5A9-D590-6041-B27C-B0BA8877CE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45613" y="5626100"/>
              <a:ext cx="0" cy="7938"/>
            </a:xfrm>
            <a:prstGeom prst="line">
              <a:avLst/>
            </a:prstGeom>
            <a:noFill/>
            <a:ln w="38100" cap="rnd">
              <a:solidFill>
                <a:srgbClr val="99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solidFill>
                  <a:srgbClr val="B9369F"/>
                </a:solidFill>
                <a:latin typeface="Arial Regular"/>
              </a:endParaRPr>
            </a:p>
          </p:txBody>
        </p:sp>
        <p:sp>
          <p:nvSpPr>
            <p:cNvPr id="34" name="Line 254">
              <a:extLst>
                <a:ext uri="{FF2B5EF4-FFF2-40B4-BE49-F238E27FC236}">
                  <a16:creationId xmlns:a16="http://schemas.microsoft.com/office/drawing/2014/main" id="{60F39B0E-7C92-714D-B2DA-D3A3ED51C0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45613" y="5746750"/>
              <a:ext cx="0" cy="7938"/>
            </a:xfrm>
            <a:prstGeom prst="line">
              <a:avLst/>
            </a:prstGeom>
            <a:noFill/>
            <a:ln w="38100" cap="rnd">
              <a:solidFill>
                <a:srgbClr val="99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solidFill>
                  <a:srgbClr val="B9369F"/>
                </a:solidFill>
                <a:latin typeface="Arial Regular"/>
              </a:endParaRPr>
            </a:p>
          </p:txBody>
        </p:sp>
      </p:grpSp>
      <p:grpSp>
        <p:nvGrpSpPr>
          <p:cNvPr id="35" name="Group 400">
            <a:extLst>
              <a:ext uri="{FF2B5EF4-FFF2-40B4-BE49-F238E27FC236}">
                <a16:creationId xmlns:a16="http://schemas.microsoft.com/office/drawing/2014/main" id="{961A939B-E4C2-394E-95A1-48676176DCF3}"/>
              </a:ext>
            </a:extLst>
          </p:cNvPr>
          <p:cNvGrpSpPr/>
          <p:nvPr/>
        </p:nvGrpSpPr>
        <p:grpSpPr>
          <a:xfrm>
            <a:off x="1187320" y="5554417"/>
            <a:ext cx="512648" cy="402267"/>
            <a:chOff x="3370263" y="5540375"/>
            <a:chExt cx="339725" cy="309563"/>
          </a:xfrm>
        </p:grpSpPr>
        <p:sp>
          <p:nvSpPr>
            <p:cNvPr id="36" name="Freeform 315">
              <a:extLst>
                <a:ext uri="{FF2B5EF4-FFF2-40B4-BE49-F238E27FC236}">
                  <a16:creationId xmlns:a16="http://schemas.microsoft.com/office/drawing/2014/main" id="{AE3BD923-4643-2844-8B65-19F692520F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0263" y="5754688"/>
              <a:ext cx="255588" cy="95250"/>
            </a:xfrm>
            <a:custGeom>
              <a:avLst/>
              <a:gdLst>
                <a:gd name="T0" fmla="*/ 757 w 757"/>
                <a:gd name="T1" fmla="*/ 284 h 284"/>
                <a:gd name="T2" fmla="*/ 757 w 757"/>
                <a:gd name="T3" fmla="*/ 164 h 284"/>
                <a:gd name="T4" fmla="*/ 568 w 757"/>
                <a:gd name="T5" fmla="*/ 0 h 284"/>
                <a:gd name="T6" fmla="*/ 190 w 757"/>
                <a:gd name="T7" fmla="*/ 0 h 284"/>
                <a:gd name="T8" fmla="*/ 0 w 757"/>
                <a:gd name="T9" fmla="*/ 164 h 284"/>
                <a:gd name="T10" fmla="*/ 0 w 757"/>
                <a:gd name="T11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7" h="284">
                  <a:moveTo>
                    <a:pt x="757" y="284"/>
                  </a:moveTo>
                  <a:lnTo>
                    <a:pt x="757" y="164"/>
                  </a:lnTo>
                  <a:cubicBezTo>
                    <a:pt x="757" y="73"/>
                    <a:pt x="672" y="0"/>
                    <a:pt x="568" y="0"/>
                  </a:cubicBezTo>
                  <a:lnTo>
                    <a:pt x="190" y="0"/>
                  </a:lnTo>
                  <a:cubicBezTo>
                    <a:pt x="85" y="0"/>
                    <a:pt x="0" y="73"/>
                    <a:pt x="0" y="164"/>
                  </a:cubicBezTo>
                  <a:lnTo>
                    <a:pt x="0" y="284"/>
                  </a:lnTo>
                </a:path>
              </a:pathLst>
            </a:custGeom>
            <a:noFill/>
            <a:ln w="38100" cap="rnd">
              <a:solidFill>
                <a:srgbClr val="7030A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solidFill>
                  <a:srgbClr val="B9369F"/>
                </a:solidFill>
                <a:latin typeface="Arial Regular"/>
              </a:endParaRPr>
            </a:p>
          </p:txBody>
        </p:sp>
        <p:sp>
          <p:nvSpPr>
            <p:cNvPr id="37" name="Oval 316">
              <a:extLst>
                <a:ext uri="{FF2B5EF4-FFF2-40B4-BE49-F238E27FC236}">
                  <a16:creationId xmlns:a16="http://schemas.microsoft.com/office/drawing/2014/main" id="{22B05A3F-CE64-0142-B63D-06B64D0CC4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3763" y="5594350"/>
              <a:ext cx="117475" cy="117475"/>
            </a:xfrm>
            <a:prstGeom prst="ellipse">
              <a:avLst/>
            </a:prstGeom>
            <a:noFill/>
            <a:ln w="38100" cap="rnd">
              <a:solidFill>
                <a:srgbClr val="7030A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solidFill>
                  <a:srgbClr val="B9369F"/>
                </a:solidFill>
                <a:latin typeface="Arial Regular"/>
              </a:endParaRPr>
            </a:p>
          </p:txBody>
        </p:sp>
        <p:sp>
          <p:nvSpPr>
            <p:cNvPr id="38" name="Line 317">
              <a:extLst>
                <a:ext uri="{FF2B5EF4-FFF2-40B4-BE49-F238E27FC236}">
                  <a16:creationId xmlns:a16="http://schemas.microsoft.com/office/drawing/2014/main" id="{4E0D2A4F-9438-A140-B23B-F8385E9151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8388" y="5540375"/>
              <a:ext cx="101600" cy="0"/>
            </a:xfrm>
            <a:prstGeom prst="line">
              <a:avLst/>
            </a:prstGeom>
            <a:noFill/>
            <a:ln w="38100" cap="rnd">
              <a:solidFill>
                <a:srgbClr val="99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solidFill>
                  <a:srgbClr val="B9369F"/>
                </a:solidFill>
                <a:latin typeface="Arial Regular"/>
              </a:endParaRPr>
            </a:p>
          </p:txBody>
        </p:sp>
        <p:sp>
          <p:nvSpPr>
            <p:cNvPr id="39" name="Line 318">
              <a:extLst>
                <a:ext uri="{FF2B5EF4-FFF2-40B4-BE49-F238E27FC236}">
                  <a16:creationId xmlns:a16="http://schemas.microsoft.com/office/drawing/2014/main" id="{6167F303-9CEC-F143-91B3-57EC373815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8388" y="5584825"/>
              <a:ext cx="101600" cy="0"/>
            </a:xfrm>
            <a:prstGeom prst="line">
              <a:avLst/>
            </a:prstGeom>
            <a:noFill/>
            <a:ln w="38100" cap="rnd">
              <a:solidFill>
                <a:srgbClr val="99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solidFill>
                  <a:srgbClr val="B9369F"/>
                </a:solidFill>
                <a:latin typeface="Arial Regular"/>
              </a:endParaRPr>
            </a:p>
          </p:txBody>
        </p:sp>
        <p:sp>
          <p:nvSpPr>
            <p:cNvPr id="40" name="Line 319">
              <a:extLst>
                <a:ext uri="{FF2B5EF4-FFF2-40B4-BE49-F238E27FC236}">
                  <a16:creationId xmlns:a16="http://schemas.microsoft.com/office/drawing/2014/main" id="{766D3C70-FE17-754C-8335-52544D2A37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8388" y="5635625"/>
              <a:ext cx="50800" cy="0"/>
            </a:xfrm>
            <a:prstGeom prst="line">
              <a:avLst/>
            </a:prstGeom>
            <a:noFill/>
            <a:ln w="38100" cap="rnd">
              <a:solidFill>
                <a:srgbClr val="99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solidFill>
                  <a:srgbClr val="B9369F"/>
                </a:solidFill>
                <a:latin typeface="Arial Regular"/>
              </a:endParaRPr>
            </a:p>
          </p:txBody>
        </p:sp>
      </p:grpSp>
      <p:sp>
        <p:nvSpPr>
          <p:cNvPr id="2" name="CuadroTexto 1"/>
          <p:cNvSpPr txBox="1"/>
          <p:nvPr/>
        </p:nvSpPr>
        <p:spPr>
          <a:xfrm flipH="1">
            <a:off x="1335869" y="2496079"/>
            <a:ext cx="32373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rgbClr val="9900FF"/>
                </a:solidFill>
                <a:latin typeface="Arial Black" panose="020B0A04020102020204" pitchFamily="34" charset="0"/>
              </a:rPr>
              <a:t>2</a:t>
            </a:r>
            <a:endParaRPr lang="es-MX" sz="2400" dirty="0">
              <a:solidFill>
                <a:srgbClr val="9900FF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41" name="Group 337">
            <a:extLst>
              <a:ext uri="{FF2B5EF4-FFF2-40B4-BE49-F238E27FC236}">
                <a16:creationId xmlns:a16="http://schemas.microsoft.com/office/drawing/2014/main" id="{3BABF83D-BE4E-5A42-BC7F-C1EF35620191}"/>
              </a:ext>
            </a:extLst>
          </p:cNvPr>
          <p:cNvGrpSpPr/>
          <p:nvPr/>
        </p:nvGrpSpPr>
        <p:grpSpPr>
          <a:xfrm>
            <a:off x="1208263" y="1879272"/>
            <a:ext cx="378533" cy="342653"/>
            <a:chOff x="5307013" y="6000750"/>
            <a:chExt cx="334963" cy="303213"/>
          </a:xfrm>
        </p:grpSpPr>
        <p:sp>
          <p:nvSpPr>
            <p:cNvPr id="42" name="Freeform 262">
              <a:extLst>
                <a:ext uri="{FF2B5EF4-FFF2-40B4-BE49-F238E27FC236}">
                  <a16:creationId xmlns:a16="http://schemas.microsoft.com/office/drawing/2014/main" id="{E8D5B158-87B8-0846-BFE6-36572A031E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013" y="6000750"/>
              <a:ext cx="327025" cy="98425"/>
            </a:xfrm>
            <a:custGeom>
              <a:avLst/>
              <a:gdLst>
                <a:gd name="T0" fmla="*/ 331 w 969"/>
                <a:gd name="T1" fmla="*/ 291 h 291"/>
                <a:gd name="T2" fmla="*/ 48 w 969"/>
                <a:gd name="T3" fmla="*/ 291 h 291"/>
                <a:gd name="T4" fmla="*/ 0 w 969"/>
                <a:gd name="T5" fmla="*/ 242 h 291"/>
                <a:gd name="T6" fmla="*/ 0 w 969"/>
                <a:gd name="T7" fmla="*/ 48 h 291"/>
                <a:gd name="T8" fmla="*/ 48 w 969"/>
                <a:gd name="T9" fmla="*/ 0 h 291"/>
                <a:gd name="T10" fmla="*/ 921 w 969"/>
                <a:gd name="T11" fmla="*/ 0 h 291"/>
                <a:gd name="T12" fmla="*/ 969 w 969"/>
                <a:gd name="T13" fmla="*/ 48 h 291"/>
                <a:gd name="T14" fmla="*/ 969 w 969"/>
                <a:gd name="T15" fmla="*/ 213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69" h="291">
                  <a:moveTo>
                    <a:pt x="331" y="291"/>
                  </a:moveTo>
                  <a:lnTo>
                    <a:pt x="48" y="291"/>
                  </a:lnTo>
                  <a:cubicBezTo>
                    <a:pt x="21" y="291"/>
                    <a:pt x="0" y="269"/>
                    <a:pt x="0" y="242"/>
                  </a:cubicBezTo>
                  <a:lnTo>
                    <a:pt x="0" y="48"/>
                  </a:lnTo>
                  <a:cubicBezTo>
                    <a:pt x="0" y="22"/>
                    <a:pt x="21" y="0"/>
                    <a:pt x="48" y="0"/>
                  </a:cubicBezTo>
                  <a:lnTo>
                    <a:pt x="921" y="0"/>
                  </a:lnTo>
                  <a:cubicBezTo>
                    <a:pt x="947" y="0"/>
                    <a:pt x="969" y="22"/>
                    <a:pt x="969" y="48"/>
                  </a:cubicBezTo>
                  <a:lnTo>
                    <a:pt x="969" y="213"/>
                  </a:lnTo>
                </a:path>
              </a:pathLst>
            </a:custGeom>
            <a:noFill/>
            <a:ln w="38100" cap="rnd">
              <a:solidFill>
                <a:srgbClr val="7030A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  <p:sp>
          <p:nvSpPr>
            <p:cNvPr id="43" name="Freeform 263">
              <a:extLst>
                <a:ext uri="{FF2B5EF4-FFF2-40B4-BE49-F238E27FC236}">
                  <a16:creationId xmlns:a16="http://schemas.microsoft.com/office/drawing/2014/main" id="{CE193077-2882-7342-A24B-57E8293A5E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013" y="6140450"/>
              <a:ext cx="139700" cy="98425"/>
            </a:xfrm>
            <a:custGeom>
              <a:avLst/>
              <a:gdLst>
                <a:gd name="T0" fmla="*/ 413 w 413"/>
                <a:gd name="T1" fmla="*/ 291 h 291"/>
                <a:gd name="T2" fmla="*/ 48 w 413"/>
                <a:gd name="T3" fmla="*/ 291 h 291"/>
                <a:gd name="T4" fmla="*/ 0 w 413"/>
                <a:gd name="T5" fmla="*/ 242 h 291"/>
                <a:gd name="T6" fmla="*/ 0 w 413"/>
                <a:gd name="T7" fmla="*/ 48 h 291"/>
                <a:gd name="T8" fmla="*/ 48 w 413"/>
                <a:gd name="T9" fmla="*/ 0 h 291"/>
                <a:gd name="T10" fmla="*/ 316 w 413"/>
                <a:gd name="T11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3" h="291">
                  <a:moveTo>
                    <a:pt x="413" y="291"/>
                  </a:moveTo>
                  <a:lnTo>
                    <a:pt x="48" y="291"/>
                  </a:lnTo>
                  <a:cubicBezTo>
                    <a:pt x="21" y="291"/>
                    <a:pt x="0" y="269"/>
                    <a:pt x="0" y="242"/>
                  </a:cubicBezTo>
                  <a:lnTo>
                    <a:pt x="0" y="48"/>
                  </a:lnTo>
                  <a:cubicBezTo>
                    <a:pt x="0" y="22"/>
                    <a:pt x="21" y="0"/>
                    <a:pt x="48" y="0"/>
                  </a:cubicBezTo>
                  <a:lnTo>
                    <a:pt x="316" y="0"/>
                  </a:lnTo>
                </a:path>
              </a:pathLst>
            </a:custGeom>
            <a:noFill/>
            <a:ln w="38100" cap="rnd">
              <a:solidFill>
                <a:srgbClr val="7030A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  <p:sp>
          <p:nvSpPr>
            <p:cNvPr id="44" name="Freeform 264">
              <a:extLst>
                <a:ext uri="{FF2B5EF4-FFF2-40B4-BE49-F238E27FC236}">
                  <a16:creationId xmlns:a16="http://schemas.microsoft.com/office/drawing/2014/main" id="{24751E5D-2B67-2344-9CE4-61C8C5BF58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3388" y="6169025"/>
              <a:ext cx="84138" cy="57150"/>
            </a:xfrm>
            <a:custGeom>
              <a:avLst/>
              <a:gdLst>
                <a:gd name="T0" fmla="*/ 249 w 249"/>
                <a:gd name="T1" fmla="*/ 0 h 169"/>
                <a:gd name="T2" fmla="*/ 167 w 249"/>
                <a:gd name="T3" fmla="*/ 84 h 169"/>
                <a:gd name="T4" fmla="*/ 88 w 249"/>
                <a:gd name="T5" fmla="*/ 169 h 169"/>
                <a:gd name="T6" fmla="*/ 5 w 249"/>
                <a:gd name="T7" fmla="*/ 89 h 169"/>
                <a:gd name="T8" fmla="*/ 0 w 249"/>
                <a:gd name="T9" fmla="*/ 85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9" h="169">
                  <a:moveTo>
                    <a:pt x="249" y="0"/>
                  </a:moveTo>
                  <a:lnTo>
                    <a:pt x="167" y="84"/>
                  </a:lnTo>
                  <a:lnTo>
                    <a:pt x="88" y="169"/>
                  </a:lnTo>
                  <a:lnTo>
                    <a:pt x="5" y="89"/>
                  </a:lnTo>
                  <a:lnTo>
                    <a:pt x="0" y="85"/>
                  </a:lnTo>
                </a:path>
              </a:pathLst>
            </a:custGeom>
            <a:noFill/>
            <a:ln w="38100" cap="rnd">
              <a:solidFill>
                <a:srgbClr val="99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  <p:sp>
          <p:nvSpPr>
            <p:cNvPr id="45" name="Freeform 265">
              <a:extLst>
                <a:ext uri="{FF2B5EF4-FFF2-40B4-BE49-F238E27FC236}">
                  <a16:creationId xmlns:a16="http://schemas.microsoft.com/office/drawing/2014/main" id="{634D3810-793F-8749-96F5-95FFF57581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3063" y="6107113"/>
              <a:ext cx="95250" cy="196850"/>
            </a:xfrm>
            <a:custGeom>
              <a:avLst/>
              <a:gdLst>
                <a:gd name="T0" fmla="*/ 279 w 279"/>
                <a:gd name="T1" fmla="*/ 582 h 582"/>
                <a:gd name="T2" fmla="*/ 0 w 279"/>
                <a:gd name="T3" fmla="*/ 172 h 582"/>
                <a:gd name="T4" fmla="*/ 0 w 279"/>
                <a:gd name="T5" fmla="*/ 134 h 582"/>
                <a:gd name="T6" fmla="*/ 0 w 279"/>
                <a:gd name="T7" fmla="*/ 19 h 582"/>
                <a:gd name="T8" fmla="*/ 19 w 279"/>
                <a:gd name="T9" fmla="*/ 0 h 582"/>
                <a:gd name="T10" fmla="*/ 62 w 279"/>
                <a:gd name="T11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9" h="582">
                  <a:moveTo>
                    <a:pt x="279" y="582"/>
                  </a:moveTo>
                  <a:cubicBezTo>
                    <a:pt x="3" y="483"/>
                    <a:pt x="0" y="172"/>
                    <a:pt x="0" y="172"/>
                  </a:cubicBezTo>
                  <a:cubicBezTo>
                    <a:pt x="0" y="162"/>
                    <a:pt x="0" y="144"/>
                    <a:pt x="0" y="134"/>
                  </a:cubicBezTo>
                  <a:lnTo>
                    <a:pt x="0" y="19"/>
                  </a:lnTo>
                  <a:cubicBezTo>
                    <a:pt x="0" y="9"/>
                    <a:pt x="9" y="0"/>
                    <a:pt x="19" y="0"/>
                  </a:cubicBezTo>
                  <a:lnTo>
                    <a:pt x="62" y="0"/>
                  </a:lnTo>
                </a:path>
              </a:pathLst>
            </a:custGeom>
            <a:noFill/>
            <a:ln w="38100" cap="rnd">
              <a:solidFill>
                <a:srgbClr val="99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  <p:sp>
          <p:nvSpPr>
            <p:cNvPr id="46" name="Freeform 266">
              <a:extLst>
                <a:ext uri="{FF2B5EF4-FFF2-40B4-BE49-F238E27FC236}">
                  <a16:creationId xmlns:a16="http://schemas.microsoft.com/office/drawing/2014/main" id="{A04D78C4-041F-B44F-80D7-DC61B526F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3701" y="6075363"/>
              <a:ext cx="69850" cy="31750"/>
            </a:xfrm>
            <a:custGeom>
              <a:avLst/>
              <a:gdLst>
                <a:gd name="T0" fmla="*/ 0 w 206"/>
                <a:gd name="T1" fmla="*/ 97 h 97"/>
                <a:gd name="T2" fmla="*/ 206 w 206"/>
                <a:gd name="T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6" h="97">
                  <a:moveTo>
                    <a:pt x="0" y="97"/>
                  </a:moveTo>
                  <a:cubicBezTo>
                    <a:pt x="143" y="97"/>
                    <a:pt x="206" y="0"/>
                    <a:pt x="206" y="0"/>
                  </a:cubicBezTo>
                </a:path>
              </a:pathLst>
            </a:custGeom>
            <a:noFill/>
            <a:ln w="38100" cap="rnd">
              <a:solidFill>
                <a:srgbClr val="99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  <p:sp>
          <p:nvSpPr>
            <p:cNvPr id="47" name="Freeform 267">
              <a:extLst>
                <a:ext uri="{FF2B5EF4-FFF2-40B4-BE49-F238E27FC236}">
                  <a16:creationId xmlns:a16="http://schemas.microsoft.com/office/drawing/2014/main" id="{2CBCD69C-4481-E443-B3D3-9BC158A25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8313" y="6107113"/>
              <a:ext cx="93663" cy="196850"/>
            </a:xfrm>
            <a:custGeom>
              <a:avLst/>
              <a:gdLst>
                <a:gd name="T0" fmla="*/ 0 w 278"/>
                <a:gd name="T1" fmla="*/ 582 h 582"/>
                <a:gd name="T2" fmla="*/ 278 w 278"/>
                <a:gd name="T3" fmla="*/ 172 h 582"/>
                <a:gd name="T4" fmla="*/ 278 w 278"/>
                <a:gd name="T5" fmla="*/ 134 h 582"/>
                <a:gd name="T6" fmla="*/ 278 w 278"/>
                <a:gd name="T7" fmla="*/ 19 h 582"/>
                <a:gd name="T8" fmla="*/ 259 w 278"/>
                <a:gd name="T9" fmla="*/ 0 h 582"/>
                <a:gd name="T10" fmla="*/ 216 w 278"/>
                <a:gd name="T11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8" h="582">
                  <a:moveTo>
                    <a:pt x="0" y="582"/>
                  </a:moveTo>
                  <a:cubicBezTo>
                    <a:pt x="275" y="483"/>
                    <a:pt x="278" y="172"/>
                    <a:pt x="278" y="172"/>
                  </a:cubicBezTo>
                  <a:cubicBezTo>
                    <a:pt x="278" y="162"/>
                    <a:pt x="278" y="144"/>
                    <a:pt x="278" y="134"/>
                  </a:cubicBezTo>
                  <a:lnTo>
                    <a:pt x="278" y="19"/>
                  </a:lnTo>
                  <a:cubicBezTo>
                    <a:pt x="278" y="9"/>
                    <a:pt x="270" y="0"/>
                    <a:pt x="259" y="0"/>
                  </a:cubicBezTo>
                  <a:lnTo>
                    <a:pt x="216" y="0"/>
                  </a:lnTo>
                </a:path>
              </a:pathLst>
            </a:custGeom>
            <a:noFill/>
            <a:ln w="38100" cap="rnd">
              <a:solidFill>
                <a:srgbClr val="99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  <p:sp>
          <p:nvSpPr>
            <p:cNvPr id="48" name="Freeform 268">
              <a:extLst>
                <a:ext uri="{FF2B5EF4-FFF2-40B4-BE49-F238E27FC236}">
                  <a16:creationId xmlns:a16="http://schemas.microsoft.com/office/drawing/2014/main" id="{3E1BB9A7-C5EC-2441-9044-8B29B3FB0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8313" y="6075363"/>
              <a:ext cx="69850" cy="31750"/>
            </a:xfrm>
            <a:custGeom>
              <a:avLst/>
              <a:gdLst>
                <a:gd name="T0" fmla="*/ 206 w 206"/>
                <a:gd name="T1" fmla="*/ 97 h 97"/>
                <a:gd name="T2" fmla="*/ 0 w 206"/>
                <a:gd name="T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6" h="97">
                  <a:moveTo>
                    <a:pt x="206" y="97"/>
                  </a:moveTo>
                  <a:cubicBezTo>
                    <a:pt x="63" y="97"/>
                    <a:pt x="0" y="0"/>
                    <a:pt x="0" y="0"/>
                  </a:cubicBezTo>
                </a:path>
              </a:pathLst>
            </a:custGeom>
            <a:noFill/>
            <a:ln w="38100" cap="rnd">
              <a:solidFill>
                <a:srgbClr val="99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</p:grpSp>
      <p:grpSp>
        <p:nvGrpSpPr>
          <p:cNvPr id="49" name="Grupo 48"/>
          <p:cNvGrpSpPr/>
          <p:nvPr/>
        </p:nvGrpSpPr>
        <p:grpSpPr>
          <a:xfrm>
            <a:off x="-23130" y="6842"/>
            <a:ext cx="10607382" cy="715339"/>
            <a:chOff x="387188" y="671800"/>
            <a:chExt cx="10607382" cy="715339"/>
          </a:xfrm>
        </p:grpSpPr>
        <p:sp>
          <p:nvSpPr>
            <p:cNvPr id="50" name="Rectángulo 49"/>
            <p:cNvSpPr/>
            <p:nvPr/>
          </p:nvSpPr>
          <p:spPr>
            <a:xfrm>
              <a:off x="3282788" y="675677"/>
              <a:ext cx="674915" cy="70758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292100" dist="152400" sx="98000" sy="98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1" name="Rectángulo 50"/>
            <p:cNvSpPr/>
            <p:nvPr/>
          </p:nvSpPr>
          <p:spPr>
            <a:xfrm>
              <a:off x="387188" y="671800"/>
              <a:ext cx="2895600" cy="715339"/>
            </a:xfrm>
            <a:prstGeom prst="rect">
              <a:avLst/>
            </a:prstGeom>
            <a:solidFill>
              <a:srgbClr val="EC0F20"/>
            </a:solidFill>
            <a:ln>
              <a:solidFill>
                <a:srgbClr val="EC0F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2" name="Rectángulo 51"/>
            <p:cNvSpPr/>
            <p:nvPr/>
          </p:nvSpPr>
          <p:spPr>
            <a:xfrm>
              <a:off x="3966351" y="804057"/>
              <a:ext cx="7028219" cy="518919"/>
            </a:xfrm>
            <a:prstGeom prst="rect">
              <a:avLst/>
            </a:prstGeom>
            <a:solidFill>
              <a:srgbClr val="FFC000">
                <a:alpha val="6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53" name="Imagen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9173" y="106881"/>
            <a:ext cx="556193" cy="551137"/>
          </a:xfrm>
          <a:prstGeom prst="rect">
            <a:avLst/>
          </a:prstGeom>
        </p:spPr>
      </p:pic>
      <p:pic>
        <p:nvPicPr>
          <p:cNvPr id="54" name="Imagen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29" y="-23482"/>
            <a:ext cx="3083578" cy="717259"/>
          </a:xfrm>
          <a:prstGeom prst="rect">
            <a:avLst/>
          </a:prstGeom>
        </p:spPr>
      </p:pic>
      <p:sp>
        <p:nvSpPr>
          <p:cNvPr id="55" name="Marcador de contenido 2"/>
          <p:cNvSpPr txBox="1">
            <a:spLocks/>
          </p:cNvSpPr>
          <p:nvPr/>
        </p:nvSpPr>
        <p:spPr>
          <a:xfrm>
            <a:off x="4295366" y="136793"/>
            <a:ext cx="4941065" cy="4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latin typeface="Frutiger LT for BNS Medium"/>
                <a:cs typeface="Frutiger LT for BNS Medium"/>
              </a:rPr>
              <a:t>Porqué promover a 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for BNS Medium"/>
                <a:cs typeface="Frutiger LT for BNS Medium"/>
              </a:rPr>
              <a:t>Scotiabank</a:t>
            </a:r>
            <a:endPara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utiger LT for BNS Medium"/>
              <a:cs typeface="Frutiger LT for BNS Medium"/>
            </a:endParaRPr>
          </a:p>
        </p:txBody>
      </p:sp>
      <p:sp>
        <p:nvSpPr>
          <p:cNvPr id="56" name="Marcador de contenido 2"/>
          <p:cNvSpPr txBox="1">
            <a:spLocks/>
          </p:cNvSpPr>
          <p:nvPr/>
        </p:nvSpPr>
        <p:spPr>
          <a:xfrm>
            <a:off x="2759014" y="8404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 smtClean="0">
                <a:solidFill>
                  <a:schemeClr val="bg1"/>
                </a:solidFill>
                <a:latin typeface="Frutiger LT for BNS Medium"/>
                <a:cs typeface="Frutiger LT for BNS Medium"/>
              </a:rPr>
              <a:t>6</a:t>
            </a:r>
            <a:endParaRPr lang="es-ES" dirty="0">
              <a:solidFill>
                <a:schemeClr val="bg1"/>
              </a:solidFill>
              <a:latin typeface="Frutiger LT for BNS Medium"/>
              <a:cs typeface="Frutiger LT for B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156452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328014" y="1312045"/>
            <a:ext cx="9840399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De acuerdo a la capacidad podemos autorizar </a:t>
            </a:r>
            <a:r>
              <a:rPr lang="es-ES" sz="2000" b="1" dirty="0">
                <a:solidFill>
                  <a:srgbClr val="B9369F"/>
                </a:solidFill>
              </a:rPr>
              <a:t>hasta dos créditos de manera simultanea sin castigar aforos</a:t>
            </a:r>
          </a:p>
          <a:p>
            <a:pPr algn="just"/>
            <a:endParaRPr lang="es-ES" sz="2000" dirty="0" smtClean="0">
              <a:ln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MX" sz="2000" b="1" dirty="0">
                <a:solidFill>
                  <a:srgbClr val="B9369F"/>
                </a:solidFill>
              </a:rPr>
              <a:t>No hay cobro </a:t>
            </a:r>
            <a:r>
              <a:rPr lang="es-MX" sz="2000" dirty="0" smtClean="0"/>
              <a:t>de comisión mensual por administrar el crédito, </a:t>
            </a:r>
            <a:r>
              <a:rPr lang="es-MX" sz="2000" b="1" dirty="0" smtClean="0">
                <a:solidFill>
                  <a:srgbClr val="B9369F"/>
                </a:solidFill>
              </a:rPr>
              <a:t>por lo que no existe una sobre tasa oculta</a:t>
            </a:r>
          </a:p>
          <a:p>
            <a:endParaRPr lang="es-MX" sz="2400" b="1" dirty="0" smtClean="0"/>
          </a:p>
          <a:p>
            <a:r>
              <a:rPr lang="es-MX" sz="2000" b="1" dirty="0">
                <a:solidFill>
                  <a:srgbClr val="B9369F"/>
                </a:solidFill>
              </a:rPr>
              <a:t>No hay cobro </a:t>
            </a:r>
            <a:r>
              <a:rPr lang="es-MX" sz="2000" dirty="0"/>
              <a:t>por gastos de investigación, </a:t>
            </a:r>
            <a:r>
              <a:rPr lang="es-MX" sz="2000" b="1" dirty="0">
                <a:solidFill>
                  <a:srgbClr val="B9369F"/>
                </a:solidFill>
              </a:rPr>
              <a:t>ni cobro </a:t>
            </a:r>
            <a:r>
              <a:rPr lang="es-MX" sz="2000" dirty="0"/>
              <a:t>por manejo de cuenta</a:t>
            </a:r>
          </a:p>
          <a:p>
            <a:endParaRPr lang="es-MX" sz="2400" b="1" dirty="0" smtClean="0"/>
          </a:p>
          <a:p>
            <a:r>
              <a:rPr lang="es-ES" sz="2000" dirty="0" smtClean="0"/>
              <a:t>Posibilidad de </a:t>
            </a:r>
            <a:r>
              <a:rPr lang="es-ES" sz="2000" b="1" dirty="0" smtClean="0">
                <a:solidFill>
                  <a:srgbClr val="B9369F"/>
                </a:solidFill>
              </a:rPr>
              <a:t>descuento de tasa &amp; liquidación anticipada</a:t>
            </a:r>
            <a:r>
              <a:rPr lang="es-ES" sz="2000" b="1" dirty="0" smtClean="0">
                <a:solidFill>
                  <a:srgbClr val="B936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dirty="0" smtClean="0"/>
              <a:t>por pago puntual</a:t>
            </a:r>
          </a:p>
          <a:p>
            <a:endParaRPr lang="es-ES" sz="2000" dirty="0"/>
          </a:p>
          <a:p>
            <a:pPr algn="just"/>
            <a:r>
              <a:rPr lang="es-ES" sz="2000" b="1" dirty="0" smtClean="0">
                <a:solidFill>
                  <a:srgbClr val="B9369F"/>
                </a:solidFill>
              </a:rPr>
              <a:t>Cada vez que se realiza un </a:t>
            </a:r>
            <a:r>
              <a:rPr lang="es-ES" sz="2000" b="1" dirty="0">
                <a:solidFill>
                  <a:srgbClr val="B9369F"/>
                </a:solidFill>
              </a:rPr>
              <a:t>pago anticipado</a:t>
            </a:r>
            <a:r>
              <a:rPr lang="es-ES" sz="2000" b="1" dirty="0" smtClean="0"/>
              <a:t>, </a:t>
            </a:r>
            <a:r>
              <a:rPr lang="es-ES" sz="2000" dirty="0" smtClean="0"/>
              <a:t>el cliente puede elegir durante toda la vida del crédito si reduce el plazo o su mensualidad</a:t>
            </a:r>
          </a:p>
          <a:p>
            <a:pPr algn="just"/>
            <a:endParaRPr lang="es-ES" sz="2400" dirty="0" smtClean="0">
              <a:ln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s-ES" sz="2000" dirty="0" smtClean="0">
                <a:ln/>
                <a:latin typeface="Calibri" panose="020F0502020204030204" pitchFamily="34" charset="0"/>
                <a:cs typeface="Calibri" panose="020F0502020204030204" pitchFamily="34" charset="0"/>
              </a:rPr>
              <a:t>El Broker tiene                                       dentro de sus oficinas</a:t>
            </a:r>
            <a:r>
              <a:rPr lang="es-ES" sz="2400" dirty="0" smtClean="0">
                <a:ln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b="1" dirty="0" smtClean="0">
                <a:ln/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= control total del proceso!!  </a:t>
            </a:r>
          </a:p>
        </p:txBody>
      </p:sp>
      <p:sp>
        <p:nvSpPr>
          <p:cNvPr id="3" name="Freeform 11">
            <a:extLst>
              <a:ext uri="{FF2B5EF4-FFF2-40B4-BE49-F238E27FC236}">
                <a16:creationId xmlns:a16="http://schemas.microsoft.com/office/drawing/2014/main" id="{53810AF7-1E1A-C540-9508-4FEA231EFB41}"/>
              </a:ext>
            </a:extLst>
          </p:cNvPr>
          <p:cNvSpPr>
            <a:spLocks noEditPoints="1"/>
          </p:cNvSpPr>
          <p:nvPr/>
        </p:nvSpPr>
        <p:spPr bwMode="auto">
          <a:xfrm>
            <a:off x="846809" y="5600477"/>
            <a:ext cx="392103" cy="452771"/>
          </a:xfrm>
          <a:custGeom>
            <a:avLst/>
            <a:gdLst>
              <a:gd name="T0" fmla="*/ 511 w 988"/>
              <a:gd name="T1" fmla="*/ 477 h 988"/>
              <a:gd name="T2" fmla="*/ 749 w 988"/>
              <a:gd name="T3" fmla="*/ 238 h 988"/>
              <a:gd name="T4" fmla="*/ 511 w 988"/>
              <a:gd name="T5" fmla="*/ 0 h 988"/>
              <a:gd name="T6" fmla="*/ 272 w 988"/>
              <a:gd name="T7" fmla="*/ 238 h 988"/>
              <a:gd name="T8" fmla="*/ 511 w 988"/>
              <a:gd name="T9" fmla="*/ 477 h 988"/>
              <a:gd name="T10" fmla="*/ 988 w 988"/>
              <a:gd name="T11" fmla="*/ 988 h 988"/>
              <a:gd name="T12" fmla="*/ 988 w 988"/>
              <a:gd name="T13" fmla="*/ 874 h 988"/>
              <a:gd name="T14" fmla="*/ 741 w 988"/>
              <a:gd name="T15" fmla="*/ 647 h 988"/>
              <a:gd name="T16" fmla="*/ 247 w 988"/>
              <a:gd name="T17" fmla="*/ 647 h 988"/>
              <a:gd name="T18" fmla="*/ 0 w 988"/>
              <a:gd name="T19" fmla="*/ 874 h 988"/>
              <a:gd name="T20" fmla="*/ 0 w 988"/>
              <a:gd name="T21" fmla="*/ 988 h 9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88" h="988">
                <a:moveTo>
                  <a:pt x="511" y="477"/>
                </a:moveTo>
                <a:cubicBezTo>
                  <a:pt x="642" y="477"/>
                  <a:pt x="749" y="370"/>
                  <a:pt x="749" y="238"/>
                </a:cubicBezTo>
                <a:cubicBezTo>
                  <a:pt x="749" y="107"/>
                  <a:pt x="642" y="0"/>
                  <a:pt x="511" y="0"/>
                </a:cubicBezTo>
                <a:cubicBezTo>
                  <a:pt x="379" y="0"/>
                  <a:pt x="272" y="107"/>
                  <a:pt x="272" y="238"/>
                </a:cubicBezTo>
                <a:cubicBezTo>
                  <a:pt x="272" y="370"/>
                  <a:pt x="379" y="477"/>
                  <a:pt x="511" y="477"/>
                </a:cubicBezTo>
                <a:close/>
                <a:moveTo>
                  <a:pt x="988" y="988"/>
                </a:moveTo>
                <a:lnTo>
                  <a:pt x="988" y="874"/>
                </a:lnTo>
                <a:cubicBezTo>
                  <a:pt x="988" y="749"/>
                  <a:pt x="877" y="647"/>
                  <a:pt x="741" y="647"/>
                </a:cubicBezTo>
                <a:lnTo>
                  <a:pt x="247" y="647"/>
                </a:lnTo>
                <a:cubicBezTo>
                  <a:pt x="111" y="647"/>
                  <a:pt x="0" y="749"/>
                  <a:pt x="0" y="874"/>
                </a:cubicBezTo>
                <a:lnTo>
                  <a:pt x="0" y="988"/>
                </a:lnTo>
              </a:path>
            </a:pathLst>
          </a:custGeom>
          <a:noFill/>
          <a:ln w="38100" cap="rnd">
            <a:solidFill>
              <a:srgbClr val="7030A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 dirty="0">
              <a:solidFill>
                <a:srgbClr val="B9369F"/>
              </a:solidFill>
              <a:latin typeface="Arial Regular"/>
            </a:endParaRPr>
          </a:p>
        </p:txBody>
      </p:sp>
      <p:grpSp>
        <p:nvGrpSpPr>
          <p:cNvPr id="4" name="Group 406">
            <a:extLst>
              <a:ext uri="{FF2B5EF4-FFF2-40B4-BE49-F238E27FC236}">
                <a16:creationId xmlns:a16="http://schemas.microsoft.com/office/drawing/2014/main" id="{FC7EDB77-22D9-A241-A7D6-B1AC8BC41449}"/>
              </a:ext>
            </a:extLst>
          </p:cNvPr>
          <p:cNvGrpSpPr/>
          <p:nvPr/>
        </p:nvGrpSpPr>
        <p:grpSpPr>
          <a:xfrm>
            <a:off x="785611" y="2238657"/>
            <a:ext cx="449573" cy="531042"/>
            <a:chOff x="973138" y="5983288"/>
            <a:chExt cx="303213" cy="336550"/>
          </a:xfrm>
        </p:grpSpPr>
        <p:sp>
          <p:nvSpPr>
            <p:cNvPr id="5" name="Freeform 320">
              <a:extLst>
                <a:ext uri="{FF2B5EF4-FFF2-40B4-BE49-F238E27FC236}">
                  <a16:creationId xmlns:a16="http://schemas.microsoft.com/office/drawing/2014/main" id="{C57B8BCF-EB59-DE45-84C9-215C0A41E1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01" y="6240463"/>
              <a:ext cx="120650" cy="79375"/>
            </a:xfrm>
            <a:custGeom>
              <a:avLst/>
              <a:gdLst>
                <a:gd name="T0" fmla="*/ 356 w 356"/>
                <a:gd name="T1" fmla="*/ 0 h 232"/>
                <a:gd name="T2" fmla="*/ 356 w 356"/>
                <a:gd name="T3" fmla="*/ 186 h 232"/>
                <a:gd name="T4" fmla="*/ 178 w 356"/>
                <a:gd name="T5" fmla="*/ 232 h 232"/>
                <a:gd name="T6" fmla="*/ 0 w 356"/>
                <a:gd name="T7" fmla="*/ 186 h 232"/>
                <a:gd name="T8" fmla="*/ 0 w 356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6" h="232">
                  <a:moveTo>
                    <a:pt x="356" y="0"/>
                  </a:moveTo>
                  <a:lnTo>
                    <a:pt x="356" y="186"/>
                  </a:lnTo>
                  <a:cubicBezTo>
                    <a:pt x="356" y="212"/>
                    <a:pt x="276" y="232"/>
                    <a:pt x="178" y="232"/>
                  </a:cubicBezTo>
                  <a:cubicBezTo>
                    <a:pt x="80" y="232"/>
                    <a:pt x="0" y="212"/>
                    <a:pt x="0" y="186"/>
                  </a:cubicBezTo>
                  <a:lnTo>
                    <a:pt x="0" y="0"/>
                  </a:lnTo>
                </a:path>
              </a:pathLst>
            </a:custGeom>
            <a:noFill/>
            <a:ln w="38100" cap="rnd">
              <a:solidFill>
                <a:srgbClr val="99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solidFill>
                  <a:srgbClr val="B9369F"/>
                </a:solidFill>
                <a:latin typeface="Arial Regular"/>
              </a:endParaRPr>
            </a:p>
          </p:txBody>
        </p:sp>
        <p:sp>
          <p:nvSpPr>
            <p:cNvPr id="6" name="Oval 321">
              <a:extLst>
                <a:ext uri="{FF2B5EF4-FFF2-40B4-BE49-F238E27FC236}">
                  <a16:creationId xmlns:a16="http://schemas.microsoft.com/office/drawing/2014/main" id="{98A2E06B-C9C3-A743-A601-F7044805FB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2201" y="6226175"/>
              <a:ext cx="120650" cy="28575"/>
            </a:xfrm>
            <a:prstGeom prst="ellipse">
              <a:avLst/>
            </a:prstGeom>
            <a:noFill/>
            <a:ln w="38100" cap="rnd">
              <a:solidFill>
                <a:srgbClr val="99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solidFill>
                  <a:srgbClr val="B9369F"/>
                </a:solidFill>
                <a:latin typeface="Arial Regular"/>
              </a:endParaRPr>
            </a:p>
          </p:txBody>
        </p:sp>
        <p:sp>
          <p:nvSpPr>
            <p:cNvPr id="7" name="Freeform 322">
              <a:extLst>
                <a:ext uri="{FF2B5EF4-FFF2-40B4-BE49-F238E27FC236}">
                  <a16:creationId xmlns:a16="http://schemas.microsoft.com/office/drawing/2014/main" id="{E494D565-7327-9143-9167-24EA431982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01" y="6272213"/>
              <a:ext cx="120650" cy="14288"/>
            </a:xfrm>
            <a:custGeom>
              <a:avLst/>
              <a:gdLst>
                <a:gd name="T0" fmla="*/ 356 w 356"/>
                <a:gd name="T1" fmla="*/ 0 h 42"/>
                <a:gd name="T2" fmla="*/ 178 w 356"/>
                <a:gd name="T3" fmla="*/ 42 h 42"/>
                <a:gd name="T4" fmla="*/ 0 w 356"/>
                <a:gd name="T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6" h="42">
                  <a:moveTo>
                    <a:pt x="356" y="0"/>
                  </a:moveTo>
                  <a:cubicBezTo>
                    <a:pt x="356" y="23"/>
                    <a:pt x="276" y="42"/>
                    <a:pt x="178" y="42"/>
                  </a:cubicBezTo>
                  <a:cubicBezTo>
                    <a:pt x="80" y="42"/>
                    <a:pt x="0" y="23"/>
                    <a:pt x="0" y="0"/>
                  </a:cubicBezTo>
                </a:path>
              </a:pathLst>
            </a:custGeom>
            <a:noFill/>
            <a:ln w="38100" cap="rnd">
              <a:solidFill>
                <a:srgbClr val="99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solidFill>
                  <a:srgbClr val="B9369F"/>
                </a:solidFill>
                <a:latin typeface="Arial Regular"/>
              </a:endParaRPr>
            </a:p>
          </p:txBody>
        </p:sp>
        <p:sp>
          <p:nvSpPr>
            <p:cNvPr id="8" name="Freeform 323">
              <a:extLst>
                <a:ext uri="{FF2B5EF4-FFF2-40B4-BE49-F238E27FC236}">
                  <a16:creationId xmlns:a16="http://schemas.microsoft.com/office/drawing/2014/main" id="{AA60D4F9-9EB2-3B4F-83C0-3A444E956E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701" y="6169025"/>
              <a:ext cx="120650" cy="42863"/>
            </a:xfrm>
            <a:custGeom>
              <a:avLst/>
              <a:gdLst>
                <a:gd name="T0" fmla="*/ 356 w 356"/>
                <a:gd name="T1" fmla="*/ 85 h 127"/>
                <a:gd name="T2" fmla="*/ 178 w 356"/>
                <a:gd name="T3" fmla="*/ 127 h 127"/>
                <a:gd name="T4" fmla="*/ 0 w 356"/>
                <a:gd name="T5" fmla="*/ 85 h 127"/>
                <a:gd name="T6" fmla="*/ 0 w 356"/>
                <a:gd name="T7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6" h="127">
                  <a:moveTo>
                    <a:pt x="356" y="85"/>
                  </a:moveTo>
                  <a:cubicBezTo>
                    <a:pt x="356" y="108"/>
                    <a:pt x="276" y="127"/>
                    <a:pt x="178" y="127"/>
                  </a:cubicBezTo>
                  <a:cubicBezTo>
                    <a:pt x="80" y="127"/>
                    <a:pt x="0" y="108"/>
                    <a:pt x="0" y="85"/>
                  </a:cubicBezTo>
                  <a:lnTo>
                    <a:pt x="0" y="0"/>
                  </a:lnTo>
                </a:path>
              </a:pathLst>
            </a:custGeom>
            <a:noFill/>
            <a:ln w="38100" cap="rnd">
              <a:solidFill>
                <a:srgbClr val="99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solidFill>
                  <a:srgbClr val="B9369F"/>
                </a:solidFill>
                <a:latin typeface="Arial Regular"/>
              </a:endParaRPr>
            </a:p>
          </p:txBody>
        </p:sp>
        <p:sp>
          <p:nvSpPr>
            <p:cNvPr id="9" name="Oval 324">
              <a:extLst>
                <a:ext uri="{FF2B5EF4-FFF2-40B4-BE49-F238E27FC236}">
                  <a16:creationId xmlns:a16="http://schemas.microsoft.com/office/drawing/2014/main" id="{B3A213CD-E26E-554E-B066-3647678558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5701" y="6154738"/>
              <a:ext cx="120650" cy="28575"/>
            </a:xfrm>
            <a:prstGeom prst="ellipse">
              <a:avLst/>
            </a:prstGeom>
            <a:noFill/>
            <a:ln w="38100" cap="rnd">
              <a:solidFill>
                <a:srgbClr val="99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solidFill>
                  <a:srgbClr val="B9369F"/>
                </a:solidFill>
                <a:latin typeface="Arial Regular"/>
              </a:endParaRPr>
            </a:p>
          </p:txBody>
        </p:sp>
        <p:sp>
          <p:nvSpPr>
            <p:cNvPr id="10" name="Freeform 325">
              <a:extLst>
                <a:ext uri="{FF2B5EF4-FFF2-40B4-BE49-F238E27FC236}">
                  <a16:creationId xmlns:a16="http://schemas.microsoft.com/office/drawing/2014/main" id="{56D2CF28-0792-194E-954A-90F23B457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7138" y="6169025"/>
              <a:ext cx="49213" cy="79375"/>
            </a:xfrm>
            <a:custGeom>
              <a:avLst/>
              <a:gdLst>
                <a:gd name="T0" fmla="*/ 147 w 147"/>
                <a:gd name="T1" fmla="*/ 0 h 233"/>
                <a:gd name="T2" fmla="*/ 147 w 147"/>
                <a:gd name="T3" fmla="*/ 186 h 233"/>
                <a:gd name="T4" fmla="*/ 0 w 147"/>
                <a:gd name="T5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7" h="233">
                  <a:moveTo>
                    <a:pt x="147" y="0"/>
                  </a:moveTo>
                  <a:lnTo>
                    <a:pt x="147" y="186"/>
                  </a:lnTo>
                  <a:cubicBezTo>
                    <a:pt x="147" y="209"/>
                    <a:pt x="84" y="229"/>
                    <a:pt x="0" y="233"/>
                  </a:cubicBezTo>
                </a:path>
              </a:pathLst>
            </a:custGeom>
            <a:noFill/>
            <a:ln w="38100" cap="rnd">
              <a:solidFill>
                <a:srgbClr val="99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solidFill>
                  <a:srgbClr val="B9369F"/>
                </a:solidFill>
                <a:latin typeface="Arial Regular"/>
              </a:endParaRPr>
            </a:p>
          </p:txBody>
        </p:sp>
        <p:sp>
          <p:nvSpPr>
            <p:cNvPr id="11" name="Freeform 326">
              <a:extLst>
                <a:ext uri="{FF2B5EF4-FFF2-40B4-BE49-F238E27FC236}">
                  <a16:creationId xmlns:a16="http://schemas.microsoft.com/office/drawing/2014/main" id="{674C31A2-8C16-954B-A155-D9FF2ECA63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7138" y="6205538"/>
              <a:ext cx="49213" cy="77788"/>
            </a:xfrm>
            <a:custGeom>
              <a:avLst/>
              <a:gdLst>
                <a:gd name="T0" fmla="*/ 147 w 147"/>
                <a:gd name="T1" fmla="*/ 0 h 233"/>
                <a:gd name="T2" fmla="*/ 147 w 147"/>
                <a:gd name="T3" fmla="*/ 186 h 233"/>
                <a:gd name="T4" fmla="*/ 0 w 147"/>
                <a:gd name="T5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7" h="233">
                  <a:moveTo>
                    <a:pt x="147" y="0"/>
                  </a:moveTo>
                  <a:lnTo>
                    <a:pt x="147" y="186"/>
                  </a:lnTo>
                  <a:cubicBezTo>
                    <a:pt x="147" y="209"/>
                    <a:pt x="84" y="228"/>
                    <a:pt x="0" y="233"/>
                  </a:cubicBezTo>
                </a:path>
              </a:pathLst>
            </a:custGeom>
            <a:noFill/>
            <a:ln w="38100" cap="rnd">
              <a:solidFill>
                <a:srgbClr val="99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solidFill>
                  <a:srgbClr val="B9369F"/>
                </a:solidFill>
                <a:latin typeface="Arial Regular"/>
              </a:endParaRPr>
            </a:p>
          </p:txBody>
        </p:sp>
        <p:sp>
          <p:nvSpPr>
            <p:cNvPr id="12" name="Freeform 327">
              <a:extLst>
                <a:ext uri="{FF2B5EF4-FFF2-40B4-BE49-F238E27FC236}">
                  <a16:creationId xmlns:a16="http://schemas.microsoft.com/office/drawing/2014/main" id="{55E0B9E9-F07D-7140-AAC1-8CB3D07AF4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3138" y="6011863"/>
              <a:ext cx="239713" cy="300038"/>
            </a:xfrm>
            <a:custGeom>
              <a:avLst/>
              <a:gdLst>
                <a:gd name="T0" fmla="*/ 387 w 711"/>
                <a:gd name="T1" fmla="*/ 0 h 888"/>
                <a:gd name="T2" fmla="*/ 678 w 711"/>
                <a:gd name="T3" fmla="*/ 0 h 888"/>
                <a:gd name="T4" fmla="*/ 711 w 711"/>
                <a:gd name="T5" fmla="*/ 32 h 888"/>
                <a:gd name="T6" fmla="*/ 711 w 711"/>
                <a:gd name="T7" fmla="*/ 341 h 888"/>
                <a:gd name="T8" fmla="*/ 266 w 711"/>
                <a:gd name="T9" fmla="*/ 888 h 888"/>
                <a:gd name="T10" fmla="*/ 32 w 711"/>
                <a:gd name="T11" fmla="*/ 888 h 888"/>
                <a:gd name="T12" fmla="*/ 0 w 711"/>
                <a:gd name="T13" fmla="*/ 857 h 888"/>
                <a:gd name="T14" fmla="*/ 0 w 711"/>
                <a:gd name="T15" fmla="*/ 32 h 888"/>
                <a:gd name="T16" fmla="*/ 32 w 711"/>
                <a:gd name="T17" fmla="*/ 0 h 888"/>
                <a:gd name="T18" fmla="*/ 119 w 711"/>
                <a:gd name="T19" fmla="*/ 0 h 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1" h="888">
                  <a:moveTo>
                    <a:pt x="387" y="0"/>
                  </a:moveTo>
                  <a:lnTo>
                    <a:pt x="678" y="0"/>
                  </a:lnTo>
                  <a:cubicBezTo>
                    <a:pt x="696" y="0"/>
                    <a:pt x="711" y="15"/>
                    <a:pt x="711" y="32"/>
                  </a:cubicBezTo>
                  <a:lnTo>
                    <a:pt x="711" y="341"/>
                  </a:lnTo>
                  <a:moveTo>
                    <a:pt x="266" y="888"/>
                  </a:moveTo>
                  <a:lnTo>
                    <a:pt x="32" y="888"/>
                  </a:lnTo>
                  <a:cubicBezTo>
                    <a:pt x="14" y="888"/>
                    <a:pt x="0" y="874"/>
                    <a:pt x="0" y="857"/>
                  </a:cubicBezTo>
                  <a:lnTo>
                    <a:pt x="0" y="32"/>
                  </a:lnTo>
                  <a:cubicBezTo>
                    <a:pt x="0" y="15"/>
                    <a:pt x="14" y="0"/>
                    <a:pt x="32" y="0"/>
                  </a:cubicBezTo>
                  <a:lnTo>
                    <a:pt x="119" y="0"/>
                  </a:lnTo>
                </a:path>
              </a:pathLst>
            </a:custGeom>
            <a:noFill/>
            <a:ln w="38100" cap="rnd">
              <a:solidFill>
                <a:srgbClr val="7030A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solidFill>
                  <a:srgbClr val="B9369F"/>
                </a:solidFill>
                <a:latin typeface="Arial Regular"/>
              </a:endParaRPr>
            </a:p>
          </p:txBody>
        </p:sp>
        <p:sp>
          <p:nvSpPr>
            <p:cNvPr id="13" name="Freeform 328">
              <a:extLst>
                <a:ext uri="{FF2B5EF4-FFF2-40B4-BE49-F238E27FC236}">
                  <a16:creationId xmlns:a16="http://schemas.microsoft.com/office/drawing/2014/main" id="{9E2F3AF7-28C6-0F43-B3F2-74EAF828C5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413" y="5983288"/>
              <a:ext cx="77788" cy="128588"/>
            </a:xfrm>
            <a:custGeom>
              <a:avLst/>
              <a:gdLst>
                <a:gd name="T0" fmla="*/ 230 w 230"/>
                <a:gd name="T1" fmla="*/ 380 h 380"/>
                <a:gd name="T2" fmla="*/ 115 w 230"/>
                <a:gd name="T3" fmla="*/ 266 h 380"/>
                <a:gd name="T4" fmla="*/ 0 w 230"/>
                <a:gd name="T5" fmla="*/ 380 h 380"/>
                <a:gd name="T6" fmla="*/ 0 w 230"/>
                <a:gd name="T7" fmla="*/ 0 h 380"/>
                <a:gd name="T8" fmla="*/ 230 w 230"/>
                <a:gd name="T9" fmla="*/ 0 h 380"/>
                <a:gd name="T10" fmla="*/ 230 w 230"/>
                <a:gd name="T11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0" h="380">
                  <a:moveTo>
                    <a:pt x="230" y="380"/>
                  </a:moveTo>
                  <a:lnTo>
                    <a:pt x="115" y="266"/>
                  </a:lnTo>
                  <a:lnTo>
                    <a:pt x="0" y="380"/>
                  </a:lnTo>
                  <a:lnTo>
                    <a:pt x="0" y="0"/>
                  </a:lnTo>
                  <a:lnTo>
                    <a:pt x="230" y="0"/>
                  </a:lnTo>
                  <a:lnTo>
                    <a:pt x="230" y="380"/>
                  </a:lnTo>
                  <a:close/>
                </a:path>
              </a:pathLst>
            </a:custGeom>
            <a:solidFill>
              <a:srgbClr val="9900CC"/>
            </a:solidFill>
            <a:ln w="38100" cap="rnd">
              <a:solidFill>
                <a:srgbClr val="7030A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solidFill>
                  <a:srgbClr val="B9369F"/>
                </a:solidFill>
                <a:latin typeface="Arial Regular"/>
              </a:endParaRPr>
            </a:p>
          </p:txBody>
        </p:sp>
      </p:grpSp>
      <p:grpSp>
        <p:nvGrpSpPr>
          <p:cNvPr id="14" name="Group 380">
            <a:extLst>
              <a:ext uri="{FF2B5EF4-FFF2-40B4-BE49-F238E27FC236}">
                <a16:creationId xmlns:a16="http://schemas.microsoft.com/office/drawing/2014/main" id="{5638D86B-0FD8-1140-9707-46CB789D402B}"/>
              </a:ext>
            </a:extLst>
          </p:cNvPr>
          <p:cNvGrpSpPr/>
          <p:nvPr/>
        </p:nvGrpSpPr>
        <p:grpSpPr>
          <a:xfrm>
            <a:off x="778480" y="3880464"/>
            <a:ext cx="430109" cy="365806"/>
            <a:chOff x="10136188" y="5489575"/>
            <a:chExt cx="368301" cy="357188"/>
          </a:xfrm>
        </p:grpSpPr>
        <p:sp>
          <p:nvSpPr>
            <p:cNvPr id="18" name="Freeform 301">
              <a:extLst>
                <a:ext uri="{FF2B5EF4-FFF2-40B4-BE49-F238E27FC236}">
                  <a16:creationId xmlns:a16="http://schemas.microsoft.com/office/drawing/2014/main" id="{50908C98-DD7E-F14F-931D-C952CC48F0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9876" y="5659438"/>
              <a:ext cx="74613" cy="123825"/>
            </a:xfrm>
            <a:custGeom>
              <a:avLst/>
              <a:gdLst>
                <a:gd name="T0" fmla="*/ 0 w 217"/>
                <a:gd name="T1" fmla="*/ 273 h 364"/>
                <a:gd name="T2" fmla="*/ 108 w 217"/>
                <a:gd name="T3" fmla="*/ 364 h 364"/>
                <a:gd name="T4" fmla="*/ 217 w 217"/>
                <a:gd name="T5" fmla="*/ 273 h 364"/>
                <a:gd name="T6" fmla="*/ 108 w 217"/>
                <a:gd name="T7" fmla="*/ 182 h 364"/>
                <a:gd name="T8" fmla="*/ 0 w 217"/>
                <a:gd name="T9" fmla="*/ 91 h 364"/>
                <a:gd name="T10" fmla="*/ 108 w 217"/>
                <a:gd name="T11" fmla="*/ 0 h 364"/>
                <a:gd name="T12" fmla="*/ 217 w 217"/>
                <a:gd name="T13" fmla="*/ 91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" h="364">
                  <a:moveTo>
                    <a:pt x="0" y="273"/>
                  </a:moveTo>
                  <a:cubicBezTo>
                    <a:pt x="0" y="323"/>
                    <a:pt x="48" y="364"/>
                    <a:pt x="108" y="364"/>
                  </a:cubicBezTo>
                  <a:cubicBezTo>
                    <a:pt x="168" y="364"/>
                    <a:pt x="217" y="323"/>
                    <a:pt x="217" y="273"/>
                  </a:cubicBezTo>
                  <a:cubicBezTo>
                    <a:pt x="217" y="222"/>
                    <a:pt x="168" y="182"/>
                    <a:pt x="108" y="182"/>
                  </a:cubicBezTo>
                  <a:cubicBezTo>
                    <a:pt x="48" y="182"/>
                    <a:pt x="0" y="141"/>
                    <a:pt x="0" y="91"/>
                  </a:cubicBezTo>
                  <a:cubicBezTo>
                    <a:pt x="0" y="41"/>
                    <a:pt x="48" y="0"/>
                    <a:pt x="108" y="0"/>
                  </a:cubicBezTo>
                  <a:cubicBezTo>
                    <a:pt x="168" y="0"/>
                    <a:pt x="217" y="41"/>
                    <a:pt x="217" y="91"/>
                  </a:cubicBezTo>
                </a:path>
              </a:pathLst>
            </a:custGeom>
            <a:noFill/>
            <a:ln w="38100" cap="rnd">
              <a:solidFill>
                <a:srgbClr val="99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solidFill>
                  <a:srgbClr val="B9369F"/>
                </a:solidFill>
                <a:latin typeface="Arial Regular"/>
              </a:endParaRPr>
            </a:p>
          </p:txBody>
        </p:sp>
        <p:sp>
          <p:nvSpPr>
            <p:cNvPr id="15" name="Line 298">
              <a:extLst>
                <a:ext uri="{FF2B5EF4-FFF2-40B4-BE49-F238E27FC236}">
                  <a16:creationId xmlns:a16="http://schemas.microsoft.com/office/drawing/2014/main" id="{FFAB1909-E4B9-FD46-82D8-17BC0BB6AC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298113" y="5592763"/>
              <a:ext cx="0" cy="88900"/>
            </a:xfrm>
            <a:prstGeom prst="line">
              <a:avLst/>
            </a:prstGeom>
            <a:noFill/>
            <a:ln w="38100" cap="rnd">
              <a:solidFill>
                <a:srgbClr val="7030A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solidFill>
                  <a:srgbClr val="B9369F"/>
                </a:solidFill>
                <a:latin typeface="Arial Regular"/>
              </a:endParaRPr>
            </a:p>
          </p:txBody>
        </p:sp>
        <p:sp>
          <p:nvSpPr>
            <p:cNvPr id="16" name="Line 299">
              <a:extLst>
                <a:ext uri="{FF2B5EF4-FFF2-40B4-BE49-F238E27FC236}">
                  <a16:creationId xmlns:a16="http://schemas.microsoft.com/office/drawing/2014/main" id="{71B81A4A-DA59-4442-9137-E24170FF48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98113" y="5681663"/>
              <a:ext cx="79375" cy="0"/>
            </a:xfrm>
            <a:prstGeom prst="line">
              <a:avLst/>
            </a:prstGeom>
            <a:noFill/>
            <a:ln w="38100" cap="rnd">
              <a:solidFill>
                <a:srgbClr val="7030A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solidFill>
                  <a:srgbClr val="B9369F"/>
                </a:solidFill>
                <a:latin typeface="Arial Regular"/>
              </a:endParaRPr>
            </a:p>
          </p:txBody>
        </p:sp>
        <p:sp>
          <p:nvSpPr>
            <p:cNvPr id="17" name="Freeform 300">
              <a:extLst>
                <a:ext uri="{FF2B5EF4-FFF2-40B4-BE49-F238E27FC236}">
                  <a16:creationId xmlns:a16="http://schemas.microsoft.com/office/drawing/2014/main" id="{58D88AA2-1605-064F-A197-D6BEE0DB94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6188" y="5489575"/>
              <a:ext cx="330200" cy="357188"/>
            </a:xfrm>
            <a:custGeom>
              <a:avLst/>
              <a:gdLst>
                <a:gd name="T0" fmla="*/ 979 w 979"/>
                <a:gd name="T1" fmla="*/ 329 h 1058"/>
                <a:gd name="T2" fmla="*/ 641 w 979"/>
                <a:gd name="T3" fmla="*/ 58 h 1058"/>
                <a:gd name="T4" fmla="*/ 58 w 979"/>
                <a:gd name="T5" fmla="*/ 438 h 1058"/>
                <a:gd name="T6" fmla="*/ 433 w 979"/>
                <a:gd name="T7" fmla="*/ 1029 h 1058"/>
                <a:gd name="T8" fmla="*/ 802 w 979"/>
                <a:gd name="T9" fmla="*/ 962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9" h="1058">
                  <a:moveTo>
                    <a:pt x="979" y="329"/>
                  </a:moveTo>
                  <a:cubicBezTo>
                    <a:pt x="916" y="196"/>
                    <a:pt x="795" y="92"/>
                    <a:pt x="641" y="58"/>
                  </a:cubicBezTo>
                  <a:cubicBezTo>
                    <a:pt x="377" y="0"/>
                    <a:pt x="115" y="170"/>
                    <a:pt x="58" y="438"/>
                  </a:cubicBezTo>
                  <a:cubicBezTo>
                    <a:pt x="0" y="706"/>
                    <a:pt x="168" y="971"/>
                    <a:pt x="433" y="1029"/>
                  </a:cubicBezTo>
                  <a:cubicBezTo>
                    <a:pt x="565" y="1058"/>
                    <a:pt x="696" y="1030"/>
                    <a:pt x="802" y="962"/>
                  </a:cubicBezTo>
                </a:path>
              </a:pathLst>
            </a:custGeom>
            <a:noFill/>
            <a:ln w="38100" cap="rnd">
              <a:solidFill>
                <a:srgbClr val="7030A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solidFill>
                  <a:srgbClr val="B9369F"/>
                </a:solidFill>
                <a:latin typeface="Arial Regular"/>
              </a:endParaRPr>
            </a:p>
          </p:txBody>
        </p:sp>
        <p:sp>
          <p:nvSpPr>
            <p:cNvPr id="19" name="Line 302">
              <a:extLst>
                <a:ext uri="{FF2B5EF4-FFF2-40B4-BE49-F238E27FC236}">
                  <a16:creationId xmlns:a16="http://schemas.microsoft.com/office/drawing/2014/main" id="{997C0029-116A-A44F-A3E7-02B9F52518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66388" y="5640388"/>
              <a:ext cx="0" cy="19050"/>
            </a:xfrm>
            <a:prstGeom prst="line">
              <a:avLst/>
            </a:prstGeom>
            <a:noFill/>
            <a:ln w="38100" cap="rnd">
              <a:solidFill>
                <a:srgbClr val="99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solidFill>
                  <a:srgbClr val="B9369F"/>
                </a:solidFill>
                <a:latin typeface="Arial Regular"/>
              </a:endParaRPr>
            </a:p>
          </p:txBody>
        </p:sp>
        <p:sp>
          <p:nvSpPr>
            <p:cNvPr id="20" name="Line 303">
              <a:extLst>
                <a:ext uri="{FF2B5EF4-FFF2-40B4-BE49-F238E27FC236}">
                  <a16:creationId xmlns:a16="http://schemas.microsoft.com/office/drawing/2014/main" id="{65DE2E5B-AEB5-0042-97BD-4D6C85E8DE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66388" y="5783263"/>
              <a:ext cx="0" cy="19050"/>
            </a:xfrm>
            <a:prstGeom prst="line">
              <a:avLst/>
            </a:prstGeom>
            <a:noFill/>
            <a:ln w="38100" cap="rnd">
              <a:solidFill>
                <a:srgbClr val="99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solidFill>
                  <a:srgbClr val="B9369F"/>
                </a:solidFill>
                <a:latin typeface="Arial Regular"/>
              </a:endParaRPr>
            </a:p>
          </p:txBody>
        </p:sp>
      </p:grpSp>
      <p:grpSp>
        <p:nvGrpSpPr>
          <p:cNvPr id="33" name="Group 177">
            <a:extLst>
              <a:ext uri="{FF2B5EF4-FFF2-40B4-BE49-F238E27FC236}">
                <a16:creationId xmlns:a16="http://schemas.microsoft.com/office/drawing/2014/main" id="{788CA94B-F531-234E-96E8-774FC20B3550}"/>
              </a:ext>
            </a:extLst>
          </p:cNvPr>
          <p:cNvGrpSpPr/>
          <p:nvPr/>
        </p:nvGrpSpPr>
        <p:grpSpPr>
          <a:xfrm>
            <a:off x="701542" y="1379762"/>
            <a:ext cx="533642" cy="452743"/>
            <a:chOff x="5311775" y="3238500"/>
            <a:chExt cx="319088" cy="284163"/>
          </a:xfrm>
        </p:grpSpPr>
        <p:sp>
          <p:nvSpPr>
            <p:cNvPr id="34" name="Freeform 104">
              <a:extLst>
                <a:ext uri="{FF2B5EF4-FFF2-40B4-BE49-F238E27FC236}">
                  <a16:creationId xmlns:a16="http://schemas.microsoft.com/office/drawing/2014/main" id="{41E0BE1B-3D6C-9C4F-8464-5B62057F09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8313" y="3238500"/>
              <a:ext cx="82550" cy="74613"/>
            </a:xfrm>
            <a:custGeom>
              <a:avLst/>
              <a:gdLst>
                <a:gd name="T0" fmla="*/ 247 w 247"/>
                <a:gd name="T1" fmla="*/ 221 h 221"/>
                <a:gd name="T2" fmla="*/ 0 w 247"/>
                <a:gd name="T3" fmla="*/ 221 h 221"/>
                <a:gd name="T4" fmla="*/ 0 w 247"/>
                <a:gd name="T5" fmla="*/ 0 h 221"/>
                <a:gd name="T6" fmla="*/ 247 w 247"/>
                <a:gd name="T7" fmla="*/ 221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7" h="221">
                  <a:moveTo>
                    <a:pt x="247" y="221"/>
                  </a:moveTo>
                  <a:lnTo>
                    <a:pt x="0" y="221"/>
                  </a:lnTo>
                  <a:lnTo>
                    <a:pt x="0" y="0"/>
                  </a:lnTo>
                  <a:lnTo>
                    <a:pt x="247" y="221"/>
                  </a:lnTo>
                  <a:close/>
                </a:path>
              </a:pathLst>
            </a:custGeom>
            <a:noFill/>
            <a:ln w="38100" cap="rnd">
              <a:solidFill>
                <a:srgbClr val="7030A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latin typeface="Arial Regular"/>
              </a:endParaRPr>
            </a:p>
          </p:txBody>
        </p:sp>
        <p:sp>
          <p:nvSpPr>
            <p:cNvPr id="35" name="Freeform 105">
              <a:extLst>
                <a:ext uri="{FF2B5EF4-FFF2-40B4-BE49-F238E27FC236}">
                  <a16:creationId xmlns:a16="http://schemas.microsoft.com/office/drawing/2014/main" id="{8D1A45B6-F86B-EA43-82FA-EC3A11FCD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775" y="3276600"/>
              <a:ext cx="203200" cy="246063"/>
            </a:xfrm>
            <a:custGeom>
              <a:avLst/>
              <a:gdLst>
                <a:gd name="T0" fmla="*/ 344 w 602"/>
                <a:gd name="T1" fmla="*/ 0 h 729"/>
                <a:gd name="T2" fmla="*/ 43 w 602"/>
                <a:gd name="T3" fmla="*/ 0 h 729"/>
                <a:gd name="T4" fmla="*/ 0 w 602"/>
                <a:gd name="T5" fmla="*/ 39 h 729"/>
                <a:gd name="T6" fmla="*/ 0 w 602"/>
                <a:gd name="T7" fmla="*/ 691 h 729"/>
                <a:gd name="T8" fmla="*/ 43 w 602"/>
                <a:gd name="T9" fmla="*/ 729 h 729"/>
                <a:gd name="T10" fmla="*/ 559 w 602"/>
                <a:gd name="T11" fmla="*/ 729 h 729"/>
                <a:gd name="T12" fmla="*/ 602 w 602"/>
                <a:gd name="T13" fmla="*/ 691 h 729"/>
                <a:gd name="T14" fmla="*/ 602 w 602"/>
                <a:gd name="T15" fmla="*/ 230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2" h="729">
                  <a:moveTo>
                    <a:pt x="344" y="0"/>
                  </a:moveTo>
                  <a:lnTo>
                    <a:pt x="43" y="0"/>
                  </a:lnTo>
                  <a:cubicBezTo>
                    <a:pt x="19" y="0"/>
                    <a:pt x="0" y="17"/>
                    <a:pt x="0" y="39"/>
                  </a:cubicBezTo>
                  <a:lnTo>
                    <a:pt x="0" y="691"/>
                  </a:lnTo>
                  <a:cubicBezTo>
                    <a:pt x="0" y="712"/>
                    <a:pt x="19" y="729"/>
                    <a:pt x="43" y="729"/>
                  </a:cubicBezTo>
                  <a:lnTo>
                    <a:pt x="559" y="729"/>
                  </a:lnTo>
                  <a:cubicBezTo>
                    <a:pt x="583" y="729"/>
                    <a:pt x="602" y="712"/>
                    <a:pt x="602" y="691"/>
                  </a:cubicBezTo>
                  <a:lnTo>
                    <a:pt x="602" y="230"/>
                  </a:lnTo>
                </a:path>
              </a:pathLst>
            </a:custGeom>
            <a:noFill/>
            <a:ln w="38100" cap="rnd">
              <a:solidFill>
                <a:srgbClr val="7030A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latin typeface="Arial Regular"/>
              </a:endParaRPr>
            </a:p>
          </p:txBody>
        </p:sp>
        <p:sp>
          <p:nvSpPr>
            <p:cNvPr id="36" name="Freeform 106">
              <a:extLst>
                <a:ext uri="{FF2B5EF4-FFF2-40B4-BE49-F238E27FC236}">
                  <a16:creationId xmlns:a16="http://schemas.microsoft.com/office/drawing/2014/main" id="{566F84A4-B32F-6A47-9770-1892394AA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7838" y="3316287"/>
              <a:ext cx="73025" cy="168275"/>
            </a:xfrm>
            <a:custGeom>
              <a:avLst/>
              <a:gdLst>
                <a:gd name="T0" fmla="*/ 0 w 215"/>
                <a:gd name="T1" fmla="*/ 499 h 499"/>
                <a:gd name="T2" fmla="*/ 172 w 215"/>
                <a:gd name="T3" fmla="*/ 499 h 499"/>
                <a:gd name="T4" fmla="*/ 215 w 215"/>
                <a:gd name="T5" fmla="*/ 461 h 499"/>
                <a:gd name="T6" fmla="*/ 215 w 215"/>
                <a:gd name="T7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5" h="499">
                  <a:moveTo>
                    <a:pt x="0" y="499"/>
                  </a:moveTo>
                  <a:lnTo>
                    <a:pt x="172" y="499"/>
                  </a:lnTo>
                  <a:cubicBezTo>
                    <a:pt x="195" y="499"/>
                    <a:pt x="215" y="482"/>
                    <a:pt x="215" y="461"/>
                  </a:cubicBezTo>
                  <a:lnTo>
                    <a:pt x="215" y="0"/>
                  </a:lnTo>
                </a:path>
              </a:pathLst>
            </a:custGeom>
            <a:noFill/>
            <a:ln w="38100" cap="rnd">
              <a:solidFill>
                <a:srgbClr val="7030A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latin typeface="Arial Regular"/>
              </a:endParaRPr>
            </a:p>
          </p:txBody>
        </p:sp>
        <p:sp>
          <p:nvSpPr>
            <p:cNvPr id="37" name="Line 107">
              <a:extLst>
                <a:ext uri="{FF2B5EF4-FFF2-40B4-BE49-F238E27FC236}">
                  <a16:creationId xmlns:a16="http://schemas.microsoft.com/office/drawing/2014/main" id="{68AE5487-2485-AE45-9669-1B8CB5DEDE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27663" y="3238500"/>
              <a:ext cx="115888" cy="0"/>
            </a:xfrm>
            <a:prstGeom prst="line">
              <a:avLst/>
            </a:prstGeom>
            <a:noFill/>
            <a:ln w="38100" cap="rnd">
              <a:solidFill>
                <a:srgbClr val="7030A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latin typeface="Arial Regular"/>
              </a:endParaRPr>
            </a:p>
          </p:txBody>
        </p:sp>
        <p:sp>
          <p:nvSpPr>
            <p:cNvPr id="38" name="Freeform 108">
              <a:extLst>
                <a:ext uri="{FF2B5EF4-FFF2-40B4-BE49-F238E27FC236}">
                  <a16:creationId xmlns:a16="http://schemas.microsoft.com/office/drawing/2014/main" id="{1B2C8CBC-5F5C-B94A-A0C0-4C6C11260A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2425" y="3282950"/>
              <a:ext cx="76200" cy="66675"/>
            </a:xfrm>
            <a:custGeom>
              <a:avLst/>
              <a:gdLst>
                <a:gd name="T0" fmla="*/ 0 w 226"/>
                <a:gd name="T1" fmla="*/ 0 h 201"/>
                <a:gd name="T2" fmla="*/ 226 w 226"/>
                <a:gd name="T3" fmla="*/ 201 h 201"/>
                <a:gd name="T4" fmla="*/ 1 w 226"/>
                <a:gd name="T5" fmla="*/ 201 h 201"/>
                <a:gd name="T6" fmla="*/ 1 w 226"/>
                <a:gd name="T7" fmla="*/ 4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6" h="201">
                  <a:moveTo>
                    <a:pt x="0" y="0"/>
                  </a:moveTo>
                  <a:lnTo>
                    <a:pt x="226" y="201"/>
                  </a:lnTo>
                  <a:lnTo>
                    <a:pt x="1" y="201"/>
                  </a:lnTo>
                  <a:lnTo>
                    <a:pt x="1" y="4"/>
                  </a:lnTo>
                </a:path>
              </a:pathLst>
            </a:custGeom>
            <a:noFill/>
            <a:ln w="38100" cap="rnd">
              <a:solidFill>
                <a:srgbClr val="7030A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latin typeface="Arial Regular"/>
              </a:endParaRPr>
            </a:p>
          </p:txBody>
        </p:sp>
        <p:sp>
          <p:nvSpPr>
            <p:cNvPr id="39" name="Freeform 109">
              <a:extLst>
                <a:ext uri="{FF2B5EF4-FFF2-40B4-BE49-F238E27FC236}">
                  <a16:creationId xmlns:a16="http://schemas.microsoft.com/office/drawing/2014/main" id="{76EEFD69-0342-F74D-ABDE-BB8FB713E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3050" y="3382962"/>
              <a:ext cx="61913" cy="93663"/>
            </a:xfrm>
            <a:custGeom>
              <a:avLst/>
              <a:gdLst>
                <a:gd name="T0" fmla="*/ 0 w 183"/>
                <a:gd name="T1" fmla="*/ 208 h 277"/>
                <a:gd name="T2" fmla="*/ 92 w 183"/>
                <a:gd name="T3" fmla="*/ 277 h 277"/>
                <a:gd name="T4" fmla="*/ 183 w 183"/>
                <a:gd name="T5" fmla="*/ 208 h 277"/>
                <a:gd name="T6" fmla="*/ 92 w 183"/>
                <a:gd name="T7" fmla="*/ 138 h 277"/>
                <a:gd name="T8" fmla="*/ 0 w 183"/>
                <a:gd name="T9" fmla="*/ 69 h 277"/>
                <a:gd name="T10" fmla="*/ 92 w 183"/>
                <a:gd name="T11" fmla="*/ 0 h 277"/>
                <a:gd name="T12" fmla="*/ 183 w 183"/>
                <a:gd name="T13" fmla="*/ 69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3" h="277">
                  <a:moveTo>
                    <a:pt x="0" y="208"/>
                  </a:moveTo>
                  <a:cubicBezTo>
                    <a:pt x="0" y="246"/>
                    <a:pt x="41" y="277"/>
                    <a:pt x="92" y="277"/>
                  </a:cubicBezTo>
                  <a:cubicBezTo>
                    <a:pt x="142" y="277"/>
                    <a:pt x="183" y="246"/>
                    <a:pt x="183" y="208"/>
                  </a:cubicBezTo>
                  <a:cubicBezTo>
                    <a:pt x="183" y="170"/>
                    <a:pt x="142" y="138"/>
                    <a:pt x="92" y="138"/>
                  </a:cubicBezTo>
                  <a:cubicBezTo>
                    <a:pt x="41" y="138"/>
                    <a:pt x="0" y="107"/>
                    <a:pt x="0" y="69"/>
                  </a:cubicBezTo>
                  <a:cubicBezTo>
                    <a:pt x="0" y="31"/>
                    <a:pt x="41" y="0"/>
                    <a:pt x="92" y="0"/>
                  </a:cubicBezTo>
                  <a:cubicBezTo>
                    <a:pt x="142" y="0"/>
                    <a:pt x="183" y="31"/>
                    <a:pt x="183" y="69"/>
                  </a:cubicBezTo>
                </a:path>
              </a:pathLst>
            </a:custGeom>
            <a:noFill/>
            <a:ln w="38100" cap="rnd">
              <a:solidFill>
                <a:srgbClr val="99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latin typeface="Arial Regular"/>
              </a:endParaRPr>
            </a:p>
          </p:txBody>
        </p:sp>
        <p:sp>
          <p:nvSpPr>
            <p:cNvPr id="40" name="Line 110">
              <a:extLst>
                <a:ext uri="{FF2B5EF4-FFF2-40B4-BE49-F238E27FC236}">
                  <a16:creationId xmlns:a16="http://schemas.microsoft.com/office/drawing/2014/main" id="{CC850F92-935E-0941-B566-BE8215E423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83213" y="3368675"/>
              <a:ext cx="0" cy="7938"/>
            </a:xfrm>
            <a:prstGeom prst="line">
              <a:avLst/>
            </a:prstGeom>
            <a:noFill/>
            <a:ln w="38100" cap="rnd">
              <a:solidFill>
                <a:srgbClr val="99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latin typeface="Arial Regular"/>
              </a:endParaRPr>
            </a:p>
          </p:txBody>
        </p:sp>
        <p:sp>
          <p:nvSpPr>
            <p:cNvPr id="41" name="Line 111">
              <a:extLst>
                <a:ext uri="{FF2B5EF4-FFF2-40B4-BE49-F238E27FC236}">
                  <a16:creationId xmlns:a16="http://schemas.microsoft.com/office/drawing/2014/main" id="{E7ED5702-B246-8D4F-8B8D-C021E193EF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83213" y="3487737"/>
              <a:ext cx="0" cy="6350"/>
            </a:xfrm>
            <a:prstGeom prst="line">
              <a:avLst/>
            </a:prstGeom>
            <a:noFill/>
            <a:ln w="38100" cap="rnd">
              <a:solidFill>
                <a:srgbClr val="99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latin typeface="Arial Regular"/>
              </a:endParaRPr>
            </a:p>
          </p:txBody>
        </p:sp>
      </p:grpSp>
      <p:sp>
        <p:nvSpPr>
          <p:cNvPr id="52" name="CuadroTexto 51"/>
          <p:cNvSpPr txBox="1"/>
          <p:nvPr/>
        </p:nvSpPr>
        <p:spPr>
          <a:xfrm flipH="1">
            <a:off x="311588" y="1374875"/>
            <a:ext cx="3237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rgbClr val="9900CC"/>
                </a:solidFill>
                <a:latin typeface="Arial Black" panose="020B0A04020102020204" pitchFamily="34" charset="0"/>
              </a:rPr>
              <a:t>2</a:t>
            </a:r>
            <a:endParaRPr lang="es-MX" sz="2800" dirty="0">
              <a:solidFill>
                <a:srgbClr val="9900CC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42" name="Group 345">
            <a:extLst>
              <a:ext uri="{FF2B5EF4-FFF2-40B4-BE49-F238E27FC236}">
                <a16:creationId xmlns:a16="http://schemas.microsoft.com/office/drawing/2014/main" id="{9479AF6C-84D1-7441-8F60-34B1F5C4BE14}"/>
              </a:ext>
            </a:extLst>
          </p:cNvPr>
          <p:cNvGrpSpPr/>
          <p:nvPr/>
        </p:nvGrpSpPr>
        <p:grpSpPr>
          <a:xfrm>
            <a:off x="543980" y="5446535"/>
            <a:ext cx="380327" cy="380327"/>
            <a:chOff x="5789613" y="5983288"/>
            <a:chExt cx="336550" cy="336550"/>
          </a:xfrm>
        </p:grpSpPr>
        <p:sp>
          <p:nvSpPr>
            <p:cNvPr id="43" name="Oval 269">
              <a:extLst>
                <a:ext uri="{FF2B5EF4-FFF2-40B4-BE49-F238E27FC236}">
                  <a16:creationId xmlns:a16="http://schemas.microsoft.com/office/drawing/2014/main" id="{902C0AD7-1CF5-BF48-B3BC-89750BB1F1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9613" y="5983288"/>
              <a:ext cx="336550" cy="336550"/>
            </a:xfrm>
            <a:prstGeom prst="ellipse">
              <a:avLst/>
            </a:prstGeom>
            <a:noFill/>
            <a:ln w="38100" cap="rnd">
              <a:solidFill>
                <a:srgbClr val="7030A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  <p:sp>
          <p:nvSpPr>
            <p:cNvPr id="44" name="Freeform 270">
              <a:extLst>
                <a:ext uri="{FF2B5EF4-FFF2-40B4-BE49-F238E27FC236}">
                  <a16:creationId xmlns:a16="http://schemas.microsoft.com/office/drawing/2014/main" id="{EF6E1CC3-DB0D-0E4E-BC2E-2271640F1C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1526" y="6045200"/>
              <a:ext cx="214313" cy="206375"/>
            </a:xfrm>
            <a:custGeom>
              <a:avLst/>
              <a:gdLst>
                <a:gd name="T0" fmla="*/ 317 w 633"/>
                <a:gd name="T1" fmla="*/ 498 h 611"/>
                <a:gd name="T2" fmla="*/ 113 w 633"/>
                <a:gd name="T3" fmla="*/ 611 h 611"/>
                <a:gd name="T4" fmla="*/ 158 w 633"/>
                <a:gd name="T5" fmla="*/ 385 h 611"/>
                <a:gd name="T6" fmla="*/ 0 w 633"/>
                <a:gd name="T7" fmla="*/ 226 h 611"/>
                <a:gd name="T8" fmla="*/ 203 w 633"/>
                <a:gd name="T9" fmla="*/ 204 h 611"/>
                <a:gd name="T10" fmla="*/ 317 w 633"/>
                <a:gd name="T11" fmla="*/ 0 h 611"/>
                <a:gd name="T12" fmla="*/ 430 w 633"/>
                <a:gd name="T13" fmla="*/ 204 h 611"/>
                <a:gd name="T14" fmla="*/ 633 w 633"/>
                <a:gd name="T15" fmla="*/ 226 h 611"/>
                <a:gd name="T16" fmla="*/ 475 w 633"/>
                <a:gd name="T17" fmla="*/ 385 h 611"/>
                <a:gd name="T18" fmla="*/ 520 w 633"/>
                <a:gd name="T19" fmla="*/ 611 h 611"/>
                <a:gd name="T20" fmla="*/ 317 w 633"/>
                <a:gd name="T21" fmla="*/ 498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3" h="611">
                  <a:moveTo>
                    <a:pt x="317" y="498"/>
                  </a:moveTo>
                  <a:lnTo>
                    <a:pt x="113" y="611"/>
                  </a:lnTo>
                  <a:lnTo>
                    <a:pt x="158" y="385"/>
                  </a:lnTo>
                  <a:lnTo>
                    <a:pt x="0" y="226"/>
                  </a:lnTo>
                  <a:lnTo>
                    <a:pt x="203" y="204"/>
                  </a:lnTo>
                  <a:lnTo>
                    <a:pt x="317" y="0"/>
                  </a:lnTo>
                  <a:lnTo>
                    <a:pt x="430" y="204"/>
                  </a:lnTo>
                  <a:lnTo>
                    <a:pt x="633" y="226"/>
                  </a:lnTo>
                  <a:lnTo>
                    <a:pt x="475" y="385"/>
                  </a:lnTo>
                  <a:lnTo>
                    <a:pt x="520" y="611"/>
                  </a:lnTo>
                  <a:lnTo>
                    <a:pt x="317" y="498"/>
                  </a:lnTo>
                  <a:close/>
                </a:path>
              </a:pathLst>
            </a:custGeom>
            <a:solidFill>
              <a:srgbClr val="9900FF"/>
            </a:solidFill>
            <a:ln w="38100" cap="rnd">
              <a:solidFill>
                <a:srgbClr val="7030A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</p:grpSp>
      <p:pic>
        <p:nvPicPr>
          <p:cNvPr id="45" name="Imagen 4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96"/>
          <a:stretch/>
        </p:blipFill>
        <p:spPr>
          <a:xfrm>
            <a:off x="3006820" y="5512823"/>
            <a:ext cx="2020897" cy="357424"/>
          </a:xfrm>
          <a:prstGeom prst="rect">
            <a:avLst/>
          </a:prstGeom>
        </p:spPr>
      </p:pic>
      <p:grpSp>
        <p:nvGrpSpPr>
          <p:cNvPr id="48" name="Grupo 47"/>
          <p:cNvGrpSpPr/>
          <p:nvPr/>
        </p:nvGrpSpPr>
        <p:grpSpPr>
          <a:xfrm>
            <a:off x="-23130" y="6842"/>
            <a:ext cx="10607382" cy="715339"/>
            <a:chOff x="387188" y="671800"/>
            <a:chExt cx="10607382" cy="715339"/>
          </a:xfrm>
        </p:grpSpPr>
        <p:sp>
          <p:nvSpPr>
            <p:cNvPr id="49" name="Rectángulo 48"/>
            <p:cNvSpPr/>
            <p:nvPr/>
          </p:nvSpPr>
          <p:spPr>
            <a:xfrm>
              <a:off x="3282788" y="675677"/>
              <a:ext cx="674915" cy="70758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292100" dist="152400" sx="98000" sy="98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0" name="Rectángulo 49"/>
            <p:cNvSpPr/>
            <p:nvPr/>
          </p:nvSpPr>
          <p:spPr>
            <a:xfrm>
              <a:off x="387188" y="671800"/>
              <a:ext cx="2895600" cy="715339"/>
            </a:xfrm>
            <a:prstGeom prst="rect">
              <a:avLst/>
            </a:prstGeom>
            <a:solidFill>
              <a:srgbClr val="EC0F20"/>
            </a:solidFill>
            <a:ln>
              <a:solidFill>
                <a:srgbClr val="EC0F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1" name="Rectángulo 50"/>
            <p:cNvSpPr/>
            <p:nvPr/>
          </p:nvSpPr>
          <p:spPr>
            <a:xfrm>
              <a:off x="3966351" y="804057"/>
              <a:ext cx="7028219" cy="518919"/>
            </a:xfrm>
            <a:prstGeom prst="rect">
              <a:avLst/>
            </a:prstGeom>
            <a:solidFill>
              <a:srgbClr val="FFC000">
                <a:alpha val="6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53" name="Imagen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9173" y="106881"/>
            <a:ext cx="556193" cy="551137"/>
          </a:xfrm>
          <a:prstGeom prst="rect">
            <a:avLst/>
          </a:prstGeom>
        </p:spPr>
      </p:pic>
      <p:pic>
        <p:nvPicPr>
          <p:cNvPr id="54" name="Imagen 5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29" y="-23482"/>
            <a:ext cx="3083578" cy="717259"/>
          </a:xfrm>
          <a:prstGeom prst="rect">
            <a:avLst/>
          </a:prstGeom>
        </p:spPr>
      </p:pic>
      <p:sp>
        <p:nvSpPr>
          <p:cNvPr id="55" name="Marcador de contenido 2"/>
          <p:cNvSpPr txBox="1">
            <a:spLocks/>
          </p:cNvSpPr>
          <p:nvPr/>
        </p:nvSpPr>
        <p:spPr>
          <a:xfrm>
            <a:off x="4295366" y="136793"/>
            <a:ext cx="4941065" cy="4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latin typeface="Frutiger LT for BNS Medium"/>
                <a:cs typeface="Frutiger LT for BNS Medium"/>
              </a:rPr>
              <a:t>Porqué promover a 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for BNS Medium"/>
                <a:cs typeface="Frutiger LT for BNS Medium"/>
              </a:rPr>
              <a:t>Scotiabank</a:t>
            </a:r>
            <a:endPara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utiger LT for BNS Medium"/>
              <a:cs typeface="Frutiger LT for BNS Medium"/>
            </a:endParaRPr>
          </a:p>
        </p:txBody>
      </p:sp>
      <p:sp>
        <p:nvSpPr>
          <p:cNvPr id="56" name="Marcador de contenido 2"/>
          <p:cNvSpPr txBox="1">
            <a:spLocks/>
          </p:cNvSpPr>
          <p:nvPr/>
        </p:nvSpPr>
        <p:spPr>
          <a:xfrm>
            <a:off x="2759014" y="8404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 smtClean="0">
                <a:solidFill>
                  <a:schemeClr val="bg1"/>
                </a:solidFill>
                <a:latin typeface="Frutiger LT for BNS Medium"/>
                <a:cs typeface="Frutiger LT for BNS Medium"/>
              </a:rPr>
              <a:t>6</a:t>
            </a:r>
            <a:endParaRPr lang="es-ES" dirty="0">
              <a:solidFill>
                <a:schemeClr val="bg1"/>
              </a:solidFill>
              <a:latin typeface="Frutiger LT for BNS Medium"/>
              <a:cs typeface="Frutiger LT for BNS Medium"/>
            </a:endParaRPr>
          </a:p>
        </p:txBody>
      </p:sp>
      <p:grpSp>
        <p:nvGrpSpPr>
          <p:cNvPr id="57" name="Group 297">
            <a:extLst>
              <a:ext uri="{FF2B5EF4-FFF2-40B4-BE49-F238E27FC236}">
                <a16:creationId xmlns:a16="http://schemas.microsoft.com/office/drawing/2014/main" id="{081AAF59-9125-C447-8C6C-E6E6AD2D3499}"/>
              </a:ext>
            </a:extLst>
          </p:cNvPr>
          <p:cNvGrpSpPr/>
          <p:nvPr/>
        </p:nvGrpSpPr>
        <p:grpSpPr>
          <a:xfrm>
            <a:off x="715130" y="3124077"/>
            <a:ext cx="520054" cy="503278"/>
            <a:chOff x="8699501" y="5526088"/>
            <a:chExt cx="344488" cy="333375"/>
          </a:xfrm>
        </p:grpSpPr>
        <p:sp>
          <p:nvSpPr>
            <p:cNvPr id="58" name="Freeform 225">
              <a:extLst>
                <a:ext uri="{FF2B5EF4-FFF2-40B4-BE49-F238E27FC236}">
                  <a16:creationId xmlns:a16="http://schemas.microsoft.com/office/drawing/2014/main" id="{6C833632-C4D7-6B4B-86CD-EB98AF4367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8726" y="5676900"/>
              <a:ext cx="53975" cy="90488"/>
            </a:xfrm>
            <a:custGeom>
              <a:avLst/>
              <a:gdLst>
                <a:gd name="T0" fmla="*/ 0 w 162"/>
                <a:gd name="T1" fmla="*/ 202 h 269"/>
                <a:gd name="T2" fmla="*/ 81 w 162"/>
                <a:gd name="T3" fmla="*/ 269 h 269"/>
                <a:gd name="T4" fmla="*/ 162 w 162"/>
                <a:gd name="T5" fmla="*/ 202 h 269"/>
                <a:gd name="T6" fmla="*/ 81 w 162"/>
                <a:gd name="T7" fmla="*/ 134 h 269"/>
                <a:gd name="T8" fmla="*/ 0 w 162"/>
                <a:gd name="T9" fmla="*/ 67 h 269"/>
                <a:gd name="T10" fmla="*/ 81 w 162"/>
                <a:gd name="T11" fmla="*/ 0 h 269"/>
                <a:gd name="T12" fmla="*/ 162 w 162"/>
                <a:gd name="T13" fmla="*/ 67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2" h="269">
                  <a:moveTo>
                    <a:pt x="0" y="202"/>
                  </a:moveTo>
                  <a:cubicBezTo>
                    <a:pt x="0" y="239"/>
                    <a:pt x="36" y="269"/>
                    <a:pt x="81" y="269"/>
                  </a:cubicBezTo>
                  <a:cubicBezTo>
                    <a:pt x="125" y="269"/>
                    <a:pt x="162" y="239"/>
                    <a:pt x="162" y="202"/>
                  </a:cubicBezTo>
                  <a:cubicBezTo>
                    <a:pt x="162" y="165"/>
                    <a:pt x="125" y="134"/>
                    <a:pt x="81" y="134"/>
                  </a:cubicBezTo>
                  <a:cubicBezTo>
                    <a:pt x="36" y="134"/>
                    <a:pt x="0" y="104"/>
                    <a:pt x="0" y="67"/>
                  </a:cubicBezTo>
                  <a:cubicBezTo>
                    <a:pt x="0" y="30"/>
                    <a:pt x="36" y="0"/>
                    <a:pt x="81" y="0"/>
                  </a:cubicBezTo>
                  <a:cubicBezTo>
                    <a:pt x="125" y="0"/>
                    <a:pt x="162" y="30"/>
                    <a:pt x="162" y="67"/>
                  </a:cubicBezTo>
                </a:path>
              </a:pathLst>
            </a:custGeom>
            <a:noFill/>
            <a:ln w="38100" cap="rnd">
              <a:solidFill>
                <a:srgbClr val="7030A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  <p:sp>
          <p:nvSpPr>
            <p:cNvPr id="59" name="Freeform 226">
              <a:extLst>
                <a:ext uri="{FF2B5EF4-FFF2-40B4-BE49-F238E27FC236}">
                  <a16:creationId xmlns:a16="http://schemas.microsoft.com/office/drawing/2014/main" id="{19C23B49-223F-5145-8E4D-4962F1AAC71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9501" y="5526088"/>
              <a:ext cx="344488" cy="109538"/>
            </a:xfrm>
            <a:custGeom>
              <a:avLst/>
              <a:gdLst>
                <a:gd name="T0" fmla="*/ 70 w 1017"/>
                <a:gd name="T1" fmla="*/ 323 h 323"/>
                <a:gd name="T2" fmla="*/ 34 w 1017"/>
                <a:gd name="T3" fmla="*/ 323 h 323"/>
                <a:gd name="T4" fmla="*/ 0 w 1017"/>
                <a:gd name="T5" fmla="*/ 287 h 323"/>
                <a:gd name="T6" fmla="*/ 0 w 1017"/>
                <a:gd name="T7" fmla="*/ 36 h 323"/>
                <a:gd name="T8" fmla="*/ 34 w 1017"/>
                <a:gd name="T9" fmla="*/ 0 h 323"/>
                <a:gd name="T10" fmla="*/ 984 w 1017"/>
                <a:gd name="T11" fmla="*/ 0 h 323"/>
                <a:gd name="T12" fmla="*/ 1017 w 1017"/>
                <a:gd name="T13" fmla="*/ 36 h 323"/>
                <a:gd name="T14" fmla="*/ 1017 w 1017"/>
                <a:gd name="T15" fmla="*/ 287 h 323"/>
                <a:gd name="T16" fmla="*/ 984 w 1017"/>
                <a:gd name="T17" fmla="*/ 323 h 323"/>
                <a:gd name="T18" fmla="*/ 947 w 1017"/>
                <a:gd name="T19" fmla="*/ 323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17" h="323">
                  <a:moveTo>
                    <a:pt x="70" y="323"/>
                  </a:moveTo>
                  <a:lnTo>
                    <a:pt x="34" y="323"/>
                  </a:lnTo>
                  <a:cubicBezTo>
                    <a:pt x="16" y="323"/>
                    <a:pt x="0" y="307"/>
                    <a:pt x="0" y="287"/>
                  </a:cubicBezTo>
                  <a:lnTo>
                    <a:pt x="0" y="36"/>
                  </a:lnTo>
                  <a:cubicBezTo>
                    <a:pt x="0" y="16"/>
                    <a:pt x="16" y="0"/>
                    <a:pt x="34" y="0"/>
                  </a:cubicBezTo>
                  <a:lnTo>
                    <a:pt x="984" y="0"/>
                  </a:lnTo>
                  <a:cubicBezTo>
                    <a:pt x="1002" y="0"/>
                    <a:pt x="1017" y="16"/>
                    <a:pt x="1017" y="36"/>
                  </a:cubicBezTo>
                  <a:lnTo>
                    <a:pt x="1017" y="287"/>
                  </a:lnTo>
                  <a:cubicBezTo>
                    <a:pt x="1017" y="307"/>
                    <a:pt x="1002" y="323"/>
                    <a:pt x="984" y="323"/>
                  </a:cubicBezTo>
                  <a:lnTo>
                    <a:pt x="947" y="323"/>
                  </a:lnTo>
                </a:path>
              </a:pathLst>
            </a:custGeom>
            <a:noFill/>
            <a:ln w="38100" cap="rnd">
              <a:solidFill>
                <a:srgbClr val="7030A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  <p:sp>
          <p:nvSpPr>
            <p:cNvPr id="60" name="Line 227">
              <a:extLst>
                <a:ext uri="{FF2B5EF4-FFF2-40B4-BE49-F238E27FC236}">
                  <a16:creationId xmlns:a16="http://schemas.microsoft.com/office/drawing/2014/main" id="{4DF1ADCB-4EBF-8348-B764-02989DB174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75713" y="5661025"/>
              <a:ext cx="0" cy="7938"/>
            </a:xfrm>
            <a:prstGeom prst="line">
              <a:avLst/>
            </a:prstGeom>
            <a:noFill/>
            <a:ln w="38100" cap="rnd">
              <a:solidFill>
                <a:srgbClr val="7030A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  <p:sp>
          <p:nvSpPr>
            <p:cNvPr id="61" name="Line 228">
              <a:extLst>
                <a:ext uri="{FF2B5EF4-FFF2-40B4-BE49-F238E27FC236}">
                  <a16:creationId xmlns:a16="http://schemas.microsoft.com/office/drawing/2014/main" id="{816771AB-C29C-AD48-90AD-1F22C6DF4D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75713" y="5772150"/>
              <a:ext cx="0" cy="7938"/>
            </a:xfrm>
            <a:prstGeom prst="line">
              <a:avLst/>
            </a:prstGeom>
            <a:noFill/>
            <a:ln w="38100" cap="rnd">
              <a:solidFill>
                <a:srgbClr val="7030A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  <p:sp>
          <p:nvSpPr>
            <p:cNvPr id="62" name="Rectangle 229">
              <a:extLst>
                <a:ext uri="{FF2B5EF4-FFF2-40B4-BE49-F238E27FC236}">
                  <a16:creationId xmlns:a16="http://schemas.microsoft.com/office/drawing/2014/main" id="{22A69DEF-0926-0C46-AA47-EB1B5461DB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59826" y="5586413"/>
              <a:ext cx="227013" cy="273050"/>
            </a:xfrm>
            <a:prstGeom prst="rect">
              <a:avLst/>
            </a:prstGeom>
            <a:noFill/>
            <a:ln w="38100" cap="rnd">
              <a:solidFill>
                <a:srgbClr val="7030A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  <p:sp>
          <p:nvSpPr>
            <p:cNvPr id="63" name="Line 230">
              <a:extLst>
                <a:ext uri="{FF2B5EF4-FFF2-40B4-BE49-F238E27FC236}">
                  <a16:creationId xmlns:a16="http://schemas.microsoft.com/office/drawing/2014/main" id="{25591CA7-EFC1-514F-831A-07066BB284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32863" y="5627688"/>
              <a:ext cx="17463" cy="0"/>
            </a:xfrm>
            <a:prstGeom prst="line">
              <a:avLst/>
            </a:prstGeom>
            <a:noFill/>
            <a:ln w="38100" cap="rnd">
              <a:solidFill>
                <a:srgbClr val="7030A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  <p:sp>
          <p:nvSpPr>
            <p:cNvPr id="64" name="Line 231">
              <a:extLst>
                <a:ext uri="{FF2B5EF4-FFF2-40B4-BE49-F238E27FC236}">
                  <a16:creationId xmlns:a16="http://schemas.microsoft.com/office/drawing/2014/main" id="{7F6F95BE-60F8-B043-A4C3-2E27E9A2CA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09038" y="5822950"/>
              <a:ext cx="17463" cy="0"/>
            </a:xfrm>
            <a:prstGeom prst="line">
              <a:avLst/>
            </a:prstGeom>
            <a:noFill/>
            <a:ln w="38100" cap="rnd">
              <a:solidFill>
                <a:srgbClr val="7030A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</p:grpSp>
      <p:sp>
        <p:nvSpPr>
          <p:cNvPr id="65" name="Freeform 13">
            <a:extLst>
              <a:ext uri="{FF2B5EF4-FFF2-40B4-BE49-F238E27FC236}">
                <a16:creationId xmlns:a16="http://schemas.microsoft.com/office/drawing/2014/main" id="{CE8A2253-1B3E-7E4E-AD44-6B4DD04DBA1F}"/>
              </a:ext>
            </a:extLst>
          </p:cNvPr>
          <p:cNvSpPr>
            <a:spLocks noEditPoints="1"/>
          </p:cNvSpPr>
          <p:nvPr/>
        </p:nvSpPr>
        <p:spPr bwMode="auto">
          <a:xfrm>
            <a:off x="821015" y="4643648"/>
            <a:ext cx="350005" cy="375061"/>
          </a:xfrm>
          <a:custGeom>
            <a:avLst/>
            <a:gdLst>
              <a:gd name="T0" fmla="*/ 820 w 820"/>
              <a:gd name="T1" fmla="*/ 605 h 822"/>
              <a:gd name="T2" fmla="*/ 820 w 820"/>
              <a:gd name="T3" fmla="*/ 819 h 822"/>
              <a:gd name="T4" fmla="*/ 410 w 820"/>
              <a:gd name="T5" fmla="*/ 0 h 822"/>
              <a:gd name="T6" fmla="*/ 410 w 820"/>
              <a:gd name="T7" fmla="*/ 536 h 822"/>
              <a:gd name="T8" fmla="*/ 202 w 820"/>
              <a:gd name="T9" fmla="*/ 395 h 822"/>
              <a:gd name="T10" fmla="*/ 410 w 820"/>
              <a:gd name="T11" fmla="*/ 586 h 822"/>
              <a:gd name="T12" fmla="*/ 627 w 820"/>
              <a:gd name="T13" fmla="*/ 395 h 822"/>
              <a:gd name="T14" fmla="*/ 410 w 820"/>
              <a:gd name="T15" fmla="*/ 586 h 822"/>
              <a:gd name="T16" fmla="*/ 0 w 820"/>
              <a:gd name="T17" fmla="*/ 605 h 822"/>
              <a:gd name="T18" fmla="*/ 0 w 820"/>
              <a:gd name="T19" fmla="*/ 819 h 822"/>
              <a:gd name="T20" fmla="*/ 819 w 820"/>
              <a:gd name="T21" fmla="*/ 822 h 822"/>
              <a:gd name="T22" fmla="*/ 5 w 820"/>
              <a:gd name="T23" fmla="*/ 822 h 8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20" h="822">
                <a:moveTo>
                  <a:pt x="820" y="605"/>
                </a:moveTo>
                <a:lnTo>
                  <a:pt x="820" y="819"/>
                </a:lnTo>
                <a:moveTo>
                  <a:pt x="410" y="0"/>
                </a:moveTo>
                <a:lnTo>
                  <a:pt x="410" y="536"/>
                </a:lnTo>
                <a:moveTo>
                  <a:pt x="202" y="395"/>
                </a:moveTo>
                <a:lnTo>
                  <a:pt x="410" y="586"/>
                </a:lnTo>
                <a:moveTo>
                  <a:pt x="627" y="395"/>
                </a:moveTo>
                <a:lnTo>
                  <a:pt x="410" y="586"/>
                </a:lnTo>
                <a:moveTo>
                  <a:pt x="0" y="605"/>
                </a:moveTo>
                <a:lnTo>
                  <a:pt x="0" y="819"/>
                </a:lnTo>
                <a:moveTo>
                  <a:pt x="819" y="822"/>
                </a:moveTo>
                <a:lnTo>
                  <a:pt x="5" y="822"/>
                </a:lnTo>
              </a:path>
            </a:pathLst>
          </a:custGeom>
          <a:solidFill>
            <a:srgbClr val="9900CC"/>
          </a:solidFill>
          <a:ln w="38100" cap="rnd">
            <a:solidFill>
              <a:srgbClr val="7030A0"/>
            </a:solidFill>
            <a:prstDash val="solid"/>
            <a:round/>
            <a:headEnd/>
            <a:tailEnd/>
          </a:ln>
          <a:extLst/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defTabSz="914355">
              <a:buClrTx/>
            </a:pPr>
            <a:endParaRPr lang="en-CA" sz="1800" kern="1200" dirty="0">
              <a:solidFill>
                <a:srgbClr val="333333"/>
              </a:solidFill>
              <a:latin typeface="Arial Regular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38636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1161986" y="0"/>
            <a:ext cx="1030014" cy="1271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Imagen 5" descr="PORTAD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43" y="0"/>
            <a:ext cx="9144000" cy="687932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0"/>
            <a:ext cx="1687286" cy="6858000"/>
          </a:xfrm>
          <a:prstGeom prst="rect">
            <a:avLst/>
          </a:prstGeom>
          <a:solidFill>
            <a:srgbClr val="EC0F1F"/>
          </a:solidFill>
          <a:ln>
            <a:solidFill>
              <a:srgbClr val="EC0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Rectángulo 2"/>
          <p:cNvSpPr/>
          <p:nvPr/>
        </p:nvSpPr>
        <p:spPr>
          <a:xfrm>
            <a:off x="10711543" y="0"/>
            <a:ext cx="1480457" cy="6858000"/>
          </a:xfrm>
          <a:prstGeom prst="rect">
            <a:avLst/>
          </a:prstGeom>
          <a:solidFill>
            <a:srgbClr val="FC630C"/>
          </a:solidFill>
          <a:ln>
            <a:solidFill>
              <a:srgbClr val="FC63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Imagen 6" descr="Scotiabank_2019-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1459900"/>
            <a:ext cx="10526486" cy="325945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</p:pic>
      <p:sp>
        <p:nvSpPr>
          <p:cNvPr id="8" name="CuadroTexto 7"/>
          <p:cNvSpPr txBox="1"/>
          <p:nvPr/>
        </p:nvSpPr>
        <p:spPr>
          <a:xfrm>
            <a:off x="2175552" y="605784"/>
            <a:ext cx="8209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otia Headline" panose="020B0703020203020204" pitchFamily="34" charset="0"/>
                <a:ea typeface="Scotia Headline" panose="020B0703020203020204" pitchFamily="34" charset="0"/>
              </a:rPr>
              <a:t>TU DECIDES </a:t>
            </a:r>
            <a:r>
              <a:rPr lang="es-MX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otia" panose="020B0503020203020204" pitchFamily="34" charset="0"/>
                <a:ea typeface="Scotia" panose="020B0503020203020204" pitchFamily="34" charset="0"/>
              </a:rPr>
              <a:t>…</a:t>
            </a:r>
            <a:r>
              <a:rPr lang="es-MX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otia" panose="020B0503020203020204" pitchFamily="34" charset="0"/>
                <a:ea typeface="Scotia" panose="020B0503020203020204" pitchFamily="34" charset="0"/>
              </a:rPr>
              <a:t>nosotros te asesoramos</a:t>
            </a:r>
            <a:endParaRPr lang="es-MX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cotia" panose="020B0503020203020204" pitchFamily="34" charset="0"/>
              <a:ea typeface="Scotia" panose="020B0503020203020204" pitchFamily="34" charset="0"/>
            </a:endParaRPr>
          </a:p>
        </p:txBody>
      </p:sp>
      <p:sp>
        <p:nvSpPr>
          <p:cNvPr id="12" name="4 CuadroTexto"/>
          <p:cNvSpPr txBox="1"/>
          <p:nvPr/>
        </p:nvSpPr>
        <p:spPr>
          <a:xfrm rot="20455835">
            <a:off x="1510434" y="4095742"/>
            <a:ext cx="7317792" cy="2215983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algn="r"/>
            <a:r>
              <a:rPr lang="es-MX" sz="13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Gracias</a:t>
            </a:r>
            <a:endParaRPr lang="es-MX" sz="13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43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0" descr="Imagen relacionada">
            <a:extLst>
              <a:ext uri="{FF2B5EF4-FFF2-40B4-BE49-F238E27FC236}">
                <a16:creationId xmlns:a16="http://schemas.microsoft.com/office/drawing/2014/main" id="{0A3309F6-054F-401C-B1EA-B53AC2D856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9" t="16903" r="13405" b="16672"/>
          <a:stretch/>
        </p:blipFill>
        <p:spPr bwMode="auto">
          <a:xfrm>
            <a:off x="8802395" y="4507375"/>
            <a:ext cx="572652" cy="52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888236" y="1988286"/>
            <a:ext cx="4377769" cy="21852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s-MX" sz="2800" b="1" dirty="0"/>
              <a:t>Comisión por Apertura </a:t>
            </a:r>
            <a:r>
              <a:rPr lang="es-MX" sz="2800" b="1" dirty="0">
                <a:solidFill>
                  <a:srgbClr val="FF0000"/>
                </a:solidFill>
              </a:rPr>
              <a:t>0</a:t>
            </a:r>
            <a:r>
              <a:rPr lang="es-MX" sz="2800" b="1" dirty="0" smtClean="0">
                <a:solidFill>
                  <a:srgbClr val="FF0000"/>
                </a:solidFill>
              </a:rPr>
              <a:t>%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s-MX" sz="2800" b="1" dirty="0" smtClean="0">
                <a:solidFill>
                  <a:srgbClr val="FF0000"/>
                </a:solidFill>
              </a:rPr>
              <a:t>Tasa preferencial</a:t>
            </a:r>
            <a:endParaRPr lang="es-MX" sz="2800" b="1" dirty="0">
              <a:solidFill>
                <a:srgbClr val="FF0000"/>
              </a:solidFill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s-MX" sz="2000" b="1" dirty="0"/>
              <a:t>Sin inscripción del Desarrollador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s-MX" sz="2000" dirty="0"/>
              <a:t>Se aceptan todos los avalúos del Desarrollador previa revisión por SB</a:t>
            </a:r>
          </a:p>
          <a:p>
            <a:pPr lvl="1"/>
            <a:r>
              <a:rPr lang="es-MX" sz="2000" dirty="0"/>
              <a:t>*Costo Avalúo SBI tarifa existente</a:t>
            </a:r>
          </a:p>
        </p:txBody>
      </p:sp>
      <p:pic>
        <p:nvPicPr>
          <p:cNvPr id="3080" name="Picture 8" descr="Resultado de imagen para explosion icon pn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268" b="18338"/>
          <a:stretch/>
        </p:blipFill>
        <p:spPr bwMode="auto">
          <a:xfrm>
            <a:off x="888236" y="783530"/>
            <a:ext cx="1732165" cy="1115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2743972" y="1546599"/>
            <a:ext cx="18540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>
                <a:solidFill>
                  <a:srgbClr val="FF0000"/>
                </a:solidFill>
              </a:rPr>
              <a:t>Beneficios: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2AEA9BC4-2F73-40C4-8D2D-649D44292D3B}"/>
              </a:ext>
            </a:extLst>
          </p:cNvPr>
          <p:cNvSpPr txBox="1"/>
          <p:nvPr/>
        </p:nvSpPr>
        <p:spPr>
          <a:xfrm>
            <a:off x="6096000" y="3801256"/>
            <a:ext cx="211525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alibri" panose="020F0502020204030204" pitchFamily="34" charset="0"/>
              <a:buChar char="₋"/>
            </a:pPr>
            <a:r>
              <a:rPr lang="es-MX" sz="2000" dirty="0"/>
              <a:t>Residencial</a:t>
            </a:r>
          </a:p>
          <a:p>
            <a:pPr marL="285750" indent="-285750">
              <a:buFont typeface="Calibri" panose="020F0502020204030204" pitchFamily="34" charset="0"/>
              <a:buChar char="₋"/>
            </a:pPr>
            <a:r>
              <a:rPr lang="es-MX" sz="2000" dirty="0"/>
              <a:t>Apoyo Infonavit</a:t>
            </a:r>
          </a:p>
          <a:p>
            <a:pPr marL="285750" indent="-285750">
              <a:buFont typeface="Calibri" panose="020F0502020204030204" pitchFamily="34" charset="0"/>
              <a:buChar char="₋"/>
            </a:pPr>
            <a:r>
              <a:rPr lang="es-MX" sz="2000" dirty="0"/>
              <a:t>Cofinavit</a:t>
            </a:r>
          </a:p>
          <a:p>
            <a:pPr marL="285750" indent="-285750">
              <a:buFont typeface="Calibri" panose="020F0502020204030204" pitchFamily="34" charset="0"/>
              <a:buChar char="₋"/>
            </a:pPr>
            <a:r>
              <a:rPr lang="es-MX" sz="2000" dirty="0"/>
              <a:t>Alia2</a:t>
            </a:r>
          </a:p>
          <a:p>
            <a:pPr marL="285750" indent="-285750">
              <a:buFont typeface="Calibri" panose="020F0502020204030204" pitchFamily="34" charset="0"/>
              <a:buChar char="₋"/>
            </a:pPr>
            <a:r>
              <a:rPr lang="es-MX" sz="2000" dirty="0"/>
              <a:t>Respalda2</a:t>
            </a:r>
          </a:p>
          <a:p>
            <a:pPr marL="285750" indent="-285750">
              <a:buFont typeface="Calibri" panose="020F0502020204030204" pitchFamily="34" charset="0"/>
              <a:buChar char="₋"/>
            </a:pPr>
            <a:r>
              <a:rPr lang="es-MX" sz="2000" dirty="0"/>
              <a:t>Preventa l</a:t>
            </a:r>
          </a:p>
        </p:txBody>
      </p:sp>
      <p:grpSp>
        <p:nvGrpSpPr>
          <p:cNvPr id="48" name="Grupo 47">
            <a:extLst>
              <a:ext uri="{FF2B5EF4-FFF2-40B4-BE49-F238E27FC236}">
                <a16:creationId xmlns:a16="http://schemas.microsoft.com/office/drawing/2014/main" id="{14CB62A1-64A5-4E8C-B9FB-9EC24A37A40C}"/>
              </a:ext>
            </a:extLst>
          </p:cNvPr>
          <p:cNvGrpSpPr/>
          <p:nvPr/>
        </p:nvGrpSpPr>
        <p:grpSpPr>
          <a:xfrm>
            <a:off x="8364749" y="3715607"/>
            <a:ext cx="2581505" cy="1905000"/>
            <a:chOff x="2220106" y="1093047"/>
            <a:chExt cx="2581505" cy="1905000"/>
          </a:xfrm>
        </p:grpSpPr>
        <p:pic>
          <p:nvPicPr>
            <p:cNvPr id="49" name="Picture 10" descr="Imagen relacionada">
              <a:extLst>
                <a:ext uri="{FF2B5EF4-FFF2-40B4-BE49-F238E27FC236}">
                  <a16:creationId xmlns:a16="http://schemas.microsoft.com/office/drawing/2014/main" id="{0A3309F6-054F-401C-B1EA-B53AC2D856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89" t="16903" r="13405" b="16672"/>
            <a:stretch/>
          </p:blipFill>
          <p:spPr bwMode="auto">
            <a:xfrm>
              <a:off x="2220106" y="2092331"/>
              <a:ext cx="572652" cy="523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0" name="Grupo 49">
              <a:extLst>
                <a:ext uri="{FF2B5EF4-FFF2-40B4-BE49-F238E27FC236}">
                  <a16:creationId xmlns:a16="http://schemas.microsoft.com/office/drawing/2014/main" id="{ABFA9D57-BAD1-4B9F-AB78-769BC3EA47EF}"/>
                </a:ext>
              </a:extLst>
            </p:cNvPr>
            <p:cNvGrpSpPr/>
            <p:nvPr/>
          </p:nvGrpSpPr>
          <p:grpSpPr>
            <a:xfrm>
              <a:off x="2637992" y="1093047"/>
              <a:ext cx="2163619" cy="1905000"/>
              <a:chOff x="525029" y="840509"/>
              <a:chExt cx="2163619" cy="1905000"/>
            </a:xfrm>
          </p:grpSpPr>
          <p:pic>
            <p:nvPicPr>
              <p:cNvPr id="51" name="Picture 2" descr="Resultado de imagen para construction loan red icon vector">
                <a:extLst>
                  <a:ext uri="{FF2B5EF4-FFF2-40B4-BE49-F238E27FC236}">
                    <a16:creationId xmlns:a16="http://schemas.microsoft.com/office/drawing/2014/main" id="{9860E002-D3BA-4C4C-B827-0E3B51C2B2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3648" y="840509"/>
                <a:ext cx="1905000" cy="1905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2" name="Elipse 51">
                <a:extLst>
                  <a:ext uri="{FF2B5EF4-FFF2-40B4-BE49-F238E27FC236}">
                    <a16:creationId xmlns:a16="http://schemas.microsoft.com/office/drawing/2014/main" id="{542B738A-C399-4904-B77B-4BDB3D98BBC5}"/>
                  </a:ext>
                </a:extLst>
              </p:cNvPr>
              <p:cNvSpPr/>
              <p:nvPr/>
            </p:nvSpPr>
            <p:spPr>
              <a:xfrm>
                <a:off x="2087418" y="2151896"/>
                <a:ext cx="443345" cy="46412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pic>
            <p:nvPicPr>
              <p:cNvPr id="53" name="Picture 4" descr="Resultado de imagen para icon red money vector">
                <a:extLst>
                  <a:ext uri="{FF2B5EF4-FFF2-40B4-BE49-F238E27FC236}">
                    <a16:creationId xmlns:a16="http://schemas.microsoft.com/office/drawing/2014/main" id="{670657BF-545F-4FD1-B008-B441EF6583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219" t="51192" r="27529" b="4417"/>
              <a:stretch/>
            </p:blipFill>
            <p:spPr bwMode="auto">
              <a:xfrm>
                <a:off x="1988340" y="2069320"/>
                <a:ext cx="641499" cy="6292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8" descr="Resultado de imagen para building and construction icon">
                <a:extLst>
                  <a:ext uri="{FF2B5EF4-FFF2-40B4-BE49-F238E27FC236}">
                    <a16:creationId xmlns:a16="http://schemas.microsoft.com/office/drawing/2014/main" id="{76AFE46B-3DA4-41D4-AF91-40EE9BF7E7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089" t="50494"/>
              <a:stretch/>
            </p:blipFill>
            <p:spPr bwMode="auto">
              <a:xfrm>
                <a:off x="525029" y="1948655"/>
                <a:ext cx="517238" cy="5091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72" name="Imagen 71">
            <a:extLst>
              <a:ext uri="{FF2B5EF4-FFF2-40B4-BE49-F238E27FC236}">
                <a16:creationId xmlns:a16="http://schemas.microsoft.com/office/drawing/2014/main" id="{50B33230-6BD1-4A24-B2C8-FFC1D952827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7974277" y="3826020"/>
            <a:ext cx="437521" cy="1844940"/>
          </a:xfrm>
          <a:prstGeom prst="rect">
            <a:avLst/>
          </a:prstGeom>
        </p:spPr>
      </p:pic>
      <p:sp>
        <p:nvSpPr>
          <p:cNvPr id="73" name="Rectángulo 72">
            <a:extLst>
              <a:ext uri="{FF2B5EF4-FFF2-40B4-BE49-F238E27FC236}">
                <a16:creationId xmlns:a16="http://schemas.microsoft.com/office/drawing/2014/main" id="{374FEB15-CB8F-4215-994B-13DECA2E8727}"/>
              </a:ext>
            </a:extLst>
          </p:cNvPr>
          <p:cNvSpPr/>
          <p:nvPr/>
        </p:nvSpPr>
        <p:spPr>
          <a:xfrm>
            <a:off x="6550314" y="2925986"/>
            <a:ext cx="13209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400" b="1" dirty="0">
                <a:solidFill>
                  <a:srgbClr val="FF0000"/>
                </a:solidFill>
              </a:rPr>
              <a:t>Destino: </a:t>
            </a:r>
          </a:p>
        </p:txBody>
      </p:sp>
      <p:sp>
        <p:nvSpPr>
          <p:cNvPr id="74" name="CuadroTexto 73">
            <a:extLst>
              <a:ext uri="{FF2B5EF4-FFF2-40B4-BE49-F238E27FC236}">
                <a16:creationId xmlns:a16="http://schemas.microsoft.com/office/drawing/2014/main" id="{D0096A44-8438-41AF-893D-FB06314161FA}"/>
              </a:ext>
            </a:extLst>
          </p:cNvPr>
          <p:cNvSpPr txBox="1"/>
          <p:nvPr/>
        </p:nvSpPr>
        <p:spPr>
          <a:xfrm>
            <a:off x="6096000" y="3252028"/>
            <a:ext cx="3394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/>
              <a:t>Compra de un inmueble nuevo</a:t>
            </a:r>
          </a:p>
        </p:txBody>
      </p:sp>
      <p:pic>
        <p:nvPicPr>
          <p:cNvPr id="75" name="Picture 10" descr="Resultado de imagen para location home red png icon">
            <a:extLst>
              <a:ext uri="{FF2B5EF4-FFF2-40B4-BE49-F238E27FC236}">
                <a16:creationId xmlns:a16="http://schemas.microsoft.com/office/drawing/2014/main" id="{7ADA86DE-AFFD-4E78-8693-1A2591F49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033" y="2928359"/>
            <a:ext cx="227586" cy="36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Resultado de imagen para building and construction icon">
            <a:extLst>
              <a:ext uri="{FF2B5EF4-FFF2-40B4-BE49-F238E27FC236}">
                <a16:creationId xmlns:a16="http://schemas.microsoft.com/office/drawing/2014/main" id="{76AFE46B-3DA4-41D4-AF91-40EE9BF7E7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89" t="50494"/>
          <a:stretch/>
        </p:blipFill>
        <p:spPr bwMode="auto">
          <a:xfrm>
            <a:off x="8519514" y="5161768"/>
            <a:ext cx="517238" cy="50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16" descr="Rol icono grat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37" name="Picture 8" descr="Resultado de imagen para explosion icon pn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268" b="18338"/>
          <a:stretch/>
        </p:blipFill>
        <p:spPr bwMode="auto">
          <a:xfrm rot="10800000">
            <a:off x="3896446" y="4143223"/>
            <a:ext cx="1075378" cy="69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Resultado de imagen para ojo turco rojo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72" t="70780" r="9747" b="11308"/>
          <a:stretch/>
        </p:blipFill>
        <p:spPr bwMode="auto">
          <a:xfrm>
            <a:off x="11305477" y="5629722"/>
            <a:ext cx="656343" cy="62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n 22" descr="interior superior 2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5339"/>
          </a:xfrm>
          <a:prstGeom prst="rect">
            <a:avLst/>
          </a:prstGeom>
        </p:spPr>
      </p:pic>
      <p:sp>
        <p:nvSpPr>
          <p:cNvPr id="25" name="Marcador de contenido 2"/>
          <p:cNvSpPr txBox="1">
            <a:spLocks/>
          </p:cNvSpPr>
          <p:nvPr/>
        </p:nvSpPr>
        <p:spPr>
          <a:xfrm>
            <a:off x="2801526" y="5357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 smtClean="0">
                <a:solidFill>
                  <a:schemeClr val="bg1"/>
                </a:solidFill>
                <a:latin typeface="Frutiger LT for BNS Medium"/>
                <a:cs typeface="Frutiger LT for BNS Medium"/>
              </a:rPr>
              <a:t>2</a:t>
            </a:r>
            <a:endParaRPr lang="es-ES" dirty="0">
              <a:solidFill>
                <a:schemeClr val="bg1"/>
              </a:solidFill>
              <a:latin typeface="Frutiger LT for BNS Medium"/>
              <a:cs typeface="Frutiger LT for BNS Medium"/>
            </a:endParaRP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87" y="-19957"/>
            <a:ext cx="3083578" cy="717259"/>
          </a:xfrm>
          <a:prstGeom prst="rect">
            <a:avLst/>
          </a:prstGeom>
        </p:spPr>
      </p:pic>
      <p:sp>
        <p:nvSpPr>
          <p:cNvPr id="28" name="Marcador de contenido 2"/>
          <p:cNvSpPr txBox="1">
            <a:spLocks/>
          </p:cNvSpPr>
          <p:nvPr/>
        </p:nvSpPr>
        <p:spPr>
          <a:xfrm>
            <a:off x="4376226" y="119304"/>
            <a:ext cx="4941065" cy="4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latin typeface="Frutiger LT for BNS Medium"/>
                <a:cs typeface="Frutiger LT for BNS Medium"/>
              </a:rPr>
              <a:t>Producto Desarrolladores</a:t>
            </a:r>
            <a:endParaRPr lang="es-ES" sz="2400" b="1" dirty="0">
              <a:latin typeface="Frutiger LT for BNS Medium"/>
              <a:cs typeface="Frutiger LT for BNS Medium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3690102" y="21622"/>
            <a:ext cx="664184" cy="664184"/>
            <a:chOff x="2322881" y="1536358"/>
            <a:chExt cx="666514" cy="666514"/>
          </a:xfrm>
        </p:grpSpPr>
        <p:grpSp>
          <p:nvGrpSpPr>
            <p:cNvPr id="32" name="Grupo 31"/>
            <p:cNvGrpSpPr/>
            <p:nvPr/>
          </p:nvGrpSpPr>
          <p:grpSpPr>
            <a:xfrm>
              <a:off x="2322881" y="1536358"/>
              <a:ext cx="666514" cy="666514"/>
              <a:chOff x="7177548" y="99293"/>
              <a:chExt cx="521110" cy="521110"/>
            </a:xfrm>
          </p:grpSpPr>
          <p:sp>
            <p:nvSpPr>
              <p:cNvPr id="33" name="Elipse 32"/>
              <p:cNvSpPr/>
              <p:nvPr/>
            </p:nvSpPr>
            <p:spPr>
              <a:xfrm>
                <a:off x="7177548" y="99293"/>
                <a:ext cx="521110" cy="5211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4" name="Elipse 33"/>
              <p:cNvSpPr/>
              <p:nvPr/>
            </p:nvSpPr>
            <p:spPr>
              <a:xfrm>
                <a:off x="7208216" y="129048"/>
                <a:ext cx="442125" cy="442125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sp>
          <p:nvSpPr>
            <p:cNvPr id="36" name="Freeform 12">
              <a:extLst>
                <a:ext uri="{FF2B5EF4-FFF2-40B4-BE49-F238E27FC236}">
                  <a16:creationId xmlns:a16="http://schemas.microsoft.com/office/drawing/2014/main" id="{0DE1776E-F9CB-7D44-8673-59F2F64498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8270" y="1704277"/>
              <a:ext cx="293161" cy="293161"/>
            </a:xfrm>
            <a:custGeom>
              <a:avLst/>
              <a:gdLst>
                <a:gd name="T0" fmla="*/ 291 w 987"/>
                <a:gd name="T1" fmla="*/ 986 h 987"/>
                <a:gd name="T2" fmla="*/ 291 w 987"/>
                <a:gd name="T3" fmla="*/ 645 h 987"/>
                <a:gd name="T4" fmla="*/ 340 w 987"/>
                <a:gd name="T5" fmla="*/ 596 h 987"/>
                <a:gd name="T6" fmla="*/ 633 w 987"/>
                <a:gd name="T7" fmla="*/ 596 h 987"/>
                <a:gd name="T8" fmla="*/ 682 w 987"/>
                <a:gd name="T9" fmla="*/ 645 h 987"/>
                <a:gd name="T10" fmla="*/ 682 w 987"/>
                <a:gd name="T11" fmla="*/ 986 h 987"/>
                <a:gd name="T12" fmla="*/ 0 w 987"/>
                <a:gd name="T13" fmla="*/ 392 h 987"/>
                <a:gd name="T14" fmla="*/ 0 w 987"/>
                <a:gd name="T15" fmla="*/ 937 h 987"/>
                <a:gd name="T16" fmla="*/ 41 w 987"/>
                <a:gd name="T17" fmla="*/ 986 h 987"/>
                <a:gd name="T18" fmla="*/ 289 w 987"/>
                <a:gd name="T19" fmla="*/ 986 h 987"/>
                <a:gd name="T20" fmla="*/ 0 w 987"/>
                <a:gd name="T21" fmla="*/ 390 h 987"/>
                <a:gd name="T22" fmla="*/ 494 w 987"/>
                <a:gd name="T23" fmla="*/ 0 h 987"/>
                <a:gd name="T24" fmla="*/ 987 w 987"/>
                <a:gd name="T25" fmla="*/ 390 h 987"/>
                <a:gd name="T26" fmla="*/ 681 w 987"/>
                <a:gd name="T27" fmla="*/ 987 h 987"/>
                <a:gd name="T28" fmla="*/ 935 w 987"/>
                <a:gd name="T29" fmla="*/ 987 h 987"/>
                <a:gd name="T30" fmla="*/ 987 w 987"/>
                <a:gd name="T31" fmla="*/ 938 h 987"/>
                <a:gd name="T32" fmla="*/ 987 w 987"/>
                <a:gd name="T33" fmla="*/ 400 h 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7" h="987">
                  <a:moveTo>
                    <a:pt x="291" y="986"/>
                  </a:moveTo>
                  <a:lnTo>
                    <a:pt x="291" y="645"/>
                  </a:lnTo>
                  <a:cubicBezTo>
                    <a:pt x="291" y="618"/>
                    <a:pt x="313" y="596"/>
                    <a:pt x="340" y="596"/>
                  </a:cubicBezTo>
                  <a:lnTo>
                    <a:pt x="633" y="596"/>
                  </a:lnTo>
                  <a:cubicBezTo>
                    <a:pt x="660" y="596"/>
                    <a:pt x="682" y="618"/>
                    <a:pt x="682" y="645"/>
                  </a:cubicBezTo>
                  <a:lnTo>
                    <a:pt x="682" y="986"/>
                  </a:lnTo>
                  <a:moveTo>
                    <a:pt x="0" y="392"/>
                  </a:moveTo>
                  <a:lnTo>
                    <a:pt x="0" y="937"/>
                  </a:lnTo>
                  <a:cubicBezTo>
                    <a:pt x="0" y="964"/>
                    <a:pt x="18" y="986"/>
                    <a:pt x="41" y="986"/>
                  </a:cubicBezTo>
                  <a:lnTo>
                    <a:pt x="289" y="986"/>
                  </a:lnTo>
                  <a:moveTo>
                    <a:pt x="0" y="390"/>
                  </a:moveTo>
                  <a:lnTo>
                    <a:pt x="494" y="0"/>
                  </a:lnTo>
                  <a:lnTo>
                    <a:pt x="987" y="390"/>
                  </a:lnTo>
                  <a:moveTo>
                    <a:pt x="681" y="987"/>
                  </a:moveTo>
                  <a:lnTo>
                    <a:pt x="935" y="987"/>
                  </a:lnTo>
                  <a:cubicBezTo>
                    <a:pt x="964" y="987"/>
                    <a:pt x="987" y="965"/>
                    <a:pt x="987" y="938"/>
                  </a:cubicBezTo>
                  <a:lnTo>
                    <a:pt x="987" y="400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108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3508" t="19759" r="8544" b="26257"/>
          <a:stretch/>
        </p:blipFill>
        <p:spPr>
          <a:xfrm>
            <a:off x="254637" y="1252854"/>
            <a:ext cx="11716983" cy="4045527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5024063" y="1536141"/>
            <a:ext cx="31073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i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“Producto Desarrolladores”</a:t>
            </a:r>
          </a:p>
        </p:txBody>
      </p:sp>
      <p:sp>
        <p:nvSpPr>
          <p:cNvPr id="5" name="Rectángulo: esquinas redondeadas 1">
            <a:hlinkClick r:id="rId3" action="ppaction://hlinksldjump"/>
            <a:extLst>
              <a:ext uri="{FF2B5EF4-FFF2-40B4-BE49-F238E27FC236}">
                <a16:creationId xmlns:a16="http://schemas.microsoft.com/office/drawing/2014/main" id="{023E0630-19AB-44E2-A5BC-0C9FE8E557EF}"/>
              </a:ext>
            </a:extLst>
          </p:cNvPr>
          <p:cNvSpPr/>
          <p:nvPr/>
        </p:nvSpPr>
        <p:spPr>
          <a:xfrm>
            <a:off x="5024063" y="1467132"/>
            <a:ext cx="3041266" cy="482713"/>
          </a:xfrm>
          <a:prstGeom prst="roundRect">
            <a:avLst/>
          </a:prstGeom>
          <a:noFill/>
          <a:ln>
            <a:gradFill>
              <a:gsLst>
                <a:gs pos="36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9" name="Rectángulo 8"/>
          <p:cNvSpPr/>
          <p:nvPr/>
        </p:nvSpPr>
        <p:spPr>
          <a:xfrm>
            <a:off x="659119" y="2908227"/>
            <a:ext cx="923827" cy="179109"/>
          </a:xfrm>
          <a:prstGeom prst="rect">
            <a:avLst/>
          </a:prstGeom>
          <a:noFill/>
          <a:ln>
            <a:gradFill>
              <a:gsLst>
                <a:gs pos="36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0" name="Rectángulo: esquinas redondeadas 1">
            <a:hlinkClick r:id="rId4" action="ppaction://hlinksldjump"/>
            <a:extLst>
              <a:ext uri="{FF2B5EF4-FFF2-40B4-BE49-F238E27FC236}">
                <a16:creationId xmlns:a16="http://schemas.microsoft.com/office/drawing/2014/main" id="{023E0630-19AB-44E2-A5BC-0C9FE8E557EF}"/>
              </a:ext>
            </a:extLst>
          </p:cNvPr>
          <p:cNvSpPr/>
          <p:nvPr/>
        </p:nvSpPr>
        <p:spPr>
          <a:xfrm>
            <a:off x="659119" y="2908227"/>
            <a:ext cx="923827" cy="179109"/>
          </a:xfrm>
          <a:prstGeom prst="roundRect">
            <a:avLst/>
          </a:prstGeom>
          <a:noFill/>
          <a:ln>
            <a:gradFill>
              <a:gsLst>
                <a:gs pos="36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1" name="Rectángulo: esquinas redondeadas 4">
            <a:hlinkClick r:id="rId5" action="ppaction://hlinksldjump"/>
            <a:extLst>
              <a:ext uri="{FF2B5EF4-FFF2-40B4-BE49-F238E27FC236}">
                <a16:creationId xmlns:a16="http://schemas.microsoft.com/office/drawing/2014/main" id="{5A222EE9-0599-40AD-BF30-058D9E7A45C1}"/>
              </a:ext>
            </a:extLst>
          </p:cNvPr>
          <p:cNvSpPr/>
          <p:nvPr/>
        </p:nvSpPr>
        <p:spPr>
          <a:xfrm>
            <a:off x="649691" y="3131964"/>
            <a:ext cx="923827" cy="179109"/>
          </a:xfrm>
          <a:prstGeom prst="roundRect">
            <a:avLst/>
          </a:prstGeom>
          <a:noFill/>
          <a:ln>
            <a:gradFill>
              <a:gsLst>
                <a:gs pos="36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2" name="Rectángulo: esquinas redondeadas 5">
            <a:hlinkClick r:id="rId6" action="ppaction://hlinksldjump"/>
            <a:extLst>
              <a:ext uri="{FF2B5EF4-FFF2-40B4-BE49-F238E27FC236}">
                <a16:creationId xmlns:a16="http://schemas.microsoft.com/office/drawing/2014/main" id="{9E8A7D7B-A61E-4C6B-806A-CFAC664B5490}"/>
              </a:ext>
            </a:extLst>
          </p:cNvPr>
          <p:cNvSpPr/>
          <p:nvPr/>
        </p:nvSpPr>
        <p:spPr>
          <a:xfrm>
            <a:off x="659118" y="3588293"/>
            <a:ext cx="923827" cy="179109"/>
          </a:xfrm>
          <a:prstGeom prst="roundRect">
            <a:avLst/>
          </a:prstGeom>
          <a:noFill/>
          <a:ln>
            <a:gradFill>
              <a:gsLst>
                <a:gs pos="36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3" name="Rectángulo: esquinas redondeadas 6">
            <a:hlinkClick r:id="rId7" action="ppaction://hlinksldjump"/>
            <a:extLst>
              <a:ext uri="{FF2B5EF4-FFF2-40B4-BE49-F238E27FC236}">
                <a16:creationId xmlns:a16="http://schemas.microsoft.com/office/drawing/2014/main" id="{609C6BFD-5866-4C4D-A715-F233B97D9CAF}"/>
              </a:ext>
            </a:extLst>
          </p:cNvPr>
          <p:cNvSpPr/>
          <p:nvPr/>
        </p:nvSpPr>
        <p:spPr>
          <a:xfrm>
            <a:off x="643978" y="3371688"/>
            <a:ext cx="1046281" cy="160373"/>
          </a:xfrm>
          <a:prstGeom prst="roundRect">
            <a:avLst/>
          </a:prstGeom>
          <a:noFill/>
          <a:ln>
            <a:gradFill>
              <a:gsLst>
                <a:gs pos="36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4" name="Rectángulo: esquinas redondeadas 7">
            <a:hlinkClick r:id="rId8" action="ppaction://hlinksldjump"/>
            <a:extLst>
              <a:ext uri="{FF2B5EF4-FFF2-40B4-BE49-F238E27FC236}">
                <a16:creationId xmlns:a16="http://schemas.microsoft.com/office/drawing/2014/main" id="{063E1C4A-834B-466A-9543-57BE2AB88A95}"/>
              </a:ext>
            </a:extLst>
          </p:cNvPr>
          <p:cNvSpPr/>
          <p:nvPr/>
        </p:nvSpPr>
        <p:spPr>
          <a:xfrm>
            <a:off x="659119" y="3801771"/>
            <a:ext cx="923827" cy="179109"/>
          </a:xfrm>
          <a:prstGeom prst="roundRect">
            <a:avLst/>
          </a:prstGeom>
          <a:noFill/>
          <a:ln>
            <a:gradFill>
              <a:gsLst>
                <a:gs pos="36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5" name="Rectángulo: esquinas redondeadas 9">
            <a:hlinkClick r:id="rId9" action="ppaction://hlinksldjump"/>
            <a:extLst>
              <a:ext uri="{FF2B5EF4-FFF2-40B4-BE49-F238E27FC236}">
                <a16:creationId xmlns:a16="http://schemas.microsoft.com/office/drawing/2014/main" id="{95B2264B-EC74-40A3-A384-5E996423632C}"/>
              </a:ext>
            </a:extLst>
          </p:cNvPr>
          <p:cNvSpPr/>
          <p:nvPr/>
        </p:nvSpPr>
        <p:spPr>
          <a:xfrm>
            <a:off x="659119" y="4024419"/>
            <a:ext cx="1114352" cy="179109"/>
          </a:xfrm>
          <a:prstGeom prst="roundRect">
            <a:avLst/>
          </a:prstGeom>
          <a:noFill/>
          <a:ln>
            <a:gradFill>
              <a:gsLst>
                <a:gs pos="36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6" name="Rectángulo: esquinas redondeadas 11">
            <a:hlinkClick r:id="rId10" action="ppaction://hlinksldjump"/>
            <a:extLst>
              <a:ext uri="{FF2B5EF4-FFF2-40B4-BE49-F238E27FC236}">
                <a16:creationId xmlns:a16="http://schemas.microsoft.com/office/drawing/2014/main" id="{8C3181EB-0516-4BDA-9127-6DD81FCC4F94}"/>
              </a:ext>
            </a:extLst>
          </p:cNvPr>
          <p:cNvSpPr/>
          <p:nvPr/>
        </p:nvSpPr>
        <p:spPr>
          <a:xfrm>
            <a:off x="659119" y="4237897"/>
            <a:ext cx="1372886" cy="222647"/>
          </a:xfrm>
          <a:prstGeom prst="roundRect">
            <a:avLst/>
          </a:prstGeom>
          <a:noFill/>
          <a:ln>
            <a:gradFill>
              <a:gsLst>
                <a:gs pos="36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7" name="Rectángulo: esquinas redondeadas 12">
            <a:hlinkClick r:id="rId11" action="ppaction://hlinksldjump"/>
            <a:extLst>
              <a:ext uri="{FF2B5EF4-FFF2-40B4-BE49-F238E27FC236}">
                <a16:creationId xmlns:a16="http://schemas.microsoft.com/office/drawing/2014/main" id="{6F36DB47-A8B9-43C6-B693-B5619142F02A}"/>
              </a:ext>
            </a:extLst>
          </p:cNvPr>
          <p:cNvSpPr/>
          <p:nvPr/>
        </p:nvSpPr>
        <p:spPr>
          <a:xfrm>
            <a:off x="1773472" y="3600851"/>
            <a:ext cx="1961218" cy="166552"/>
          </a:xfrm>
          <a:prstGeom prst="roundRect">
            <a:avLst/>
          </a:prstGeom>
          <a:noFill/>
          <a:ln>
            <a:gradFill>
              <a:gsLst>
                <a:gs pos="36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8" name="Rectángulo: esquinas redondeadas 13">
            <a:hlinkClick r:id="rId9" action="ppaction://hlinksldjump"/>
            <a:extLst>
              <a:ext uri="{FF2B5EF4-FFF2-40B4-BE49-F238E27FC236}">
                <a16:creationId xmlns:a16="http://schemas.microsoft.com/office/drawing/2014/main" id="{85EF4C03-123A-4D69-B93D-20E375F8636C}"/>
              </a:ext>
            </a:extLst>
          </p:cNvPr>
          <p:cNvSpPr/>
          <p:nvPr/>
        </p:nvSpPr>
        <p:spPr>
          <a:xfrm>
            <a:off x="1773472" y="3152704"/>
            <a:ext cx="1727112" cy="379357"/>
          </a:xfrm>
          <a:prstGeom prst="roundRect">
            <a:avLst/>
          </a:prstGeom>
          <a:noFill/>
          <a:ln>
            <a:gradFill>
              <a:gsLst>
                <a:gs pos="36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1" name="CuadroTexto 20"/>
          <p:cNvSpPr txBox="1"/>
          <p:nvPr/>
        </p:nvSpPr>
        <p:spPr>
          <a:xfrm>
            <a:off x="2938338" y="2833368"/>
            <a:ext cx="832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MX" sz="1400" i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</a:t>
            </a:r>
            <a:r>
              <a:rPr lang="es-MX" sz="14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MX" sz="14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ángulo: esquinas redondeadas 12">
            <a:hlinkClick r:id="rId12" action="ppaction://hlinksldjump"/>
            <a:extLst>
              <a:ext uri="{FF2B5EF4-FFF2-40B4-BE49-F238E27FC236}">
                <a16:creationId xmlns:a16="http://schemas.microsoft.com/office/drawing/2014/main" id="{6F36DB47-A8B9-43C6-B693-B5619142F02A}"/>
              </a:ext>
            </a:extLst>
          </p:cNvPr>
          <p:cNvSpPr/>
          <p:nvPr/>
        </p:nvSpPr>
        <p:spPr>
          <a:xfrm>
            <a:off x="1773471" y="2907289"/>
            <a:ext cx="1103101" cy="176626"/>
          </a:xfrm>
          <a:prstGeom prst="roundRect">
            <a:avLst/>
          </a:prstGeom>
          <a:noFill/>
          <a:ln>
            <a:gradFill>
              <a:gsLst>
                <a:gs pos="36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Rectángulo: esquinas redondeadas 15">
            <a:hlinkClick r:id="rId13" action="ppaction://hlinksldjump"/>
            <a:extLst>
              <a:ext uri="{FF2B5EF4-FFF2-40B4-BE49-F238E27FC236}">
                <a16:creationId xmlns:a16="http://schemas.microsoft.com/office/drawing/2014/main" id="{15FD5E74-6252-4914-8491-9CF26544E76F}"/>
              </a:ext>
            </a:extLst>
          </p:cNvPr>
          <p:cNvSpPr/>
          <p:nvPr/>
        </p:nvSpPr>
        <p:spPr>
          <a:xfrm>
            <a:off x="5029993" y="2855588"/>
            <a:ext cx="3035336" cy="509300"/>
          </a:xfrm>
          <a:prstGeom prst="roundRect">
            <a:avLst/>
          </a:prstGeom>
          <a:noFill/>
          <a:ln>
            <a:gradFill>
              <a:gsLst>
                <a:gs pos="36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Rectángulo: esquinas redondeadas 15">
            <a:hlinkClick r:id="rId14" action="ppaction://hlinksldjump"/>
            <a:extLst>
              <a:ext uri="{FF2B5EF4-FFF2-40B4-BE49-F238E27FC236}">
                <a16:creationId xmlns:a16="http://schemas.microsoft.com/office/drawing/2014/main" id="{15FD5E74-6252-4914-8491-9CF26544E76F}"/>
              </a:ext>
            </a:extLst>
          </p:cNvPr>
          <p:cNvSpPr/>
          <p:nvPr/>
        </p:nvSpPr>
        <p:spPr>
          <a:xfrm>
            <a:off x="5064960" y="3461616"/>
            <a:ext cx="1525095" cy="436535"/>
          </a:xfrm>
          <a:prstGeom prst="roundRect">
            <a:avLst/>
          </a:prstGeom>
          <a:noFill/>
          <a:ln>
            <a:gradFill>
              <a:gsLst>
                <a:gs pos="36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Rectángulo: esquinas redondeadas 15">
            <a:hlinkClick r:id="rId15" action="ppaction://hlinksldjump"/>
            <a:extLst>
              <a:ext uri="{FF2B5EF4-FFF2-40B4-BE49-F238E27FC236}">
                <a16:creationId xmlns:a16="http://schemas.microsoft.com/office/drawing/2014/main" id="{15FD5E74-6252-4914-8491-9CF26544E76F}"/>
              </a:ext>
            </a:extLst>
          </p:cNvPr>
          <p:cNvSpPr/>
          <p:nvPr/>
        </p:nvSpPr>
        <p:spPr>
          <a:xfrm>
            <a:off x="8663710" y="2647627"/>
            <a:ext cx="1408360" cy="1189909"/>
          </a:xfrm>
          <a:prstGeom prst="roundRect">
            <a:avLst/>
          </a:prstGeom>
          <a:noFill/>
          <a:ln>
            <a:gradFill>
              <a:gsLst>
                <a:gs pos="36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CuadroTexto 27"/>
          <p:cNvSpPr txBox="1"/>
          <p:nvPr/>
        </p:nvSpPr>
        <p:spPr>
          <a:xfrm>
            <a:off x="7944449" y="4884730"/>
            <a:ext cx="3660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>
              <a:defRPr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defRPr>
            </a:lvl1pPr>
          </a:lstStyle>
          <a:p>
            <a:r>
              <a:rPr lang="es-MX" dirty="0">
                <a:latin typeface="+mn-lt"/>
              </a:rPr>
              <a:t>monto de crédito/valor de inmueble</a:t>
            </a:r>
          </a:p>
        </p:txBody>
      </p:sp>
      <p:sp>
        <p:nvSpPr>
          <p:cNvPr id="29" name="Rectángulo: esquinas redondeadas 15">
            <a:hlinkClick r:id="rId16" action="ppaction://hlinksldjump"/>
            <a:extLst>
              <a:ext uri="{FF2B5EF4-FFF2-40B4-BE49-F238E27FC236}">
                <a16:creationId xmlns:a16="http://schemas.microsoft.com/office/drawing/2014/main" id="{15FD5E74-6252-4914-8491-9CF26544E76F}"/>
              </a:ext>
            </a:extLst>
          </p:cNvPr>
          <p:cNvSpPr/>
          <p:nvPr/>
        </p:nvSpPr>
        <p:spPr>
          <a:xfrm>
            <a:off x="10434234" y="2833368"/>
            <a:ext cx="1045513" cy="1064783"/>
          </a:xfrm>
          <a:prstGeom prst="roundRect">
            <a:avLst/>
          </a:prstGeom>
          <a:noFill/>
          <a:ln>
            <a:gradFill>
              <a:gsLst>
                <a:gs pos="36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7" name="Imagen 36" descr="interior 1.jp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5339"/>
          </a:xfrm>
          <a:prstGeom prst="rect">
            <a:avLst/>
          </a:prstGeom>
        </p:spPr>
      </p:pic>
      <p:sp>
        <p:nvSpPr>
          <p:cNvPr id="38" name="Marcador de contenido 2"/>
          <p:cNvSpPr txBox="1">
            <a:spLocks/>
          </p:cNvSpPr>
          <p:nvPr/>
        </p:nvSpPr>
        <p:spPr>
          <a:xfrm>
            <a:off x="2801526" y="5357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 smtClean="0">
                <a:solidFill>
                  <a:schemeClr val="bg1"/>
                </a:solidFill>
                <a:latin typeface="Frutiger LT for BNS Medium"/>
                <a:cs typeface="Frutiger LT for BNS Medium"/>
              </a:rPr>
              <a:t>1</a:t>
            </a:r>
            <a:endParaRPr lang="es-ES" dirty="0">
              <a:solidFill>
                <a:schemeClr val="bg1"/>
              </a:solidFill>
              <a:latin typeface="Frutiger LT for BNS Medium"/>
              <a:cs typeface="Frutiger LT for BNS Medium"/>
            </a:endParaRPr>
          </a:p>
        </p:txBody>
      </p:sp>
      <p:pic>
        <p:nvPicPr>
          <p:cNvPr id="39" name="Imagen 3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87" y="12701"/>
            <a:ext cx="3083578" cy="717259"/>
          </a:xfrm>
          <a:prstGeom prst="rect">
            <a:avLst/>
          </a:prstGeom>
        </p:spPr>
      </p:pic>
      <p:sp>
        <p:nvSpPr>
          <p:cNvPr id="40" name="Marcador de contenido 2"/>
          <p:cNvSpPr txBox="1">
            <a:spLocks/>
          </p:cNvSpPr>
          <p:nvPr/>
        </p:nvSpPr>
        <p:spPr>
          <a:xfrm>
            <a:off x="4300006" y="125426"/>
            <a:ext cx="4941065" cy="4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latin typeface="Frutiger LT for BNS Medium"/>
                <a:cs typeface="Frutiger LT for BNS Medium"/>
              </a:rPr>
              <a:t>Llenado de Solicitud</a:t>
            </a:r>
            <a:endParaRPr lang="es-ES" sz="2400" b="1" dirty="0">
              <a:latin typeface="Frutiger LT for BNS Medium"/>
              <a:cs typeface="Frutiger LT for BNS Medium"/>
            </a:endParaRPr>
          </a:p>
        </p:txBody>
      </p:sp>
      <p:grpSp>
        <p:nvGrpSpPr>
          <p:cNvPr id="41" name="Grupo 40"/>
          <p:cNvGrpSpPr/>
          <p:nvPr/>
        </p:nvGrpSpPr>
        <p:grpSpPr>
          <a:xfrm>
            <a:off x="3710360" y="110775"/>
            <a:ext cx="521110" cy="521110"/>
            <a:chOff x="7177548" y="99293"/>
            <a:chExt cx="521110" cy="521110"/>
          </a:xfrm>
        </p:grpSpPr>
        <p:sp>
          <p:nvSpPr>
            <p:cNvPr id="42" name="Elipse 41"/>
            <p:cNvSpPr/>
            <p:nvPr/>
          </p:nvSpPr>
          <p:spPr>
            <a:xfrm>
              <a:off x="7177548" y="99293"/>
              <a:ext cx="521110" cy="52111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3" name="Elipse 42"/>
            <p:cNvSpPr/>
            <p:nvPr/>
          </p:nvSpPr>
          <p:spPr>
            <a:xfrm>
              <a:off x="7208216" y="129048"/>
              <a:ext cx="442125" cy="442125"/>
            </a:xfrm>
            <a:prstGeom prst="ellipse">
              <a:avLst/>
            </a:prstGeom>
            <a:noFill/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4" name="Freeform 47">
              <a:extLst>
                <a:ext uri="{FF2B5EF4-FFF2-40B4-BE49-F238E27FC236}">
                  <a16:creationId xmlns:a16="http://schemas.microsoft.com/office/drawing/2014/main" id="{DAC95D8A-38C0-6445-BA20-F6FB04084E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25069" y="232984"/>
              <a:ext cx="228253" cy="228253"/>
            </a:xfrm>
            <a:custGeom>
              <a:avLst/>
              <a:gdLst>
                <a:gd name="T0" fmla="*/ 499 w 924"/>
                <a:gd name="T1" fmla="*/ 550 h 925"/>
                <a:gd name="T2" fmla="*/ 333 w 924"/>
                <a:gd name="T3" fmla="*/ 592 h 925"/>
                <a:gd name="T4" fmla="*/ 374 w 924"/>
                <a:gd name="T5" fmla="*/ 425 h 925"/>
                <a:gd name="T6" fmla="*/ 916 w 924"/>
                <a:gd name="T7" fmla="*/ 134 h 925"/>
                <a:gd name="T8" fmla="*/ 499 w 924"/>
                <a:gd name="T9" fmla="*/ 550 h 925"/>
                <a:gd name="T10" fmla="*/ 916 w 924"/>
                <a:gd name="T11" fmla="*/ 134 h 925"/>
                <a:gd name="T12" fmla="*/ 374 w 924"/>
                <a:gd name="T13" fmla="*/ 425 h 925"/>
                <a:gd name="T14" fmla="*/ 791 w 924"/>
                <a:gd name="T15" fmla="*/ 9 h 925"/>
                <a:gd name="T16" fmla="*/ 374 w 924"/>
                <a:gd name="T17" fmla="*/ 425 h 925"/>
                <a:gd name="T18" fmla="*/ 791 w 924"/>
                <a:gd name="T19" fmla="*/ 9 h 925"/>
                <a:gd name="T20" fmla="*/ 890 w 924"/>
                <a:gd name="T21" fmla="*/ 37 h 925"/>
                <a:gd name="T22" fmla="*/ 916 w 924"/>
                <a:gd name="T23" fmla="*/ 134 h 925"/>
                <a:gd name="T24" fmla="*/ 791 w 924"/>
                <a:gd name="T25" fmla="*/ 490 h 925"/>
                <a:gd name="T26" fmla="*/ 791 w 924"/>
                <a:gd name="T27" fmla="*/ 925 h 925"/>
                <a:gd name="T28" fmla="*/ 0 w 924"/>
                <a:gd name="T29" fmla="*/ 925 h 925"/>
                <a:gd name="T30" fmla="*/ 0 w 924"/>
                <a:gd name="T31" fmla="*/ 134 h 925"/>
                <a:gd name="T32" fmla="*/ 435 w 924"/>
                <a:gd name="T33" fmla="*/ 134 h 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24" h="925">
                  <a:moveTo>
                    <a:pt x="499" y="550"/>
                  </a:moveTo>
                  <a:lnTo>
                    <a:pt x="333" y="592"/>
                  </a:lnTo>
                  <a:lnTo>
                    <a:pt x="374" y="425"/>
                  </a:lnTo>
                  <a:moveTo>
                    <a:pt x="916" y="134"/>
                  </a:moveTo>
                  <a:lnTo>
                    <a:pt x="499" y="550"/>
                  </a:lnTo>
                  <a:lnTo>
                    <a:pt x="916" y="134"/>
                  </a:lnTo>
                  <a:close/>
                  <a:moveTo>
                    <a:pt x="374" y="425"/>
                  </a:moveTo>
                  <a:lnTo>
                    <a:pt x="791" y="9"/>
                  </a:lnTo>
                  <a:lnTo>
                    <a:pt x="374" y="425"/>
                  </a:lnTo>
                  <a:close/>
                  <a:moveTo>
                    <a:pt x="791" y="9"/>
                  </a:moveTo>
                  <a:cubicBezTo>
                    <a:pt x="791" y="9"/>
                    <a:pt x="855" y="0"/>
                    <a:pt x="890" y="37"/>
                  </a:cubicBezTo>
                  <a:cubicBezTo>
                    <a:pt x="924" y="74"/>
                    <a:pt x="916" y="134"/>
                    <a:pt x="916" y="134"/>
                  </a:cubicBezTo>
                  <a:moveTo>
                    <a:pt x="791" y="490"/>
                  </a:moveTo>
                  <a:lnTo>
                    <a:pt x="791" y="925"/>
                  </a:lnTo>
                  <a:lnTo>
                    <a:pt x="0" y="925"/>
                  </a:lnTo>
                  <a:lnTo>
                    <a:pt x="0" y="134"/>
                  </a:lnTo>
                  <a:lnTo>
                    <a:pt x="435" y="134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</p:grpSp>
      <p:sp>
        <p:nvSpPr>
          <p:cNvPr id="31" name="Rectángulo: esquinas redondeadas 11">
            <a:hlinkClick r:id="rId19" action="ppaction://hlinksldjump"/>
            <a:extLst>
              <a:ext uri="{FF2B5EF4-FFF2-40B4-BE49-F238E27FC236}">
                <a16:creationId xmlns:a16="http://schemas.microsoft.com/office/drawing/2014/main" id="{8C3181EB-0516-4BDA-9127-6DD81FCC4F94}"/>
              </a:ext>
            </a:extLst>
          </p:cNvPr>
          <p:cNvSpPr/>
          <p:nvPr/>
        </p:nvSpPr>
        <p:spPr>
          <a:xfrm>
            <a:off x="710293" y="4922812"/>
            <a:ext cx="6503681" cy="270387"/>
          </a:xfrm>
          <a:prstGeom prst="roundRect">
            <a:avLst/>
          </a:prstGeom>
          <a:noFill/>
          <a:ln>
            <a:gradFill>
              <a:gsLst>
                <a:gs pos="36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33" name="Picture 2" descr="COMUNICADO SEP A DELEGACIÓN D III 31 SECTOR 18 | D III - 31 SNTE 47">
            <a:hlinkClick r:id="rId1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5213"/>
          <a:stretch/>
        </p:blipFill>
        <p:spPr bwMode="auto">
          <a:xfrm>
            <a:off x="3654315" y="4643751"/>
            <a:ext cx="492480" cy="49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31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B299B567-17CB-40CF-8F72-F1F6C24753FF}"/>
              </a:ext>
            </a:extLst>
          </p:cNvPr>
          <p:cNvSpPr txBox="1"/>
          <p:nvPr/>
        </p:nvSpPr>
        <p:spPr>
          <a:xfrm>
            <a:off x="738723" y="2276416"/>
            <a:ext cx="4285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Compra </a:t>
            </a:r>
            <a:r>
              <a:rPr lang="es-MX" dirty="0"/>
              <a:t>de un inmueble nuevo o usado (terminado o en proceso de construcción)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586AD35-9203-4435-A932-02B6117E9768}"/>
              </a:ext>
            </a:extLst>
          </p:cNvPr>
          <p:cNvSpPr txBox="1"/>
          <p:nvPr/>
        </p:nvSpPr>
        <p:spPr>
          <a:xfrm>
            <a:off x="6282396" y="2194943"/>
            <a:ext cx="41546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95</a:t>
            </a:r>
            <a:r>
              <a:rPr lang="es-MX" dirty="0"/>
              <a:t>% Asalariados</a:t>
            </a:r>
          </a:p>
          <a:p>
            <a:r>
              <a:rPr lang="es-MX" dirty="0"/>
              <a:t>90% Independientes</a:t>
            </a:r>
          </a:p>
          <a:p>
            <a:endParaRPr lang="es-MX" dirty="0"/>
          </a:p>
          <a:p>
            <a:r>
              <a:rPr lang="es-MX" dirty="0"/>
              <a:t>El aforo es lo que resulte menor </a:t>
            </a:r>
            <a:r>
              <a:rPr lang="es-MX" dirty="0" smtClean="0"/>
              <a:t>entre </a:t>
            </a:r>
          </a:p>
          <a:p>
            <a:r>
              <a:rPr lang="es-MX" dirty="0" smtClean="0"/>
              <a:t>el </a:t>
            </a:r>
            <a:r>
              <a:rPr lang="es-MX" dirty="0"/>
              <a:t>precio </a:t>
            </a:r>
            <a:r>
              <a:rPr lang="es-MX" dirty="0" smtClean="0"/>
              <a:t>de compraventa </a:t>
            </a:r>
            <a:r>
              <a:rPr lang="es-MX" dirty="0"/>
              <a:t>y valor avalúo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2DE94A4A-2CA8-4886-8FDD-D553DC7520E2}"/>
              </a:ext>
            </a:extLst>
          </p:cNvPr>
          <p:cNvSpPr txBox="1"/>
          <p:nvPr/>
        </p:nvSpPr>
        <p:spPr>
          <a:xfrm>
            <a:off x="746773" y="4186210"/>
            <a:ext cx="4285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80% </a:t>
            </a:r>
            <a:r>
              <a:rPr lang="es-MX" dirty="0"/>
              <a:t>vivienda nueva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4BD30AA-9FDB-42EB-80CE-E42F0C674B41}"/>
              </a:ext>
            </a:extLst>
          </p:cNvPr>
          <p:cNvSpPr txBox="1"/>
          <p:nvPr/>
        </p:nvSpPr>
        <p:spPr>
          <a:xfrm>
            <a:off x="6282396" y="5266442"/>
            <a:ext cx="4238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1 </a:t>
            </a:r>
            <a:r>
              <a:rPr lang="es-MX" dirty="0"/>
              <a:t>sola exhibición</a:t>
            </a:r>
          </a:p>
        </p:txBody>
      </p:sp>
      <p:grpSp>
        <p:nvGrpSpPr>
          <p:cNvPr id="13" name="Grupo 12"/>
          <p:cNvGrpSpPr/>
          <p:nvPr/>
        </p:nvGrpSpPr>
        <p:grpSpPr>
          <a:xfrm>
            <a:off x="868836" y="976279"/>
            <a:ext cx="1132591" cy="1224263"/>
            <a:chOff x="1380343" y="1758846"/>
            <a:chExt cx="1132591" cy="1224263"/>
          </a:xfrm>
        </p:grpSpPr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01804369-A8C2-4DEB-AD76-B4A0048A0B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473" t="62297" r="4624"/>
            <a:stretch/>
          </p:blipFill>
          <p:spPr>
            <a:xfrm>
              <a:off x="1380343" y="2521526"/>
              <a:ext cx="1112877" cy="461583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l="16407" t="4073" r="17099"/>
            <a:stretch/>
          </p:blipFill>
          <p:spPr>
            <a:xfrm>
              <a:off x="1560105" y="1758846"/>
              <a:ext cx="952829" cy="883662"/>
            </a:xfrm>
            <a:prstGeom prst="rect">
              <a:avLst/>
            </a:prstGeom>
          </p:spPr>
        </p:pic>
      </p:grpSp>
      <p:grpSp>
        <p:nvGrpSpPr>
          <p:cNvPr id="16" name="Grupo 15"/>
          <p:cNvGrpSpPr/>
          <p:nvPr/>
        </p:nvGrpSpPr>
        <p:grpSpPr>
          <a:xfrm>
            <a:off x="746766" y="3123404"/>
            <a:ext cx="1176278" cy="1103780"/>
            <a:chOff x="3272668" y="4256106"/>
            <a:chExt cx="1176278" cy="1103780"/>
          </a:xfrm>
        </p:grpSpPr>
        <p:pic>
          <p:nvPicPr>
            <p:cNvPr id="1044" name="Picture 20" descr="Resultado de imagen para crane vector icon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04"/>
            <a:stretch/>
          </p:blipFill>
          <p:spPr bwMode="auto">
            <a:xfrm flipH="1">
              <a:off x="3544127" y="4256106"/>
              <a:ext cx="904819" cy="969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" descr="Resultado de imagen para document home red icon vector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2668" y="4645891"/>
              <a:ext cx="713995" cy="713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Grupo 32"/>
          <p:cNvGrpSpPr/>
          <p:nvPr/>
        </p:nvGrpSpPr>
        <p:grpSpPr>
          <a:xfrm>
            <a:off x="6351653" y="4197600"/>
            <a:ext cx="1147142" cy="957464"/>
            <a:chOff x="6788726" y="4433455"/>
            <a:chExt cx="1147142" cy="957464"/>
          </a:xfrm>
        </p:grpSpPr>
        <p:pic>
          <p:nvPicPr>
            <p:cNvPr id="1042" name="Picture 18" descr="Resultado de imagen para pen icon vector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82" t="26091" r="41236" b="26394"/>
            <a:stretch/>
          </p:blipFill>
          <p:spPr bwMode="auto">
            <a:xfrm>
              <a:off x="7703410" y="4545729"/>
              <a:ext cx="232458" cy="778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8" name="Grupo 27"/>
            <p:cNvGrpSpPr/>
            <p:nvPr/>
          </p:nvGrpSpPr>
          <p:grpSpPr>
            <a:xfrm>
              <a:off x="6788726" y="4433455"/>
              <a:ext cx="802521" cy="957464"/>
              <a:chOff x="6706666" y="4308630"/>
              <a:chExt cx="884582" cy="1082289"/>
            </a:xfrm>
          </p:grpSpPr>
          <p:grpSp>
            <p:nvGrpSpPr>
              <p:cNvPr id="27" name="Grupo 26"/>
              <p:cNvGrpSpPr/>
              <p:nvPr/>
            </p:nvGrpSpPr>
            <p:grpSpPr>
              <a:xfrm>
                <a:off x="6818828" y="4397525"/>
                <a:ext cx="772420" cy="993394"/>
                <a:chOff x="4701310" y="-360218"/>
                <a:chExt cx="1357746" cy="1699105"/>
              </a:xfrm>
            </p:grpSpPr>
            <p:pic>
              <p:nvPicPr>
                <p:cNvPr id="1056" name="Picture 32" descr="Resultado de imagen para calculator mortgage red vector"/>
                <p:cNvPicPr>
                  <a:picLocks noChangeAspect="1" noChangeArrowheads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796" t="20718" r="8851"/>
                <a:stretch/>
              </p:blipFill>
              <p:spPr bwMode="auto">
                <a:xfrm>
                  <a:off x="4701310" y="-360218"/>
                  <a:ext cx="1357746" cy="16991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54" name="Picture 30" descr="Imagen relacionada"/>
                <p:cNvPicPr>
                  <a:picLocks noChangeAspect="1" noChangeArrowheads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522" t="9777" r="10447" b="17137"/>
                <a:stretch/>
              </p:blipFill>
              <p:spPr bwMode="auto">
                <a:xfrm>
                  <a:off x="4799925" y="652313"/>
                  <a:ext cx="609708" cy="6089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49" name="Grupo 48"/>
              <p:cNvGrpSpPr/>
              <p:nvPr/>
            </p:nvGrpSpPr>
            <p:grpSpPr>
              <a:xfrm>
                <a:off x="6706666" y="4308630"/>
                <a:ext cx="772420" cy="993394"/>
                <a:chOff x="4701310" y="-360218"/>
                <a:chExt cx="1357746" cy="1699105"/>
              </a:xfrm>
            </p:grpSpPr>
            <p:pic>
              <p:nvPicPr>
                <p:cNvPr id="50" name="Picture 32" descr="Resultado de imagen para calculator mortgage red vector"/>
                <p:cNvPicPr>
                  <a:picLocks noChangeAspect="1" noChangeArrowheads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796" t="20718" r="8851"/>
                <a:stretch/>
              </p:blipFill>
              <p:spPr bwMode="auto">
                <a:xfrm>
                  <a:off x="4701310" y="-360218"/>
                  <a:ext cx="1357746" cy="16991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1" name="Picture 30" descr="Imagen relacionada"/>
                <p:cNvPicPr>
                  <a:picLocks noChangeAspect="1" noChangeArrowheads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522" t="9777" r="10447" b="17137"/>
                <a:stretch/>
              </p:blipFill>
              <p:spPr bwMode="auto">
                <a:xfrm>
                  <a:off x="4799925" y="652313"/>
                  <a:ext cx="609708" cy="6089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grpSp>
        <p:nvGrpSpPr>
          <p:cNvPr id="32" name="Grupo 31"/>
          <p:cNvGrpSpPr/>
          <p:nvPr/>
        </p:nvGrpSpPr>
        <p:grpSpPr>
          <a:xfrm>
            <a:off x="6362514" y="983961"/>
            <a:ext cx="1218250" cy="1095873"/>
            <a:chOff x="6238572" y="1261273"/>
            <a:chExt cx="1218250" cy="1095873"/>
          </a:xfrm>
        </p:grpSpPr>
        <p:pic>
          <p:nvPicPr>
            <p:cNvPr id="1058" name="Picture 34" descr="Resultado de imagen para calculator mortagage red vector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44" t="3151" r="13175" b="4485"/>
            <a:stretch/>
          </p:blipFill>
          <p:spPr bwMode="auto">
            <a:xfrm>
              <a:off x="6238572" y="1488928"/>
              <a:ext cx="697309" cy="868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Resultado de imagen para icon red home loan vector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31" t="11745" r="10582" b="14102"/>
            <a:stretch/>
          </p:blipFill>
          <p:spPr bwMode="auto">
            <a:xfrm>
              <a:off x="6560118" y="1261273"/>
              <a:ext cx="896704" cy="840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ángulo 1"/>
          <p:cNvSpPr/>
          <p:nvPr/>
        </p:nvSpPr>
        <p:spPr>
          <a:xfrm>
            <a:off x="1981713" y="1713212"/>
            <a:ext cx="23260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Destino del crédito: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875502" y="3744030"/>
            <a:ext cx="28283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Avance de obra mínimo: </a:t>
            </a:r>
          </a:p>
        </p:txBody>
      </p:sp>
      <p:sp>
        <p:nvSpPr>
          <p:cNvPr id="6" name="Rectángulo 5"/>
          <p:cNvSpPr/>
          <p:nvPr/>
        </p:nvSpPr>
        <p:spPr>
          <a:xfrm>
            <a:off x="7274989" y="1742638"/>
            <a:ext cx="17702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Aforo máximo:</a:t>
            </a:r>
          </a:p>
        </p:txBody>
      </p:sp>
      <p:sp>
        <p:nvSpPr>
          <p:cNvPr id="8" name="Rectángulo 7"/>
          <p:cNvSpPr/>
          <p:nvPr/>
        </p:nvSpPr>
        <p:spPr>
          <a:xfrm>
            <a:off x="7498795" y="4772769"/>
            <a:ext cx="27216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Disposicion del </a:t>
            </a:r>
            <a:r>
              <a:rPr lang="es-MX" sz="2000" b="1" dirty="0" smtClean="0">
                <a:solidFill>
                  <a:srgbClr val="FF0000"/>
                </a:solidFill>
              </a:rPr>
              <a:t>crédito: </a:t>
            </a:r>
            <a:endParaRPr lang="es-MX" sz="2000" b="1" dirty="0">
              <a:solidFill>
                <a:srgbClr val="FF0000"/>
              </a:solidFill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866136" y="5321433"/>
            <a:ext cx="50564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Proceso de evaluación normal, créditos hasta:</a:t>
            </a:r>
            <a:endParaRPr lang="es-MX" sz="2000" b="1" dirty="0">
              <a:solidFill>
                <a:srgbClr val="FF0000"/>
              </a:solidFill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3586AD35-9203-4435-A932-02B6117E9768}"/>
              </a:ext>
            </a:extLst>
          </p:cNvPr>
          <p:cNvSpPr txBox="1"/>
          <p:nvPr/>
        </p:nvSpPr>
        <p:spPr>
          <a:xfrm>
            <a:off x="877869" y="5707713"/>
            <a:ext cx="4154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$15’000,000.00</a:t>
            </a:r>
            <a:endParaRPr lang="es-MX" dirty="0"/>
          </a:p>
        </p:txBody>
      </p:sp>
      <p:pic>
        <p:nvPicPr>
          <p:cNvPr id="41" name="Picture 2" descr="Resultado de imagen para ojo turco rojo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72" t="70780" r="9747" b="11308"/>
          <a:stretch/>
        </p:blipFill>
        <p:spPr bwMode="auto">
          <a:xfrm>
            <a:off x="11338387" y="5577712"/>
            <a:ext cx="656343" cy="62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sultado de imagen para engranajes rojos iconos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" t="7812" r="51783" b="54404"/>
          <a:stretch/>
        </p:blipFill>
        <p:spPr bwMode="auto">
          <a:xfrm rot="18700076">
            <a:off x="1054776" y="4730687"/>
            <a:ext cx="885951" cy="76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n 36" descr="interior superior 2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5339"/>
          </a:xfrm>
          <a:prstGeom prst="rect">
            <a:avLst/>
          </a:prstGeom>
        </p:spPr>
      </p:pic>
      <p:sp>
        <p:nvSpPr>
          <p:cNvPr id="38" name="Marcador de contenido 2"/>
          <p:cNvSpPr txBox="1">
            <a:spLocks/>
          </p:cNvSpPr>
          <p:nvPr/>
        </p:nvSpPr>
        <p:spPr>
          <a:xfrm>
            <a:off x="2801526" y="5357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 smtClean="0">
                <a:solidFill>
                  <a:schemeClr val="bg1"/>
                </a:solidFill>
                <a:latin typeface="Frutiger LT for BNS Medium"/>
                <a:cs typeface="Frutiger LT for BNS Medium"/>
              </a:rPr>
              <a:t>2</a:t>
            </a:r>
            <a:endParaRPr lang="es-ES" dirty="0">
              <a:solidFill>
                <a:schemeClr val="bg1"/>
              </a:solidFill>
              <a:latin typeface="Frutiger LT for BNS Medium"/>
              <a:cs typeface="Frutiger LT for BNS Medium"/>
            </a:endParaRPr>
          </a:p>
        </p:txBody>
      </p:sp>
      <p:pic>
        <p:nvPicPr>
          <p:cNvPr id="39" name="Imagen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87" y="-19957"/>
            <a:ext cx="3083578" cy="717259"/>
          </a:xfrm>
          <a:prstGeom prst="rect">
            <a:avLst/>
          </a:prstGeom>
        </p:spPr>
      </p:pic>
      <p:sp>
        <p:nvSpPr>
          <p:cNvPr id="40" name="Marcador de contenido 2"/>
          <p:cNvSpPr txBox="1">
            <a:spLocks/>
          </p:cNvSpPr>
          <p:nvPr/>
        </p:nvSpPr>
        <p:spPr>
          <a:xfrm>
            <a:off x="4376226" y="119304"/>
            <a:ext cx="4941065" cy="4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latin typeface="Frutiger LT for BNS Medium"/>
                <a:cs typeface="Frutiger LT for BNS Medium"/>
              </a:rPr>
              <a:t>Producto Residencial</a:t>
            </a:r>
            <a:endParaRPr lang="es-ES" sz="2400" b="1" dirty="0">
              <a:latin typeface="Frutiger LT for BNS Medium"/>
              <a:cs typeface="Frutiger LT for BNS Medium"/>
            </a:endParaRPr>
          </a:p>
        </p:txBody>
      </p:sp>
      <p:grpSp>
        <p:nvGrpSpPr>
          <p:cNvPr id="42" name="Grupo 41"/>
          <p:cNvGrpSpPr/>
          <p:nvPr/>
        </p:nvGrpSpPr>
        <p:grpSpPr>
          <a:xfrm>
            <a:off x="3690102" y="21622"/>
            <a:ext cx="664184" cy="664184"/>
            <a:chOff x="2322881" y="1536358"/>
            <a:chExt cx="666514" cy="666514"/>
          </a:xfrm>
        </p:grpSpPr>
        <p:grpSp>
          <p:nvGrpSpPr>
            <p:cNvPr id="43" name="Grupo 42"/>
            <p:cNvGrpSpPr/>
            <p:nvPr/>
          </p:nvGrpSpPr>
          <p:grpSpPr>
            <a:xfrm>
              <a:off x="2322881" y="1536358"/>
              <a:ext cx="666514" cy="666514"/>
              <a:chOff x="7177548" y="99293"/>
              <a:chExt cx="521110" cy="521110"/>
            </a:xfrm>
          </p:grpSpPr>
          <p:sp>
            <p:nvSpPr>
              <p:cNvPr id="45" name="Elipse 44"/>
              <p:cNvSpPr/>
              <p:nvPr/>
            </p:nvSpPr>
            <p:spPr>
              <a:xfrm>
                <a:off x="7177548" y="99293"/>
                <a:ext cx="521110" cy="5211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6" name="Elipse 45"/>
              <p:cNvSpPr/>
              <p:nvPr/>
            </p:nvSpPr>
            <p:spPr>
              <a:xfrm>
                <a:off x="7208216" y="129048"/>
                <a:ext cx="442125" cy="442125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0DE1776E-F9CB-7D44-8673-59F2F64498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8270" y="1704277"/>
              <a:ext cx="293161" cy="293161"/>
            </a:xfrm>
            <a:custGeom>
              <a:avLst/>
              <a:gdLst>
                <a:gd name="T0" fmla="*/ 291 w 987"/>
                <a:gd name="T1" fmla="*/ 986 h 987"/>
                <a:gd name="T2" fmla="*/ 291 w 987"/>
                <a:gd name="T3" fmla="*/ 645 h 987"/>
                <a:gd name="T4" fmla="*/ 340 w 987"/>
                <a:gd name="T5" fmla="*/ 596 h 987"/>
                <a:gd name="T6" fmla="*/ 633 w 987"/>
                <a:gd name="T7" fmla="*/ 596 h 987"/>
                <a:gd name="T8" fmla="*/ 682 w 987"/>
                <a:gd name="T9" fmla="*/ 645 h 987"/>
                <a:gd name="T10" fmla="*/ 682 w 987"/>
                <a:gd name="T11" fmla="*/ 986 h 987"/>
                <a:gd name="T12" fmla="*/ 0 w 987"/>
                <a:gd name="T13" fmla="*/ 392 h 987"/>
                <a:gd name="T14" fmla="*/ 0 w 987"/>
                <a:gd name="T15" fmla="*/ 937 h 987"/>
                <a:gd name="T16" fmla="*/ 41 w 987"/>
                <a:gd name="T17" fmla="*/ 986 h 987"/>
                <a:gd name="T18" fmla="*/ 289 w 987"/>
                <a:gd name="T19" fmla="*/ 986 h 987"/>
                <a:gd name="T20" fmla="*/ 0 w 987"/>
                <a:gd name="T21" fmla="*/ 390 h 987"/>
                <a:gd name="T22" fmla="*/ 494 w 987"/>
                <a:gd name="T23" fmla="*/ 0 h 987"/>
                <a:gd name="T24" fmla="*/ 987 w 987"/>
                <a:gd name="T25" fmla="*/ 390 h 987"/>
                <a:gd name="T26" fmla="*/ 681 w 987"/>
                <a:gd name="T27" fmla="*/ 987 h 987"/>
                <a:gd name="T28" fmla="*/ 935 w 987"/>
                <a:gd name="T29" fmla="*/ 987 h 987"/>
                <a:gd name="T30" fmla="*/ 987 w 987"/>
                <a:gd name="T31" fmla="*/ 938 h 987"/>
                <a:gd name="T32" fmla="*/ 987 w 987"/>
                <a:gd name="T33" fmla="*/ 400 h 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7" h="987">
                  <a:moveTo>
                    <a:pt x="291" y="986"/>
                  </a:moveTo>
                  <a:lnTo>
                    <a:pt x="291" y="645"/>
                  </a:lnTo>
                  <a:cubicBezTo>
                    <a:pt x="291" y="618"/>
                    <a:pt x="313" y="596"/>
                    <a:pt x="340" y="596"/>
                  </a:cubicBezTo>
                  <a:lnTo>
                    <a:pt x="633" y="596"/>
                  </a:lnTo>
                  <a:cubicBezTo>
                    <a:pt x="660" y="596"/>
                    <a:pt x="682" y="618"/>
                    <a:pt x="682" y="645"/>
                  </a:cubicBezTo>
                  <a:lnTo>
                    <a:pt x="682" y="986"/>
                  </a:lnTo>
                  <a:moveTo>
                    <a:pt x="0" y="392"/>
                  </a:moveTo>
                  <a:lnTo>
                    <a:pt x="0" y="937"/>
                  </a:lnTo>
                  <a:cubicBezTo>
                    <a:pt x="0" y="964"/>
                    <a:pt x="18" y="986"/>
                    <a:pt x="41" y="986"/>
                  </a:cubicBezTo>
                  <a:lnTo>
                    <a:pt x="289" y="986"/>
                  </a:lnTo>
                  <a:moveTo>
                    <a:pt x="0" y="390"/>
                  </a:moveTo>
                  <a:lnTo>
                    <a:pt x="494" y="0"/>
                  </a:lnTo>
                  <a:lnTo>
                    <a:pt x="987" y="390"/>
                  </a:lnTo>
                  <a:moveTo>
                    <a:pt x="681" y="987"/>
                  </a:moveTo>
                  <a:lnTo>
                    <a:pt x="935" y="987"/>
                  </a:lnTo>
                  <a:cubicBezTo>
                    <a:pt x="964" y="987"/>
                    <a:pt x="987" y="965"/>
                    <a:pt x="987" y="938"/>
                  </a:cubicBezTo>
                  <a:lnTo>
                    <a:pt x="987" y="400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511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>
            <a:extLst>
              <a:ext uri="{FF2B5EF4-FFF2-40B4-BE49-F238E27FC236}">
                <a16:creationId xmlns:a16="http://schemas.microsoft.com/office/drawing/2014/main" id="{8F7B5F08-1B33-4625-9065-5E9A39AF8E20}"/>
              </a:ext>
            </a:extLst>
          </p:cNvPr>
          <p:cNvSpPr txBox="1"/>
          <p:nvPr/>
        </p:nvSpPr>
        <p:spPr>
          <a:xfrm>
            <a:off x="585425" y="3012552"/>
            <a:ext cx="5087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Financiamiento </a:t>
            </a:r>
            <a:r>
              <a:rPr lang="es-MX" dirty="0"/>
              <a:t>para adquirir o construir un inmueble, dejando en garantía la vivienda principal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EC29846-1056-4398-A9DF-3927433C4AE2}"/>
              </a:ext>
            </a:extLst>
          </p:cNvPr>
          <p:cNvSpPr txBox="1"/>
          <p:nvPr/>
        </p:nvSpPr>
        <p:spPr>
          <a:xfrm>
            <a:off x="6530622" y="2599475"/>
            <a:ext cx="4810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50</a:t>
            </a:r>
            <a:r>
              <a:rPr lang="es-MX" dirty="0"/>
              <a:t>% del valor comercial del inmueble en garantía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B61A101F-EC7B-46EC-ADB2-933B3D798BB3}"/>
              </a:ext>
            </a:extLst>
          </p:cNvPr>
          <p:cNvSpPr txBox="1"/>
          <p:nvPr/>
        </p:nvSpPr>
        <p:spPr>
          <a:xfrm>
            <a:off x="6571364" y="4827149"/>
            <a:ext cx="3393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1 </a:t>
            </a:r>
            <a:r>
              <a:rPr lang="es-MX" dirty="0"/>
              <a:t>sola </a:t>
            </a:r>
            <a:r>
              <a:rPr lang="es-MX" dirty="0" smtClean="0"/>
              <a:t>exhibición</a:t>
            </a:r>
            <a:endParaRPr lang="es-MX" dirty="0"/>
          </a:p>
        </p:txBody>
      </p:sp>
      <p:pic>
        <p:nvPicPr>
          <p:cNvPr id="27" name="Picture 10" descr="Resultado de imagen para house icon vector">
            <a:extLst>
              <a:ext uri="{FF2B5EF4-FFF2-40B4-BE49-F238E27FC236}">
                <a16:creationId xmlns:a16="http://schemas.microsoft.com/office/drawing/2014/main" id="{8BF2B85F-E0F3-40DA-887E-6075BA94C1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5" t="14952" r="22408" b="24532"/>
          <a:stretch/>
        </p:blipFill>
        <p:spPr bwMode="auto">
          <a:xfrm>
            <a:off x="641966" y="1705309"/>
            <a:ext cx="881665" cy="105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Resultado de imagen para arrow yellow icon vector png">
            <a:extLst>
              <a:ext uri="{FF2B5EF4-FFF2-40B4-BE49-F238E27FC236}">
                <a16:creationId xmlns:a16="http://schemas.microsoft.com/office/drawing/2014/main" id="{81BF7596-5ACA-4C50-B0C7-3D8A747E2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44372">
            <a:off x="1441191" y="1361383"/>
            <a:ext cx="808205" cy="89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o 2"/>
          <p:cNvGrpSpPr/>
          <p:nvPr/>
        </p:nvGrpSpPr>
        <p:grpSpPr>
          <a:xfrm>
            <a:off x="1980399" y="1781952"/>
            <a:ext cx="1096743" cy="1085692"/>
            <a:chOff x="3265597" y="1418255"/>
            <a:chExt cx="1096743" cy="1085692"/>
          </a:xfrm>
        </p:grpSpPr>
        <p:pic>
          <p:nvPicPr>
            <p:cNvPr id="36" name="Imagen 35">
              <a:extLst>
                <a:ext uri="{FF2B5EF4-FFF2-40B4-BE49-F238E27FC236}">
                  <a16:creationId xmlns:a16="http://schemas.microsoft.com/office/drawing/2014/main" id="{01804369-A8C2-4DEB-AD76-B4A0048A0B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473" t="62297" r="4624"/>
            <a:stretch/>
          </p:blipFill>
          <p:spPr>
            <a:xfrm>
              <a:off x="3265597" y="2118193"/>
              <a:ext cx="1005969" cy="385754"/>
            </a:xfrm>
            <a:prstGeom prst="rect">
              <a:avLst/>
            </a:prstGeom>
          </p:spPr>
        </p:pic>
        <p:pic>
          <p:nvPicPr>
            <p:cNvPr id="37" name="Imagen 36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l="16407" t="4073" r="17099"/>
            <a:stretch/>
          </p:blipFill>
          <p:spPr>
            <a:xfrm>
              <a:off x="3428089" y="1418255"/>
              <a:ext cx="934251" cy="801046"/>
            </a:xfrm>
            <a:prstGeom prst="rect">
              <a:avLst/>
            </a:prstGeom>
          </p:spPr>
        </p:pic>
      </p:grpSp>
      <p:grpSp>
        <p:nvGrpSpPr>
          <p:cNvPr id="39" name="Grupo 38"/>
          <p:cNvGrpSpPr/>
          <p:nvPr/>
        </p:nvGrpSpPr>
        <p:grpSpPr>
          <a:xfrm>
            <a:off x="6571364" y="1435126"/>
            <a:ext cx="1218250" cy="1095873"/>
            <a:chOff x="6238572" y="1261273"/>
            <a:chExt cx="1218250" cy="1095873"/>
          </a:xfrm>
        </p:grpSpPr>
        <p:pic>
          <p:nvPicPr>
            <p:cNvPr id="40" name="Picture 34" descr="Resultado de imagen para calculator mortagage red vector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44" t="3151" r="13175" b="4485"/>
            <a:stretch/>
          </p:blipFill>
          <p:spPr bwMode="auto">
            <a:xfrm>
              <a:off x="6238572" y="1488928"/>
              <a:ext cx="697309" cy="868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0" descr="Resultado de imagen para icon red home loan vector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31" t="11745" r="10582" b="14102"/>
            <a:stretch/>
          </p:blipFill>
          <p:spPr bwMode="auto">
            <a:xfrm>
              <a:off x="6560118" y="1261273"/>
              <a:ext cx="896704" cy="840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Grupo 44"/>
          <p:cNvGrpSpPr/>
          <p:nvPr/>
        </p:nvGrpSpPr>
        <p:grpSpPr>
          <a:xfrm>
            <a:off x="6645255" y="3649429"/>
            <a:ext cx="1147142" cy="957464"/>
            <a:chOff x="6788726" y="4433455"/>
            <a:chExt cx="1147142" cy="957464"/>
          </a:xfrm>
        </p:grpSpPr>
        <p:pic>
          <p:nvPicPr>
            <p:cNvPr id="46" name="Picture 18" descr="Resultado de imagen para pen icon vector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82" t="26091" r="41236" b="26394"/>
            <a:stretch/>
          </p:blipFill>
          <p:spPr bwMode="auto">
            <a:xfrm>
              <a:off x="7703410" y="4545729"/>
              <a:ext cx="232458" cy="778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7" name="Grupo 46"/>
            <p:cNvGrpSpPr/>
            <p:nvPr/>
          </p:nvGrpSpPr>
          <p:grpSpPr>
            <a:xfrm>
              <a:off x="6788726" y="4433455"/>
              <a:ext cx="802521" cy="957464"/>
              <a:chOff x="6706666" y="4308630"/>
              <a:chExt cx="884582" cy="1082289"/>
            </a:xfrm>
          </p:grpSpPr>
          <p:grpSp>
            <p:nvGrpSpPr>
              <p:cNvPr id="48" name="Grupo 47"/>
              <p:cNvGrpSpPr/>
              <p:nvPr/>
            </p:nvGrpSpPr>
            <p:grpSpPr>
              <a:xfrm>
                <a:off x="6818828" y="4397525"/>
                <a:ext cx="772420" cy="993394"/>
                <a:chOff x="4701310" y="-360218"/>
                <a:chExt cx="1357746" cy="1699105"/>
              </a:xfrm>
            </p:grpSpPr>
            <p:pic>
              <p:nvPicPr>
                <p:cNvPr id="52" name="Picture 32" descr="Resultado de imagen para calculator mortgage red vector"/>
                <p:cNvPicPr>
                  <a:picLocks noChangeAspect="1" noChangeArrowheads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796" t="20718" r="8851"/>
                <a:stretch/>
              </p:blipFill>
              <p:spPr bwMode="auto">
                <a:xfrm>
                  <a:off x="4701310" y="-360218"/>
                  <a:ext cx="1357746" cy="16991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3" name="Picture 30" descr="Imagen relacionada"/>
                <p:cNvPicPr>
                  <a:picLocks noChangeAspect="1" noChangeArrowheads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522" t="9777" r="10447" b="17137"/>
                <a:stretch/>
              </p:blipFill>
              <p:spPr bwMode="auto">
                <a:xfrm>
                  <a:off x="4799925" y="652313"/>
                  <a:ext cx="609708" cy="6089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49" name="Grupo 48"/>
              <p:cNvGrpSpPr/>
              <p:nvPr/>
            </p:nvGrpSpPr>
            <p:grpSpPr>
              <a:xfrm>
                <a:off x="6706666" y="4308630"/>
                <a:ext cx="772420" cy="993394"/>
                <a:chOff x="4701310" y="-360218"/>
                <a:chExt cx="1357746" cy="1699105"/>
              </a:xfrm>
            </p:grpSpPr>
            <p:pic>
              <p:nvPicPr>
                <p:cNvPr id="50" name="Picture 32" descr="Resultado de imagen para calculator mortgage red vector"/>
                <p:cNvPicPr>
                  <a:picLocks noChangeAspect="1" noChangeArrowheads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796" t="20718" r="8851"/>
                <a:stretch/>
              </p:blipFill>
              <p:spPr bwMode="auto">
                <a:xfrm>
                  <a:off x="4701310" y="-360218"/>
                  <a:ext cx="1357746" cy="16991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1" name="Picture 30" descr="Imagen relacionada"/>
                <p:cNvPicPr>
                  <a:picLocks noChangeAspect="1" noChangeArrowheads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522" t="9777" r="10447" b="17137"/>
                <a:stretch/>
              </p:blipFill>
              <p:spPr bwMode="auto">
                <a:xfrm>
                  <a:off x="4799925" y="652313"/>
                  <a:ext cx="609708" cy="6089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sp>
        <p:nvSpPr>
          <p:cNvPr id="4" name="Rectángulo 3"/>
          <p:cNvSpPr/>
          <p:nvPr/>
        </p:nvSpPr>
        <p:spPr>
          <a:xfrm>
            <a:off x="3034595" y="2453759"/>
            <a:ext cx="23260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Destino del crédito: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7792397" y="4290885"/>
            <a:ext cx="27793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Disposicion del crédito : </a:t>
            </a:r>
          </a:p>
        </p:txBody>
      </p:sp>
      <p:sp>
        <p:nvSpPr>
          <p:cNvPr id="6" name="Rectángulo 5"/>
          <p:cNvSpPr/>
          <p:nvPr/>
        </p:nvSpPr>
        <p:spPr>
          <a:xfrm>
            <a:off x="7674733" y="2240763"/>
            <a:ext cx="17702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Aforo máximo:</a:t>
            </a:r>
          </a:p>
        </p:txBody>
      </p:sp>
      <p:pic>
        <p:nvPicPr>
          <p:cNvPr id="35" name="Imagen 3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679765">
            <a:off x="11321985" y="5328310"/>
            <a:ext cx="738187" cy="738187"/>
          </a:xfrm>
          <a:prstGeom prst="rect">
            <a:avLst/>
          </a:prstGeom>
        </p:spPr>
      </p:pic>
      <p:sp>
        <p:nvSpPr>
          <p:cNvPr id="31" name="Rectángulo 30"/>
          <p:cNvSpPr/>
          <p:nvPr/>
        </p:nvSpPr>
        <p:spPr>
          <a:xfrm>
            <a:off x="506370" y="4730297"/>
            <a:ext cx="50564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Proceso de evaluación normal, créditos hasta:</a:t>
            </a:r>
            <a:endParaRPr lang="es-MX" sz="2000" b="1" dirty="0">
              <a:solidFill>
                <a:srgbClr val="FF0000"/>
              </a:solidFill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3586AD35-9203-4435-A932-02B6117E9768}"/>
              </a:ext>
            </a:extLst>
          </p:cNvPr>
          <p:cNvSpPr txBox="1"/>
          <p:nvPr/>
        </p:nvSpPr>
        <p:spPr>
          <a:xfrm>
            <a:off x="506370" y="5140668"/>
            <a:ext cx="4154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$2’500,000</a:t>
            </a:r>
            <a:endParaRPr lang="es-MX" dirty="0"/>
          </a:p>
        </p:txBody>
      </p:sp>
      <p:pic>
        <p:nvPicPr>
          <p:cNvPr id="33" name="Picture 2" descr="Resultado de imagen para simbolo de palomita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" t="5576" r="3477" b="52242"/>
          <a:stretch/>
        </p:blipFill>
        <p:spPr bwMode="auto">
          <a:xfrm>
            <a:off x="521232" y="4196045"/>
            <a:ext cx="1219200" cy="55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n 29" descr="interior superior 2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5339"/>
          </a:xfrm>
          <a:prstGeom prst="rect">
            <a:avLst/>
          </a:prstGeom>
        </p:spPr>
      </p:pic>
      <p:sp>
        <p:nvSpPr>
          <p:cNvPr id="34" name="Marcador de contenido 2"/>
          <p:cNvSpPr txBox="1">
            <a:spLocks/>
          </p:cNvSpPr>
          <p:nvPr/>
        </p:nvSpPr>
        <p:spPr>
          <a:xfrm>
            <a:off x="2801526" y="5357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 smtClean="0">
                <a:solidFill>
                  <a:schemeClr val="bg1"/>
                </a:solidFill>
                <a:latin typeface="Frutiger LT for BNS Medium"/>
                <a:cs typeface="Frutiger LT for BNS Medium"/>
              </a:rPr>
              <a:t>2</a:t>
            </a:r>
            <a:endParaRPr lang="es-ES" dirty="0">
              <a:solidFill>
                <a:schemeClr val="bg1"/>
              </a:solidFill>
              <a:latin typeface="Frutiger LT for BNS Medium"/>
              <a:cs typeface="Frutiger LT for BNS Medium"/>
            </a:endParaRPr>
          </a:p>
        </p:txBody>
      </p:sp>
      <p:pic>
        <p:nvPicPr>
          <p:cNvPr id="38" name="Imagen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87" y="-19957"/>
            <a:ext cx="3083578" cy="717259"/>
          </a:xfrm>
          <a:prstGeom prst="rect">
            <a:avLst/>
          </a:prstGeom>
        </p:spPr>
      </p:pic>
      <p:sp>
        <p:nvSpPr>
          <p:cNvPr id="42" name="Marcador de contenido 2"/>
          <p:cNvSpPr txBox="1">
            <a:spLocks/>
          </p:cNvSpPr>
          <p:nvPr/>
        </p:nvSpPr>
        <p:spPr>
          <a:xfrm>
            <a:off x="4376226" y="119304"/>
            <a:ext cx="4941065" cy="4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latin typeface="Frutiger LT for BNS Medium"/>
                <a:cs typeface="Frutiger LT for BNS Medium"/>
              </a:rPr>
              <a:t>Producto Liquidez Vivienda</a:t>
            </a:r>
            <a:endParaRPr lang="es-ES" sz="2400" b="1" dirty="0">
              <a:latin typeface="Frutiger LT for BNS Medium"/>
              <a:cs typeface="Frutiger LT for BNS Medium"/>
            </a:endParaRPr>
          </a:p>
        </p:txBody>
      </p:sp>
      <p:grpSp>
        <p:nvGrpSpPr>
          <p:cNvPr id="43" name="Grupo 42"/>
          <p:cNvGrpSpPr/>
          <p:nvPr/>
        </p:nvGrpSpPr>
        <p:grpSpPr>
          <a:xfrm>
            <a:off x="3690102" y="21622"/>
            <a:ext cx="664184" cy="664184"/>
            <a:chOff x="2322881" y="1536358"/>
            <a:chExt cx="666514" cy="666514"/>
          </a:xfrm>
        </p:grpSpPr>
        <p:grpSp>
          <p:nvGrpSpPr>
            <p:cNvPr id="44" name="Grupo 43"/>
            <p:cNvGrpSpPr/>
            <p:nvPr/>
          </p:nvGrpSpPr>
          <p:grpSpPr>
            <a:xfrm>
              <a:off x="2322881" y="1536358"/>
              <a:ext cx="666514" cy="666514"/>
              <a:chOff x="7177548" y="99293"/>
              <a:chExt cx="521110" cy="521110"/>
            </a:xfrm>
          </p:grpSpPr>
          <p:sp>
            <p:nvSpPr>
              <p:cNvPr id="55" name="Elipse 54"/>
              <p:cNvSpPr/>
              <p:nvPr/>
            </p:nvSpPr>
            <p:spPr>
              <a:xfrm>
                <a:off x="7177548" y="99293"/>
                <a:ext cx="521110" cy="5211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56" name="Elipse 55"/>
              <p:cNvSpPr/>
              <p:nvPr/>
            </p:nvSpPr>
            <p:spPr>
              <a:xfrm>
                <a:off x="7208216" y="129048"/>
                <a:ext cx="442125" cy="442125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sp>
          <p:nvSpPr>
            <p:cNvPr id="54" name="Freeform 12">
              <a:extLst>
                <a:ext uri="{FF2B5EF4-FFF2-40B4-BE49-F238E27FC236}">
                  <a16:creationId xmlns:a16="http://schemas.microsoft.com/office/drawing/2014/main" id="{0DE1776E-F9CB-7D44-8673-59F2F64498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8270" y="1704277"/>
              <a:ext cx="293161" cy="293161"/>
            </a:xfrm>
            <a:custGeom>
              <a:avLst/>
              <a:gdLst>
                <a:gd name="T0" fmla="*/ 291 w 987"/>
                <a:gd name="T1" fmla="*/ 986 h 987"/>
                <a:gd name="T2" fmla="*/ 291 w 987"/>
                <a:gd name="T3" fmla="*/ 645 h 987"/>
                <a:gd name="T4" fmla="*/ 340 w 987"/>
                <a:gd name="T5" fmla="*/ 596 h 987"/>
                <a:gd name="T6" fmla="*/ 633 w 987"/>
                <a:gd name="T7" fmla="*/ 596 h 987"/>
                <a:gd name="T8" fmla="*/ 682 w 987"/>
                <a:gd name="T9" fmla="*/ 645 h 987"/>
                <a:gd name="T10" fmla="*/ 682 w 987"/>
                <a:gd name="T11" fmla="*/ 986 h 987"/>
                <a:gd name="T12" fmla="*/ 0 w 987"/>
                <a:gd name="T13" fmla="*/ 392 h 987"/>
                <a:gd name="T14" fmla="*/ 0 w 987"/>
                <a:gd name="T15" fmla="*/ 937 h 987"/>
                <a:gd name="T16" fmla="*/ 41 w 987"/>
                <a:gd name="T17" fmla="*/ 986 h 987"/>
                <a:gd name="T18" fmla="*/ 289 w 987"/>
                <a:gd name="T19" fmla="*/ 986 h 987"/>
                <a:gd name="T20" fmla="*/ 0 w 987"/>
                <a:gd name="T21" fmla="*/ 390 h 987"/>
                <a:gd name="T22" fmla="*/ 494 w 987"/>
                <a:gd name="T23" fmla="*/ 0 h 987"/>
                <a:gd name="T24" fmla="*/ 987 w 987"/>
                <a:gd name="T25" fmla="*/ 390 h 987"/>
                <a:gd name="T26" fmla="*/ 681 w 987"/>
                <a:gd name="T27" fmla="*/ 987 h 987"/>
                <a:gd name="T28" fmla="*/ 935 w 987"/>
                <a:gd name="T29" fmla="*/ 987 h 987"/>
                <a:gd name="T30" fmla="*/ 987 w 987"/>
                <a:gd name="T31" fmla="*/ 938 h 987"/>
                <a:gd name="T32" fmla="*/ 987 w 987"/>
                <a:gd name="T33" fmla="*/ 400 h 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7" h="987">
                  <a:moveTo>
                    <a:pt x="291" y="986"/>
                  </a:moveTo>
                  <a:lnTo>
                    <a:pt x="291" y="645"/>
                  </a:lnTo>
                  <a:cubicBezTo>
                    <a:pt x="291" y="618"/>
                    <a:pt x="313" y="596"/>
                    <a:pt x="340" y="596"/>
                  </a:cubicBezTo>
                  <a:lnTo>
                    <a:pt x="633" y="596"/>
                  </a:lnTo>
                  <a:cubicBezTo>
                    <a:pt x="660" y="596"/>
                    <a:pt x="682" y="618"/>
                    <a:pt x="682" y="645"/>
                  </a:cubicBezTo>
                  <a:lnTo>
                    <a:pt x="682" y="986"/>
                  </a:lnTo>
                  <a:moveTo>
                    <a:pt x="0" y="392"/>
                  </a:moveTo>
                  <a:lnTo>
                    <a:pt x="0" y="937"/>
                  </a:lnTo>
                  <a:cubicBezTo>
                    <a:pt x="0" y="964"/>
                    <a:pt x="18" y="986"/>
                    <a:pt x="41" y="986"/>
                  </a:cubicBezTo>
                  <a:lnTo>
                    <a:pt x="289" y="986"/>
                  </a:lnTo>
                  <a:moveTo>
                    <a:pt x="0" y="390"/>
                  </a:moveTo>
                  <a:lnTo>
                    <a:pt x="494" y="0"/>
                  </a:lnTo>
                  <a:lnTo>
                    <a:pt x="987" y="390"/>
                  </a:lnTo>
                  <a:moveTo>
                    <a:pt x="681" y="987"/>
                  </a:moveTo>
                  <a:lnTo>
                    <a:pt x="935" y="987"/>
                  </a:lnTo>
                  <a:cubicBezTo>
                    <a:pt x="964" y="987"/>
                    <a:pt x="987" y="965"/>
                    <a:pt x="987" y="938"/>
                  </a:cubicBezTo>
                  <a:lnTo>
                    <a:pt x="987" y="400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201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uadroTexto 19">
            <a:extLst>
              <a:ext uri="{FF2B5EF4-FFF2-40B4-BE49-F238E27FC236}">
                <a16:creationId xmlns:a16="http://schemas.microsoft.com/office/drawing/2014/main" id="{0EC29846-1056-4398-A9DF-3927433C4AE2}"/>
              </a:ext>
            </a:extLst>
          </p:cNvPr>
          <p:cNvSpPr txBox="1"/>
          <p:nvPr/>
        </p:nvSpPr>
        <p:spPr>
          <a:xfrm>
            <a:off x="6469274" y="2783036"/>
            <a:ext cx="4810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70% </a:t>
            </a:r>
            <a:r>
              <a:rPr lang="es-MX" dirty="0"/>
              <a:t>del valor comercial del inmueble en garantía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C215A1B9-4AB2-4E63-9001-16EADA88E8EE}"/>
              </a:ext>
            </a:extLst>
          </p:cNvPr>
          <p:cNvSpPr/>
          <p:nvPr/>
        </p:nvSpPr>
        <p:spPr>
          <a:xfrm>
            <a:off x="871780" y="3010415"/>
            <a:ext cx="52927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/>
              <a:t>Financiamiento </a:t>
            </a:r>
            <a:r>
              <a:rPr lang="es-MX" dirty="0"/>
              <a:t>que te permite obtener liquidez para </a:t>
            </a:r>
            <a:endParaRPr lang="es-MX" dirty="0" smtClean="0"/>
          </a:p>
          <a:p>
            <a:r>
              <a:rPr lang="es-MX" dirty="0" smtClean="0"/>
              <a:t>distintos </a:t>
            </a:r>
            <a:r>
              <a:rPr lang="es-MX" dirty="0"/>
              <a:t>propósitos, dejando en garantía una vivienda  </a:t>
            </a:r>
          </a:p>
        </p:txBody>
      </p:sp>
      <p:pic>
        <p:nvPicPr>
          <p:cNvPr id="33" name="Picture 10" descr="Resultado de imagen para house icon vector">
            <a:extLst>
              <a:ext uri="{FF2B5EF4-FFF2-40B4-BE49-F238E27FC236}">
                <a16:creationId xmlns:a16="http://schemas.microsoft.com/office/drawing/2014/main" id="{2218AD16-E913-492D-97CC-EE9CCD2F62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5" t="14952" r="22408" b="24532"/>
          <a:stretch/>
        </p:blipFill>
        <p:spPr bwMode="auto">
          <a:xfrm>
            <a:off x="871780" y="1728254"/>
            <a:ext cx="881665" cy="105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Resultado de imagen para arrow yellow icon vector png">
            <a:extLst>
              <a:ext uri="{FF2B5EF4-FFF2-40B4-BE49-F238E27FC236}">
                <a16:creationId xmlns:a16="http://schemas.microsoft.com/office/drawing/2014/main" id="{F50DFABA-879D-4491-8A73-08B1E08C0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44372">
            <a:off x="1697201" y="1474295"/>
            <a:ext cx="823665" cy="91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2174498" y="1944365"/>
            <a:ext cx="1045631" cy="996903"/>
            <a:chOff x="8804278" y="1534883"/>
            <a:chExt cx="1045631" cy="996903"/>
          </a:xfrm>
        </p:grpSpPr>
        <p:pic>
          <p:nvPicPr>
            <p:cNvPr id="38" name="Imagen 37">
              <a:extLst>
                <a:ext uri="{FF2B5EF4-FFF2-40B4-BE49-F238E27FC236}">
                  <a16:creationId xmlns:a16="http://schemas.microsoft.com/office/drawing/2014/main" id="{01804369-A8C2-4DEB-AD76-B4A0048A0B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473" t="62297" r="4624"/>
            <a:stretch/>
          </p:blipFill>
          <p:spPr>
            <a:xfrm>
              <a:off x="8804278" y="2146032"/>
              <a:ext cx="1005969" cy="385754"/>
            </a:xfrm>
            <a:prstGeom prst="rect">
              <a:avLst/>
            </a:prstGeom>
          </p:spPr>
        </p:pic>
        <p:pic>
          <p:nvPicPr>
            <p:cNvPr id="2052" name="Picture 4" descr="Resultado de imagen para bag money on the hand red icon vector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6958" y="1534883"/>
              <a:ext cx="692951" cy="692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upo 38"/>
          <p:cNvGrpSpPr/>
          <p:nvPr/>
        </p:nvGrpSpPr>
        <p:grpSpPr>
          <a:xfrm>
            <a:off x="6569652" y="1453322"/>
            <a:ext cx="1218250" cy="1095873"/>
            <a:chOff x="6238572" y="1261273"/>
            <a:chExt cx="1218250" cy="1095873"/>
          </a:xfrm>
        </p:grpSpPr>
        <p:pic>
          <p:nvPicPr>
            <p:cNvPr id="40" name="Picture 34" descr="Resultado de imagen para calculator mortagage red vector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44" t="3151" r="13175" b="4485"/>
            <a:stretch/>
          </p:blipFill>
          <p:spPr bwMode="auto">
            <a:xfrm>
              <a:off x="6238572" y="1488928"/>
              <a:ext cx="697309" cy="868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0" descr="Resultado de imagen para icon red home loan vector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31" t="11745" r="10582" b="14102"/>
            <a:stretch/>
          </p:blipFill>
          <p:spPr bwMode="auto">
            <a:xfrm>
              <a:off x="6560118" y="1261273"/>
              <a:ext cx="896704" cy="840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ángulo 3"/>
          <p:cNvSpPr/>
          <p:nvPr/>
        </p:nvSpPr>
        <p:spPr>
          <a:xfrm>
            <a:off x="3220129" y="2511963"/>
            <a:ext cx="22683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Destino del crédito:</a:t>
            </a:r>
          </a:p>
        </p:txBody>
      </p:sp>
      <p:sp>
        <p:nvSpPr>
          <p:cNvPr id="5" name="Rectángulo 4"/>
          <p:cNvSpPr/>
          <p:nvPr/>
        </p:nvSpPr>
        <p:spPr>
          <a:xfrm>
            <a:off x="7672095" y="2149278"/>
            <a:ext cx="17702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Aforo máximo: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B61A101F-EC7B-46EC-ADB2-933B3D798BB3}"/>
              </a:ext>
            </a:extLst>
          </p:cNvPr>
          <p:cNvSpPr txBox="1"/>
          <p:nvPr/>
        </p:nvSpPr>
        <p:spPr>
          <a:xfrm>
            <a:off x="6569652" y="4968662"/>
            <a:ext cx="3393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1 </a:t>
            </a:r>
            <a:r>
              <a:rPr lang="es-MX" dirty="0"/>
              <a:t>sola </a:t>
            </a:r>
            <a:r>
              <a:rPr lang="es-MX" dirty="0" smtClean="0"/>
              <a:t>exhibición</a:t>
            </a:r>
            <a:endParaRPr lang="es-MX" dirty="0"/>
          </a:p>
        </p:txBody>
      </p:sp>
      <p:grpSp>
        <p:nvGrpSpPr>
          <p:cNvPr id="55" name="Grupo 54"/>
          <p:cNvGrpSpPr/>
          <p:nvPr/>
        </p:nvGrpSpPr>
        <p:grpSpPr>
          <a:xfrm>
            <a:off x="6662015" y="3856822"/>
            <a:ext cx="1147142" cy="957464"/>
            <a:chOff x="6788726" y="4433455"/>
            <a:chExt cx="1147142" cy="957464"/>
          </a:xfrm>
        </p:grpSpPr>
        <p:pic>
          <p:nvPicPr>
            <p:cNvPr id="56" name="Picture 18" descr="Resultado de imagen para pen icon vector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82" t="26091" r="41236" b="26394"/>
            <a:stretch/>
          </p:blipFill>
          <p:spPr bwMode="auto">
            <a:xfrm>
              <a:off x="7703410" y="4545729"/>
              <a:ext cx="232458" cy="778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7" name="Grupo 56"/>
            <p:cNvGrpSpPr/>
            <p:nvPr/>
          </p:nvGrpSpPr>
          <p:grpSpPr>
            <a:xfrm>
              <a:off x="6788726" y="4433455"/>
              <a:ext cx="802521" cy="957464"/>
              <a:chOff x="6706666" y="4308630"/>
              <a:chExt cx="884582" cy="1082289"/>
            </a:xfrm>
          </p:grpSpPr>
          <p:grpSp>
            <p:nvGrpSpPr>
              <p:cNvPr id="58" name="Grupo 57"/>
              <p:cNvGrpSpPr/>
              <p:nvPr/>
            </p:nvGrpSpPr>
            <p:grpSpPr>
              <a:xfrm>
                <a:off x="6818828" y="4397525"/>
                <a:ext cx="772420" cy="993394"/>
                <a:chOff x="4701310" y="-360218"/>
                <a:chExt cx="1357746" cy="1699105"/>
              </a:xfrm>
            </p:grpSpPr>
            <p:pic>
              <p:nvPicPr>
                <p:cNvPr id="62" name="Picture 32" descr="Resultado de imagen para calculator mortgage red vector"/>
                <p:cNvPicPr>
                  <a:picLocks noChangeAspect="1" noChangeArrowheads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796" t="20718" r="8851"/>
                <a:stretch/>
              </p:blipFill>
              <p:spPr bwMode="auto">
                <a:xfrm>
                  <a:off x="4701310" y="-360218"/>
                  <a:ext cx="1357746" cy="16991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3" name="Picture 30" descr="Imagen relacionada"/>
                <p:cNvPicPr>
                  <a:picLocks noChangeAspect="1" noChangeArrowheads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522" t="9777" r="10447" b="17137"/>
                <a:stretch/>
              </p:blipFill>
              <p:spPr bwMode="auto">
                <a:xfrm>
                  <a:off x="4799925" y="652313"/>
                  <a:ext cx="609708" cy="6089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59" name="Grupo 58"/>
              <p:cNvGrpSpPr/>
              <p:nvPr/>
            </p:nvGrpSpPr>
            <p:grpSpPr>
              <a:xfrm>
                <a:off x="6706666" y="4308630"/>
                <a:ext cx="772420" cy="993394"/>
                <a:chOff x="4701310" y="-360218"/>
                <a:chExt cx="1357746" cy="1699105"/>
              </a:xfrm>
            </p:grpSpPr>
            <p:pic>
              <p:nvPicPr>
                <p:cNvPr id="60" name="Picture 32" descr="Resultado de imagen para calculator mortgage red vector"/>
                <p:cNvPicPr>
                  <a:picLocks noChangeAspect="1" noChangeArrowheads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796" t="20718" r="8851"/>
                <a:stretch/>
              </p:blipFill>
              <p:spPr bwMode="auto">
                <a:xfrm>
                  <a:off x="4701310" y="-360218"/>
                  <a:ext cx="1357746" cy="16991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1" name="Picture 30" descr="Imagen relacionada"/>
                <p:cNvPicPr>
                  <a:picLocks noChangeAspect="1" noChangeArrowheads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522" t="9777" r="10447" b="17137"/>
                <a:stretch/>
              </p:blipFill>
              <p:spPr bwMode="auto">
                <a:xfrm>
                  <a:off x="4799925" y="652313"/>
                  <a:ext cx="609708" cy="6089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sp>
        <p:nvSpPr>
          <p:cNvPr id="64" name="Rectángulo 63"/>
          <p:cNvSpPr/>
          <p:nvPr/>
        </p:nvSpPr>
        <p:spPr>
          <a:xfrm>
            <a:off x="7809157" y="4498278"/>
            <a:ext cx="27793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Disposicion del crédito : </a:t>
            </a:r>
          </a:p>
        </p:txBody>
      </p:sp>
      <p:pic>
        <p:nvPicPr>
          <p:cNvPr id="31" name="Picture 2" descr="Resultado de imagen para ojo turco rojo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72" t="70780" r="9747" b="11308"/>
          <a:stretch/>
        </p:blipFill>
        <p:spPr bwMode="auto">
          <a:xfrm>
            <a:off x="11381931" y="5619482"/>
            <a:ext cx="656343" cy="62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ángulo 29"/>
          <p:cNvSpPr/>
          <p:nvPr/>
        </p:nvSpPr>
        <p:spPr>
          <a:xfrm>
            <a:off x="691904" y="5032530"/>
            <a:ext cx="50564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Proceso de evaluación normal, créditos hasta:</a:t>
            </a:r>
            <a:endParaRPr lang="es-MX" sz="2000" b="1" dirty="0">
              <a:solidFill>
                <a:srgbClr val="FF0000"/>
              </a:solidFill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3586AD35-9203-4435-A932-02B6117E9768}"/>
              </a:ext>
            </a:extLst>
          </p:cNvPr>
          <p:cNvSpPr txBox="1"/>
          <p:nvPr/>
        </p:nvSpPr>
        <p:spPr>
          <a:xfrm>
            <a:off x="691904" y="5442901"/>
            <a:ext cx="4154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$2’500,000</a:t>
            </a:r>
            <a:endParaRPr lang="es-MX" dirty="0"/>
          </a:p>
        </p:txBody>
      </p:sp>
      <p:pic>
        <p:nvPicPr>
          <p:cNvPr id="42" name="Picture 2" descr="Resultado de imagen para simbolo de palomita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" t="5576" r="3477" b="52242"/>
          <a:stretch/>
        </p:blipFill>
        <p:spPr bwMode="auto">
          <a:xfrm>
            <a:off x="706766" y="4498278"/>
            <a:ext cx="1219200" cy="55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Imagen 31" descr="interior superior 2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5339"/>
          </a:xfrm>
          <a:prstGeom prst="rect">
            <a:avLst/>
          </a:prstGeom>
        </p:spPr>
      </p:pic>
      <p:sp>
        <p:nvSpPr>
          <p:cNvPr id="35" name="Marcador de contenido 2"/>
          <p:cNvSpPr txBox="1">
            <a:spLocks/>
          </p:cNvSpPr>
          <p:nvPr/>
        </p:nvSpPr>
        <p:spPr>
          <a:xfrm>
            <a:off x="2801526" y="5357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 smtClean="0">
                <a:solidFill>
                  <a:schemeClr val="bg1"/>
                </a:solidFill>
                <a:latin typeface="Frutiger LT for BNS Medium"/>
                <a:cs typeface="Frutiger LT for BNS Medium"/>
              </a:rPr>
              <a:t>2</a:t>
            </a:r>
            <a:endParaRPr lang="es-ES" dirty="0">
              <a:solidFill>
                <a:schemeClr val="bg1"/>
              </a:solidFill>
              <a:latin typeface="Frutiger LT for BNS Medium"/>
              <a:cs typeface="Frutiger LT for BNS Medium"/>
            </a:endParaRPr>
          </a:p>
        </p:txBody>
      </p:sp>
      <p:pic>
        <p:nvPicPr>
          <p:cNvPr id="36" name="Imagen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87" y="-19957"/>
            <a:ext cx="3083578" cy="717259"/>
          </a:xfrm>
          <a:prstGeom prst="rect">
            <a:avLst/>
          </a:prstGeom>
        </p:spPr>
      </p:pic>
      <p:sp>
        <p:nvSpPr>
          <p:cNvPr id="43" name="Marcador de contenido 2"/>
          <p:cNvSpPr txBox="1">
            <a:spLocks/>
          </p:cNvSpPr>
          <p:nvPr/>
        </p:nvSpPr>
        <p:spPr>
          <a:xfrm>
            <a:off x="4376226" y="119304"/>
            <a:ext cx="4941065" cy="4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latin typeface="Frutiger LT for BNS Medium"/>
                <a:cs typeface="Frutiger LT for BNS Medium"/>
              </a:rPr>
              <a:t>Producto Liquidez Libre</a:t>
            </a:r>
            <a:endParaRPr lang="es-ES" sz="2400" b="1" dirty="0">
              <a:latin typeface="Frutiger LT for BNS Medium"/>
              <a:cs typeface="Frutiger LT for BNS Medium"/>
            </a:endParaRPr>
          </a:p>
        </p:txBody>
      </p:sp>
      <p:grpSp>
        <p:nvGrpSpPr>
          <p:cNvPr id="44" name="Grupo 43"/>
          <p:cNvGrpSpPr/>
          <p:nvPr/>
        </p:nvGrpSpPr>
        <p:grpSpPr>
          <a:xfrm>
            <a:off x="3690102" y="21622"/>
            <a:ext cx="664184" cy="664184"/>
            <a:chOff x="2322881" y="1536358"/>
            <a:chExt cx="666514" cy="666514"/>
          </a:xfrm>
        </p:grpSpPr>
        <p:grpSp>
          <p:nvGrpSpPr>
            <p:cNvPr id="45" name="Grupo 44"/>
            <p:cNvGrpSpPr/>
            <p:nvPr/>
          </p:nvGrpSpPr>
          <p:grpSpPr>
            <a:xfrm>
              <a:off x="2322881" y="1536358"/>
              <a:ext cx="666514" cy="666514"/>
              <a:chOff x="7177548" y="99293"/>
              <a:chExt cx="521110" cy="521110"/>
            </a:xfrm>
          </p:grpSpPr>
          <p:sp>
            <p:nvSpPr>
              <p:cNvPr id="47" name="Elipse 46"/>
              <p:cNvSpPr/>
              <p:nvPr/>
            </p:nvSpPr>
            <p:spPr>
              <a:xfrm>
                <a:off x="7177548" y="99293"/>
                <a:ext cx="521110" cy="5211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8" name="Elipse 47"/>
              <p:cNvSpPr/>
              <p:nvPr/>
            </p:nvSpPr>
            <p:spPr>
              <a:xfrm>
                <a:off x="7208216" y="129048"/>
                <a:ext cx="442125" cy="442125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0DE1776E-F9CB-7D44-8673-59F2F64498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8270" y="1704277"/>
              <a:ext cx="293161" cy="293161"/>
            </a:xfrm>
            <a:custGeom>
              <a:avLst/>
              <a:gdLst>
                <a:gd name="T0" fmla="*/ 291 w 987"/>
                <a:gd name="T1" fmla="*/ 986 h 987"/>
                <a:gd name="T2" fmla="*/ 291 w 987"/>
                <a:gd name="T3" fmla="*/ 645 h 987"/>
                <a:gd name="T4" fmla="*/ 340 w 987"/>
                <a:gd name="T5" fmla="*/ 596 h 987"/>
                <a:gd name="T6" fmla="*/ 633 w 987"/>
                <a:gd name="T7" fmla="*/ 596 h 987"/>
                <a:gd name="T8" fmla="*/ 682 w 987"/>
                <a:gd name="T9" fmla="*/ 645 h 987"/>
                <a:gd name="T10" fmla="*/ 682 w 987"/>
                <a:gd name="T11" fmla="*/ 986 h 987"/>
                <a:gd name="T12" fmla="*/ 0 w 987"/>
                <a:gd name="T13" fmla="*/ 392 h 987"/>
                <a:gd name="T14" fmla="*/ 0 w 987"/>
                <a:gd name="T15" fmla="*/ 937 h 987"/>
                <a:gd name="T16" fmla="*/ 41 w 987"/>
                <a:gd name="T17" fmla="*/ 986 h 987"/>
                <a:gd name="T18" fmla="*/ 289 w 987"/>
                <a:gd name="T19" fmla="*/ 986 h 987"/>
                <a:gd name="T20" fmla="*/ 0 w 987"/>
                <a:gd name="T21" fmla="*/ 390 h 987"/>
                <a:gd name="T22" fmla="*/ 494 w 987"/>
                <a:gd name="T23" fmla="*/ 0 h 987"/>
                <a:gd name="T24" fmla="*/ 987 w 987"/>
                <a:gd name="T25" fmla="*/ 390 h 987"/>
                <a:gd name="T26" fmla="*/ 681 w 987"/>
                <a:gd name="T27" fmla="*/ 987 h 987"/>
                <a:gd name="T28" fmla="*/ 935 w 987"/>
                <a:gd name="T29" fmla="*/ 987 h 987"/>
                <a:gd name="T30" fmla="*/ 987 w 987"/>
                <a:gd name="T31" fmla="*/ 938 h 987"/>
                <a:gd name="T32" fmla="*/ 987 w 987"/>
                <a:gd name="T33" fmla="*/ 400 h 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7" h="987">
                  <a:moveTo>
                    <a:pt x="291" y="986"/>
                  </a:moveTo>
                  <a:lnTo>
                    <a:pt x="291" y="645"/>
                  </a:lnTo>
                  <a:cubicBezTo>
                    <a:pt x="291" y="618"/>
                    <a:pt x="313" y="596"/>
                    <a:pt x="340" y="596"/>
                  </a:cubicBezTo>
                  <a:lnTo>
                    <a:pt x="633" y="596"/>
                  </a:lnTo>
                  <a:cubicBezTo>
                    <a:pt x="660" y="596"/>
                    <a:pt x="682" y="618"/>
                    <a:pt x="682" y="645"/>
                  </a:cubicBezTo>
                  <a:lnTo>
                    <a:pt x="682" y="986"/>
                  </a:lnTo>
                  <a:moveTo>
                    <a:pt x="0" y="392"/>
                  </a:moveTo>
                  <a:lnTo>
                    <a:pt x="0" y="937"/>
                  </a:lnTo>
                  <a:cubicBezTo>
                    <a:pt x="0" y="964"/>
                    <a:pt x="18" y="986"/>
                    <a:pt x="41" y="986"/>
                  </a:cubicBezTo>
                  <a:lnTo>
                    <a:pt x="289" y="986"/>
                  </a:lnTo>
                  <a:moveTo>
                    <a:pt x="0" y="390"/>
                  </a:moveTo>
                  <a:lnTo>
                    <a:pt x="494" y="0"/>
                  </a:lnTo>
                  <a:lnTo>
                    <a:pt x="987" y="390"/>
                  </a:lnTo>
                  <a:moveTo>
                    <a:pt x="681" y="987"/>
                  </a:moveTo>
                  <a:lnTo>
                    <a:pt x="935" y="987"/>
                  </a:lnTo>
                  <a:cubicBezTo>
                    <a:pt x="964" y="987"/>
                    <a:pt x="987" y="965"/>
                    <a:pt x="987" y="938"/>
                  </a:cubicBezTo>
                  <a:lnTo>
                    <a:pt x="987" y="400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139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ACC5634E-1691-4667-9018-A47387145505}"/>
              </a:ext>
            </a:extLst>
          </p:cNvPr>
          <p:cNvSpPr txBox="1"/>
          <p:nvPr/>
        </p:nvSpPr>
        <p:spPr>
          <a:xfrm>
            <a:off x="452550" y="1840322"/>
            <a:ext cx="47000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 smtClean="0"/>
              <a:t>Financiamiento </a:t>
            </a:r>
            <a:r>
              <a:rPr lang="es-MX" dirty="0"/>
              <a:t>para la edificación o terminación de una casa habitación en donde el solicitante puede ser o no dueño del terreno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45F2EF2-392D-4A62-B0D5-A8DA3C7E585D}"/>
              </a:ext>
            </a:extLst>
          </p:cNvPr>
          <p:cNvSpPr txBox="1"/>
          <p:nvPr/>
        </p:nvSpPr>
        <p:spPr>
          <a:xfrm>
            <a:off x="306464" y="4044251"/>
            <a:ext cx="5013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El </a:t>
            </a:r>
            <a:r>
              <a:rPr lang="es-MX" dirty="0"/>
              <a:t>menor entre el 70% del valor proyectado (terreno + construcción) o 100% de la construcción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7C52042-07CE-4222-8ADC-C53E83F8336D}"/>
              </a:ext>
            </a:extLst>
          </p:cNvPr>
          <p:cNvSpPr txBox="1"/>
          <p:nvPr/>
        </p:nvSpPr>
        <p:spPr>
          <a:xfrm>
            <a:off x="5874216" y="1996185"/>
            <a:ext cx="59933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 smtClean="0"/>
              <a:t>El </a:t>
            </a:r>
            <a:r>
              <a:rPr lang="es-MX" dirty="0"/>
              <a:t>crédito se dispone a través de ministraciones  hasta </a:t>
            </a:r>
            <a:r>
              <a:rPr lang="es-MX" dirty="0" smtClean="0"/>
              <a:t>4 como máximo.</a:t>
            </a:r>
            <a:endParaRPr lang="es-MX" dirty="0"/>
          </a:p>
          <a:p>
            <a:pPr marL="342900" indent="-342900" algn="just">
              <a:buFont typeface="+mj-lt"/>
              <a:buAutoNum type="arabicPeriod"/>
            </a:pPr>
            <a:r>
              <a:rPr lang="es-MX" b="1" dirty="0"/>
              <a:t>0% avance de obra</a:t>
            </a:r>
            <a:r>
              <a:rPr lang="es-MX" dirty="0"/>
              <a:t> (firma crédito) </a:t>
            </a:r>
            <a:r>
              <a:rPr lang="es-MX" dirty="0" smtClean="0"/>
              <a:t>hasta por </a:t>
            </a:r>
            <a:r>
              <a:rPr lang="es-MX" dirty="0"/>
              <a:t>el 50</a:t>
            </a:r>
            <a:r>
              <a:rPr lang="es-MX" dirty="0" smtClean="0"/>
              <a:t>% del valor </a:t>
            </a:r>
            <a:r>
              <a:rPr lang="es-MX" dirty="0"/>
              <a:t>de terreno según avalúo (construcción integral)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MX" b="1" dirty="0"/>
              <a:t>30% avance de obra </a:t>
            </a:r>
            <a:r>
              <a:rPr lang="es-MX" dirty="0" smtClean="0"/>
              <a:t>(por la diferencia de crédito entre 3 posibles ministraciones)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MX" b="1" dirty="0" smtClean="0"/>
              <a:t>60</a:t>
            </a:r>
            <a:r>
              <a:rPr lang="es-MX" b="1" dirty="0"/>
              <a:t>% avance de obra </a:t>
            </a:r>
            <a:r>
              <a:rPr lang="es-MX" dirty="0" smtClean="0"/>
              <a:t>(por la diferencia de crédito entre 2 posibles ministraciones)</a:t>
            </a:r>
            <a:endParaRPr lang="es-MX" dirty="0"/>
          </a:p>
          <a:p>
            <a:pPr marL="342900" indent="-342900" algn="just">
              <a:buFont typeface="+mj-lt"/>
              <a:buAutoNum type="arabicPeriod"/>
            </a:pPr>
            <a:r>
              <a:rPr lang="es-MX" b="1" dirty="0"/>
              <a:t>80% avance de obra </a:t>
            </a:r>
            <a:r>
              <a:rPr lang="es-MX" dirty="0" smtClean="0"/>
              <a:t>(por la diferencia de la línea de crédito)</a:t>
            </a:r>
            <a:endParaRPr lang="es-MX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994F84A-B428-421B-BA59-02F01E07249A}"/>
              </a:ext>
            </a:extLst>
          </p:cNvPr>
          <p:cNvSpPr txBox="1"/>
          <p:nvPr/>
        </p:nvSpPr>
        <p:spPr>
          <a:xfrm>
            <a:off x="6051292" y="5734010"/>
            <a:ext cx="4945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12 </a:t>
            </a:r>
            <a:r>
              <a:rPr lang="es-MX" dirty="0"/>
              <a:t>meses a partir de la primera ministración de </a:t>
            </a:r>
            <a:endParaRPr lang="es-MX" dirty="0" smtClean="0"/>
          </a:p>
          <a:p>
            <a:r>
              <a:rPr lang="es-MX" dirty="0" smtClean="0"/>
              <a:t>construcción</a:t>
            </a:r>
            <a:r>
              <a:rPr lang="es-MX" dirty="0"/>
              <a:t>.</a:t>
            </a:r>
          </a:p>
        </p:txBody>
      </p:sp>
      <p:grpSp>
        <p:nvGrpSpPr>
          <p:cNvPr id="21" name="Grupo 20"/>
          <p:cNvGrpSpPr/>
          <p:nvPr/>
        </p:nvGrpSpPr>
        <p:grpSpPr>
          <a:xfrm>
            <a:off x="5984482" y="855297"/>
            <a:ext cx="1147142" cy="957464"/>
            <a:chOff x="6788726" y="4433455"/>
            <a:chExt cx="1147142" cy="957464"/>
          </a:xfrm>
        </p:grpSpPr>
        <p:pic>
          <p:nvPicPr>
            <p:cNvPr id="22" name="Picture 18" descr="Resultado de imagen para pen icon vector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82" t="26091" r="41236" b="26394"/>
            <a:stretch/>
          </p:blipFill>
          <p:spPr bwMode="auto">
            <a:xfrm>
              <a:off x="7703410" y="4545729"/>
              <a:ext cx="232458" cy="778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3" name="Grupo 22"/>
            <p:cNvGrpSpPr/>
            <p:nvPr/>
          </p:nvGrpSpPr>
          <p:grpSpPr>
            <a:xfrm>
              <a:off x="6788726" y="4433455"/>
              <a:ext cx="802521" cy="957464"/>
              <a:chOff x="6706666" y="4308630"/>
              <a:chExt cx="884582" cy="1082289"/>
            </a:xfrm>
          </p:grpSpPr>
          <p:grpSp>
            <p:nvGrpSpPr>
              <p:cNvPr id="24" name="Grupo 23"/>
              <p:cNvGrpSpPr/>
              <p:nvPr/>
            </p:nvGrpSpPr>
            <p:grpSpPr>
              <a:xfrm>
                <a:off x="6818828" y="4397525"/>
                <a:ext cx="772420" cy="993394"/>
                <a:chOff x="4701310" y="-360218"/>
                <a:chExt cx="1357746" cy="1699105"/>
              </a:xfrm>
            </p:grpSpPr>
            <p:pic>
              <p:nvPicPr>
                <p:cNvPr id="28" name="Picture 32" descr="Resultado de imagen para calculator mortgage red vector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796" t="20718" r="8851"/>
                <a:stretch/>
              </p:blipFill>
              <p:spPr bwMode="auto">
                <a:xfrm>
                  <a:off x="4701310" y="-360218"/>
                  <a:ext cx="1357746" cy="16991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9" name="Picture 30" descr="Imagen relacionada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522" t="9777" r="10447" b="17137"/>
                <a:stretch/>
              </p:blipFill>
              <p:spPr bwMode="auto">
                <a:xfrm>
                  <a:off x="4799925" y="652313"/>
                  <a:ext cx="609708" cy="6089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5" name="Grupo 24"/>
              <p:cNvGrpSpPr/>
              <p:nvPr/>
            </p:nvGrpSpPr>
            <p:grpSpPr>
              <a:xfrm>
                <a:off x="6706666" y="4308630"/>
                <a:ext cx="772420" cy="993394"/>
                <a:chOff x="4701310" y="-360218"/>
                <a:chExt cx="1357746" cy="1699105"/>
              </a:xfrm>
            </p:grpSpPr>
            <p:pic>
              <p:nvPicPr>
                <p:cNvPr id="26" name="Picture 32" descr="Resultado de imagen para calculator mortgage red vector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796" t="20718" r="8851"/>
                <a:stretch/>
              </p:blipFill>
              <p:spPr bwMode="auto">
                <a:xfrm>
                  <a:off x="4701310" y="-360218"/>
                  <a:ext cx="1357746" cy="16991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7" name="Picture 30" descr="Imagen relacionada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522" t="9777" r="10447" b="17137"/>
                <a:stretch/>
              </p:blipFill>
              <p:spPr bwMode="auto">
                <a:xfrm>
                  <a:off x="4799925" y="652313"/>
                  <a:ext cx="609708" cy="6089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grpSp>
        <p:nvGrpSpPr>
          <p:cNvPr id="30" name="Grupo 29"/>
          <p:cNvGrpSpPr/>
          <p:nvPr/>
        </p:nvGrpSpPr>
        <p:grpSpPr>
          <a:xfrm>
            <a:off x="444264" y="2865936"/>
            <a:ext cx="1218250" cy="1095873"/>
            <a:chOff x="6238572" y="1261273"/>
            <a:chExt cx="1218250" cy="1095873"/>
          </a:xfrm>
        </p:grpSpPr>
        <p:pic>
          <p:nvPicPr>
            <p:cNvPr id="31" name="Picture 34" descr="Resultado de imagen para calculator mortagage red vector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44" t="3151" r="13175" b="4485"/>
            <a:stretch/>
          </p:blipFill>
          <p:spPr bwMode="auto">
            <a:xfrm>
              <a:off x="6238572" y="1488928"/>
              <a:ext cx="697309" cy="868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0" descr="Resultado de imagen para icon red home loan vector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31" t="11745" r="10582" b="14102"/>
            <a:stretch/>
          </p:blipFill>
          <p:spPr bwMode="auto">
            <a:xfrm>
              <a:off x="6560118" y="1261273"/>
              <a:ext cx="896704" cy="840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ángulo 1"/>
          <p:cNvSpPr/>
          <p:nvPr/>
        </p:nvSpPr>
        <p:spPr>
          <a:xfrm>
            <a:off x="6881813" y="5346206"/>
            <a:ext cx="35272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Plazo máximo de construcción :</a:t>
            </a:r>
          </a:p>
        </p:txBody>
      </p:sp>
      <p:sp>
        <p:nvSpPr>
          <p:cNvPr id="3" name="Rectángulo 2"/>
          <p:cNvSpPr/>
          <p:nvPr/>
        </p:nvSpPr>
        <p:spPr>
          <a:xfrm>
            <a:off x="7163345" y="1412651"/>
            <a:ext cx="27216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Disposicion del crédito: 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609814" y="3561699"/>
            <a:ext cx="17702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Aforo máximo: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654030" y="1415319"/>
            <a:ext cx="23260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MX" sz="2000" b="1" dirty="0">
                <a:solidFill>
                  <a:srgbClr val="FF0000"/>
                </a:solidFill>
              </a:rPr>
              <a:t>Destino del crédito: </a:t>
            </a:r>
          </a:p>
        </p:txBody>
      </p:sp>
      <p:cxnSp>
        <p:nvCxnSpPr>
          <p:cNvPr id="7" name="Conector recto de flecha 6"/>
          <p:cNvCxnSpPr/>
          <p:nvPr/>
        </p:nvCxnSpPr>
        <p:spPr>
          <a:xfrm>
            <a:off x="904227" y="882257"/>
            <a:ext cx="766863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de flecha 33"/>
          <p:cNvCxnSpPr/>
          <p:nvPr/>
        </p:nvCxnSpPr>
        <p:spPr>
          <a:xfrm>
            <a:off x="741196" y="1058656"/>
            <a:ext cx="4618" cy="713326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6" descr="Resultado de imagen para icon red home loan vector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53" y="998995"/>
            <a:ext cx="862914" cy="86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Resultado de imagen para ojo turco rojo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72" t="70780" r="9747" b="11308"/>
          <a:stretch/>
        </p:blipFill>
        <p:spPr bwMode="auto">
          <a:xfrm>
            <a:off x="11461989" y="5646253"/>
            <a:ext cx="656343" cy="62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ángulo 36"/>
          <p:cNvSpPr/>
          <p:nvPr/>
        </p:nvSpPr>
        <p:spPr>
          <a:xfrm>
            <a:off x="444264" y="5560810"/>
            <a:ext cx="50564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Proceso de evaluación normal, créditos hasta:</a:t>
            </a:r>
            <a:endParaRPr lang="es-MX" sz="2000" b="1" dirty="0">
              <a:solidFill>
                <a:srgbClr val="FF0000"/>
              </a:solidFill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3586AD35-9203-4435-A932-02B6117E9768}"/>
              </a:ext>
            </a:extLst>
          </p:cNvPr>
          <p:cNvSpPr txBox="1"/>
          <p:nvPr/>
        </p:nvSpPr>
        <p:spPr>
          <a:xfrm>
            <a:off x="444264" y="5971181"/>
            <a:ext cx="4154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$10’000,000.00</a:t>
            </a:r>
            <a:endParaRPr lang="es-MX" dirty="0"/>
          </a:p>
        </p:txBody>
      </p:sp>
      <p:pic>
        <p:nvPicPr>
          <p:cNvPr id="39" name="Picture 2" descr="Resultado de imagen para simbolo de palomita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" t="5576" r="3477" b="52242"/>
          <a:stretch/>
        </p:blipFill>
        <p:spPr bwMode="auto">
          <a:xfrm>
            <a:off x="459126" y="5026558"/>
            <a:ext cx="1219200" cy="55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Resultado de imagen de toma nota icono png&quot;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690" y="5002049"/>
            <a:ext cx="697322" cy="69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Imagen 32" descr="interior superior 2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5339"/>
          </a:xfrm>
          <a:prstGeom prst="rect">
            <a:avLst/>
          </a:prstGeom>
        </p:spPr>
      </p:pic>
      <p:sp>
        <p:nvSpPr>
          <p:cNvPr id="41" name="Marcador de contenido 2"/>
          <p:cNvSpPr txBox="1">
            <a:spLocks/>
          </p:cNvSpPr>
          <p:nvPr/>
        </p:nvSpPr>
        <p:spPr>
          <a:xfrm>
            <a:off x="2801526" y="5357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 smtClean="0">
                <a:solidFill>
                  <a:schemeClr val="bg1"/>
                </a:solidFill>
                <a:latin typeface="Frutiger LT for BNS Medium"/>
                <a:cs typeface="Frutiger LT for BNS Medium"/>
              </a:rPr>
              <a:t>2</a:t>
            </a:r>
            <a:endParaRPr lang="es-ES" dirty="0">
              <a:solidFill>
                <a:schemeClr val="bg1"/>
              </a:solidFill>
              <a:latin typeface="Frutiger LT for BNS Medium"/>
              <a:cs typeface="Frutiger LT for BNS Medium"/>
            </a:endParaRPr>
          </a:p>
        </p:txBody>
      </p:sp>
      <p:pic>
        <p:nvPicPr>
          <p:cNvPr id="42" name="Imagen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87" y="-19957"/>
            <a:ext cx="3083578" cy="717259"/>
          </a:xfrm>
          <a:prstGeom prst="rect">
            <a:avLst/>
          </a:prstGeom>
        </p:spPr>
      </p:pic>
      <p:sp>
        <p:nvSpPr>
          <p:cNvPr id="43" name="Marcador de contenido 2"/>
          <p:cNvSpPr txBox="1">
            <a:spLocks/>
          </p:cNvSpPr>
          <p:nvPr/>
        </p:nvSpPr>
        <p:spPr>
          <a:xfrm>
            <a:off x="4376226" y="119304"/>
            <a:ext cx="4941065" cy="4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latin typeface="Frutiger LT for BNS Medium"/>
                <a:cs typeface="Frutiger LT for BNS Medium"/>
              </a:rPr>
              <a:t>Producto Construcción</a:t>
            </a:r>
            <a:endParaRPr lang="es-ES" sz="2400" b="1" dirty="0">
              <a:latin typeface="Frutiger LT for BNS Medium"/>
              <a:cs typeface="Frutiger LT for BNS Medium"/>
            </a:endParaRPr>
          </a:p>
        </p:txBody>
      </p:sp>
      <p:grpSp>
        <p:nvGrpSpPr>
          <p:cNvPr id="44" name="Grupo 43"/>
          <p:cNvGrpSpPr/>
          <p:nvPr/>
        </p:nvGrpSpPr>
        <p:grpSpPr>
          <a:xfrm>
            <a:off x="3690102" y="21622"/>
            <a:ext cx="664184" cy="664184"/>
            <a:chOff x="2322881" y="1536358"/>
            <a:chExt cx="666514" cy="666514"/>
          </a:xfrm>
        </p:grpSpPr>
        <p:grpSp>
          <p:nvGrpSpPr>
            <p:cNvPr id="45" name="Grupo 44"/>
            <p:cNvGrpSpPr/>
            <p:nvPr/>
          </p:nvGrpSpPr>
          <p:grpSpPr>
            <a:xfrm>
              <a:off x="2322881" y="1536358"/>
              <a:ext cx="666514" cy="666514"/>
              <a:chOff x="7177548" y="99293"/>
              <a:chExt cx="521110" cy="521110"/>
            </a:xfrm>
          </p:grpSpPr>
          <p:sp>
            <p:nvSpPr>
              <p:cNvPr id="47" name="Elipse 46"/>
              <p:cNvSpPr/>
              <p:nvPr/>
            </p:nvSpPr>
            <p:spPr>
              <a:xfrm>
                <a:off x="7177548" y="99293"/>
                <a:ext cx="521110" cy="5211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8" name="Elipse 47"/>
              <p:cNvSpPr/>
              <p:nvPr/>
            </p:nvSpPr>
            <p:spPr>
              <a:xfrm>
                <a:off x="7208216" y="129048"/>
                <a:ext cx="442125" cy="442125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0DE1776E-F9CB-7D44-8673-59F2F64498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8270" y="1704277"/>
              <a:ext cx="293161" cy="293161"/>
            </a:xfrm>
            <a:custGeom>
              <a:avLst/>
              <a:gdLst>
                <a:gd name="T0" fmla="*/ 291 w 987"/>
                <a:gd name="T1" fmla="*/ 986 h 987"/>
                <a:gd name="T2" fmla="*/ 291 w 987"/>
                <a:gd name="T3" fmla="*/ 645 h 987"/>
                <a:gd name="T4" fmla="*/ 340 w 987"/>
                <a:gd name="T5" fmla="*/ 596 h 987"/>
                <a:gd name="T6" fmla="*/ 633 w 987"/>
                <a:gd name="T7" fmla="*/ 596 h 987"/>
                <a:gd name="T8" fmla="*/ 682 w 987"/>
                <a:gd name="T9" fmla="*/ 645 h 987"/>
                <a:gd name="T10" fmla="*/ 682 w 987"/>
                <a:gd name="T11" fmla="*/ 986 h 987"/>
                <a:gd name="T12" fmla="*/ 0 w 987"/>
                <a:gd name="T13" fmla="*/ 392 h 987"/>
                <a:gd name="T14" fmla="*/ 0 w 987"/>
                <a:gd name="T15" fmla="*/ 937 h 987"/>
                <a:gd name="T16" fmla="*/ 41 w 987"/>
                <a:gd name="T17" fmla="*/ 986 h 987"/>
                <a:gd name="T18" fmla="*/ 289 w 987"/>
                <a:gd name="T19" fmla="*/ 986 h 987"/>
                <a:gd name="T20" fmla="*/ 0 w 987"/>
                <a:gd name="T21" fmla="*/ 390 h 987"/>
                <a:gd name="T22" fmla="*/ 494 w 987"/>
                <a:gd name="T23" fmla="*/ 0 h 987"/>
                <a:gd name="T24" fmla="*/ 987 w 987"/>
                <a:gd name="T25" fmla="*/ 390 h 987"/>
                <a:gd name="T26" fmla="*/ 681 w 987"/>
                <a:gd name="T27" fmla="*/ 987 h 987"/>
                <a:gd name="T28" fmla="*/ 935 w 987"/>
                <a:gd name="T29" fmla="*/ 987 h 987"/>
                <a:gd name="T30" fmla="*/ 987 w 987"/>
                <a:gd name="T31" fmla="*/ 938 h 987"/>
                <a:gd name="T32" fmla="*/ 987 w 987"/>
                <a:gd name="T33" fmla="*/ 400 h 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7" h="987">
                  <a:moveTo>
                    <a:pt x="291" y="986"/>
                  </a:moveTo>
                  <a:lnTo>
                    <a:pt x="291" y="645"/>
                  </a:lnTo>
                  <a:cubicBezTo>
                    <a:pt x="291" y="618"/>
                    <a:pt x="313" y="596"/>
                    <a:pt x="340" y="596"/>
                  </a:cubicBezTo>
                  <a:lnTo>
                    <a:pt x="633" y="596"/>
                  </a:lnTo>
                  <a:cubicBezTo>
                    <a:pt x="660" y="596"/>
                    <a:pt x="682" y="618"/>
                    <a:pt x="682" y="645"/>
                  </a:cubicBezTo>
                  <a:lnTo>
                    <a:pt x="682" y="986"/>
                  </a:lnTo>
                  <a:moveTo>
                    <a:pt x="0" y="392"/>
                  </a:moveTo>
                  <a:lnTo>
                    <a:pt x="0" y="937"/>
                  </a:lnTo>
                  <a:cubicBezTo>
                    <a:pt x="0" y="964"/>
                    <a:pt x="18" y="986"/>
                    <a:pt x="41" y="986"/>
                  </a:cubicBezTo>
                  <a:lnTo>
                    <a:pt x="289" y="986"/>
                  </a:lnTo>
                  <a:moveTo>
                    <a:pt x="0" y="390"/>
                  </a:moveTo>
                  <a:lnTo>
                    <a:pt x="494" y="0"/>
                  </a:lnTo>
                  <a:lnTo>
                    <a:pt x="987" y="390"/>
                  </a:lnTo>
                  <a:moveTo>
                    <a:pt x="681" y="987"/>
                  </a:moveTo>
                  <a:lnTo>
                    <a:pt x="935" y="987"/>
                  </a:lnTo>
                  <a:cubicBezTo>
                    <a:pt x="964" y="987"/>
                    <a:pt x="987" y="965"/>
                    <a:pt x="987" y="938"/>
                  </a:cubicBezTo>
                  <a:lnTo>
                    <a:pt x="987" y="400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472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050601CA-7CF6-43D4-8546-9E15D826B702}"/>
              </a:ext>
            </a:extLst>
          </p:cNvPr>
          <p:cNvSpPr txBox="1"/>
          <p:nvPr/>
        </p:nvSpPr>
        <p:spPr>
          <a:xfrm>
            <a:off x="613145" y="2046830"/>
            <a:ext cx="470009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b="1" dirty="0">
                <a:solidFill>
                  <a:srgbClr val="FF0000"/>
                </a:solidFill>
              </a:rPr>
              <a:t>Destino del crédito: </a:t>
            </a:r>
          </a:p>
          <a:p>
            <a:r>
              <a:rPr lang="es-MX" dirty="0"/>
              <a:t>Compra de vivienda en proceso de construcción.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3306C13-9EBC-4BC1-9929-3308062A4E18}"/>
              </a:ext>
            </a:extLst>
          </p:cNvPr>
          <p:cNvSpPr txBox="1"/>
          <p:nvPr/>
        </p:nvSpPr>
        <p:spPr>
          <a:xfrm>
            <a:off x="613145" y="3958832"/>
            <a:ext cx="48109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Aforo máximo:</a:t>
            </a:r>
          </a:p>
          <a:p>
            <a:r>
              <a:rPr lang="es-MX" dirty="0"/>
              <a:t>95% Asalariados</a:t>
            </a:r>
          </a:p>
          <a:p>
            <a:r>
              <a:rPr lang="es-MX" dirty="0"/>
              <a:t>90% Independientes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0CEF231-CDF4-49E0-9BD5-4365F384098B}"/>
              </a:ext>
            </a:extLst>
          </p:cNvPr>
          <p:cNvSpPr txBox="1"/>
          <p:nvPr/>
        </p:nvSpPr>
        <p:spPr>
          <a:xfrm>
            <a:off x="5873737" y="1605408"/>
            <a:ext cx="59933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Disposicion del crédito: </a:t>
            </a:r>
          </a:p>
          <a:p>
            <a:r>
              <a:rPr lang="es-MX" dirty="0"/>
              <a:t>El crédito se dispone a través de ministraciones  hasta 3, según avance de obra</a:t>
            </a:r>
          </a:p>
          <a:p>
            <a:pPr marL="342900" indent="-342900">
              <a:buFont typeface="+mj-lt"/>
              <a:buAutoNum type="arabicPeriod"/>
            </a:pPr>
            <a:r>
              <a:rPr lang="es-MX" dirty="0"/>
              <a:t>30% avance de obra - 40% del monto de crédito.</a:t>
            </a:r>
          </a:p>
          <a:p>
            <a:pPr marL="342900" indent="-342900">
              <a:buFont typeface="+mj-lt"/>
              <a:buAutoNum type="arabicPeriod"/>
            </a:pPr>
            <a:r>
              <a:rPr lang="es-MX" dirty="0"/>
              <a:t>60% avance de obra - 40% del monto de crédito.</a:t>
            </a:r>
          </a:p>
          <a:p>
            <a:pPr marL="342900" indent="-342900">
              <a:buFont typeface="+mj-lt"/>
              <a:buAutoNum type="arabicPeriod"/>
            </a:pPr>
            <a:r>
              <a:rPr lang="es-MX" dirty="0"/>
              <a:t>80% avance de obra - 20% del monto de crédito.</a:t>
            </a:r>
          </a:p>
          <a:p>
            <a:endParaRPr lang="es-MX" sz="1600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70E83FA9-4078-4CB0-96B5-0F785CC8A416}"/>
              </a:ext>
            </a:extLst>
          </p:cNvPr>
          <p:cNvSpPr txBox="1"/>
          <p:nvPr/>
        </p:nvSpPr>
        <p:spPr>
          <a:xfrm>
            <a:off x="5805264" y="4193919"/>
            <a:ext cx="599338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Plazo máximo de construcción :</a:t>
            </a:r>
          </a:p>
          <a:p>
            <a:r>
              <a:rPr lang="es-MX" dirty="0"/>
              <a:t>12 meses a partir de la primera ministración de construcción.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201EFCC3-E4F7-408D-BCE3-900C0EB33791}"/>
              </a:ext>
            </a:extLst>
          </p:cNvPr>
          <p:cNvSpPr txBox="1"/>
          <p:nvPr/>
        </p:nvSpPr>
        <p:spPr>
          <a:xfrm>
            <a:off x="6507447" y="5094052"/>
            <a:ext cx="429549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u="sng" dirty="0">
                <a:solidFill>
                  <a:srgbClr val="7030A0"/>
                </a:solidFill>
              </a:rPr>
              <a:t>Nota:</a:t>
            </a:r>
          </a:p>
          <a:p>
            <a:r>
              <a:rPr lang="es-MX" dirty="0"/>
              <a:t>Es fundamental tener previamente la autorización del banco para poder ofrecer este producto.</a:t>
            </a:r>
          </a:p>
        </p:txBody>
      </p:sp>
      <p:grpSp>
        <p:nvGrpSpPr>
          <p:cNvPr id="20" name="Grupo 19"/>
          <p:cNvGrpSpPr/>
          <p:nvPr/>
        </p:nvGrpSpPr>
        <p:grpSpPr>
          <a:xfrm>
            <a:off x="5017231" y="775686"/>
            <a:ext cx="1147142" cy="957464"/>
            <a:chOff x="6788726" y="4433455"/>
            <a:chExt cx="1147142" cy="957464"/>
          </a:xfrm>
        </p:grpSpPr>
        <p:pic>
          <p:nvPicPr>
            <p:cNvPr id="24" name="Picture 18" descr="Resultado de imagen para pen icon vector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82" t="26091" r="41236" b="26394"/>
            <a:stretch/>
          </p:blipFill>
          <p:spPr bwMode="auto">
            <a:xfrm>
              <a:off x="7703410" y="4545729"/>
              <a:ext cx="232458" cy="778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5" name="Grupo 24"/>
            <p:cNvGrpSpPr/>
            <p:nvPr/>
          </p:nvGrpSpPr>
          <p:grpSpPr>
            <a:xfrm>
              <a:off x="6788726" y="4433455"/>
              <a:ext cx="802521" cy="957464"/>
              <a:chOff x="6706666" y="4308630"/>
              <a:chExt cx="884582" cy="1082289"/>
            </a:xfrm>
          </p:grpSpPr>
          <p:grpSp>
            <p:nvGrpSpPr>
              <p:cNvPr id="26" name="Grupo 25"/>
              <p:cNvGrpSpPr/>
              <p:nvPr/>
            </p:nvGrpSpPr>
            <p:grpSpPr>
              <a:xfrm>
                <a:off x="6818828" y="4397525"/>
                <a:ext cx="772420" cy="993394"/>
                <a:chOff x="4701310" y="-360218"/>
                <a:chExt cx="1357746" cy="1699105"/>
              </a:xfrm>
            </p:grpSpPr>
            <p:pic>
              <p:nvPicPr>
                <p:cNvPr id="30" name="Picture 32" descr="Resultado de imagen para calculator mortgage red vector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796" t="20718" r="8851"/>
                <a:stretch/>
              </p:blipFill>
              <p:spPr bwMode="auto">
                <a:xfrm>
                  <a:off x="4701310" y="-360218"/>
                  <a:ext cx="1357746" cy="16991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1" name="Picture 30" descr="Imagen relacionada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522" t="9777" r="10447" b="17137"/>
                <a:stretch/>
              </p:blipFill>
              <p:spPr bwMode="auto">
                <a:xfrm>
                  <a:off x="4799925" y="652313"/>
                  <a:ext cx="609708" cy="6089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7" name="Grupo 26"/>
              <p:cNvGrpSpPr/>
              <p:nvPr/>
            </p:nvGrpSpPr>
            <p:grpSpPr>
              <a:xfrm>
                <a:off x="6706666" y="4308630"/>
                <a:ext cx="772420" cy="993394"/>
                <a:chOff x="4701310" y="-360218"/>
                <a:chExt cx="1357746" cy="1699105"/>
              </a:xfrm>
            </p:grpSpPr>
            <p:pic>
              <p:nvPicPr>
                <p:cNvPr id="28" name="Picture 32" descr="Resultado de imagen para calculator mortgage red vector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796" t="20718" r="8851"/>
                <a:stretch/>
              </p:blipFill>
              <p:spPr bwMode="auto">
                <a:xfrm>
                  <a:off x="4701310" y="-360218"/>
                  <a:ext cx="1357746" cy="16991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9" name="Picture 30" descr="Imagen relacionada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522" t="9777" r="10447" b="17137"/>
                <a:stretch/>
              </p:blipFill>
              <p:spPr bwMode="auto">
                <a:xfrm>
                  <a:off x="4799925" y="652313"/>
                  <a:ext cx="609708" cy="6089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grpSp>
        <p:nvGrpSpPr>
          <p:cNvPr id="32" name="Grupo 31"/>
          <p:cNvGrpSpPr/>
          <p:nvPr/>
        </p:nvGrpSpPr>
        <p:grpSpPr>
          <a:xfrm>
            <a:off x="614436" y="1034302"/>
            <a:ext cx="1176278" cy="1103780"/>
            <a:chOff x="3272668" y="4256106"/>
            <a:chExt cx="1176278" cy="1103780"/>
          </a:xfrm>
        </p:grpSpPr>
        <p:pic>
          <p:nvPicPr>
            <p:cNvPr id="33" name="Picture 20" descr="Resultado de imagen para crane vector icon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04"/>
            <a:stretch/>
          </p:blipFill>
          <p:spPr bwMode="auto">
            <a:xfrm flipH="1">
              <a:off x="3544127" y="4256106"/>
              <a:ext cx="904819" cy="969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" descr="Resultado de imagen para document home red icon vector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2668" y="4645891"/>
              <a:ext cx="713995" cy="713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upo 34"/>
          <p:cNvGrpSpPr/>
          <p:nvPr/>
        </p:nvGrpSpPr>
        <p:grpSpPr>
          <a:xfrm>
            <a:off x="729179" y="2825039"/>
            <a:ext cx="1218250" cy="1095873"/>
            <a:chOff x="6238572" y="1261273"/>
            <a:chExt cx="1218250" cy="1095873"/>
          </a:xfrm>
        </p:grpSpPr>
        <p:pic>
          <p:nvPicPr>
            <p:cNvPr id="36" name="Picture 34" descr="Resultado de imagen para calculator mortagage red vector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44" t="3151" r="13175" b="4485"/>
            <a:stretch/>
          </p:blipFill>
          <p:spPr bwMode="auto">
            <a:xfrm>
              <a:off x="6238572" y="1488928"/>
              <a:ext cx="697309" cy="868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10" descr="Resultado de imagen para icon red home loan vector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31" t="11745" r="10582" b="14102"/>
            <a:stretch/>
          </p:blipFill>
          <p:spPr bwMode="auto">
            <a:xfrm>
              <a:off x="6560118" y="1261273"/>
              <a:ext cx="896704" cy="840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00" name="Picture 4" descr="Resultado de imagen para documentacion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1" t="20116" r="32704" b="20339"/>
          <a:stretch/>
        </p:blipFill>
        <p:spPr bwMode="auto">
          <a:xfrm>
            <a:off x="5762742" y="5429262"/>
            <a:ext cx="643209" cy="77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8" descr="Resultado de imagen para explosion icon vector png">
            <a:extLst>
              <a:ext uri="{FF2B5EF4-FFF2-40B4-BE49-F238E27FC236}">
                <a16:creationId xmlns:a16="http://schemas.microsoft.com/office/drawing/2014/main" id="{4EACFA64-EBCE-4418-BA73-16A50E7F1B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" t="35301" r="68809" b="41259"/>
          <a:stretch/>
        </p:blipFill>
        <p:spPr bwMode="auto">
          <a:xfrm>
            <a:off x="5646338" y="5237898"/>
            <a:ext cx="518035" cy="47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Imagen 4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679765">
            <a:off x="11298152" y="5446683"/>
            <a:ext cx="738187" cy="738187"/>
          </a:xfrm>
          <a:prstGeom prst="rect">
            <a:avLst/>
          </a:prstGeom>
        </p:spPr>
      </p:pic>
      <p:sp>
        <p:nvSpPr>
          <p:cNvPr id="44" name="Rectángulo 43"/>
          <p:cNvSpPr/>
          <p:nvPr/>
        </p:nvSpPr>
        <p:spPr>
          <a:xfrm>
            <a:off x="613145" y="5631100"/>
            <a:ext cx="50564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Proceso de evaluación normal, créditos hasta:</a:t>
            </a:r>
            <a:endParaRPr lang="es-MX" sz="2000" b="1" dirty="0">
              <a:solidFill>
                <a:srgbClr val="FF0000"/>
              </a:solidFill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3586AD35-9203-4435-A932-02B6117E9768}"/>
              </a:ext>
            </a:extLst>
          </p:cNvPr>
          <p:cNvSpPr txBox="1"/>
          <p:nvPr/>
        </p:nvSpPr>
        <p:spPr>
          <a:xfrm>
            <a:off x="613145" y="6041471"/>
            <a:ext cx="4154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$15’000,000.00</a:t>
            </a:r>
            <a:endParaRPr lang="es-MX" dirty="0"/>
          </a:p>
        </p:txBody>
      </p:sp>
      <p:pic>
        <p:nvPicPr>
          <p:cNvPr id="38" name="Picture 2" descr="Resultado de imagen para simbolo de palomita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" t="5576" r="3477" b="52242"/>
          <a:stretch/>
        </p:blipFill>
        <p:spPr bwMode="auto">
          <a:xfrm>
            <a:off x="628007" y="5096848"/>
            <a:ext cx="1219200" cy="55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esultado de imagen de toma nota icono png&quot;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576" y="3503772"/>
            <a:ext cx="697322" cy="69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Imagen 38" descr="interior superior 2.jp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5339"/>
          </a:xfrm>
          <a:prstGeom prst="rect">
            <a:avLst/>
          </a:prstGeom>
        </p:spPr>
      </p:pic>
      <p:sp>
        <p:nvSpPr>
          <p:cNvPr id="40" name="Marcador de contenido 2"/>
          <p:cNvSpPr txBox="1">
            <a:spLocks/>
          </p:cNvSpPr>
          <p:nvPr/>
        </p:nvSpPr>
        <p:spPr>
          <a:xfrm>
            <a:off x="2801526" y="5357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 smtClean="0">
                <a:solidFill>
                  <a:schemeClr val="bg1"/>
                </a:solidFill>
                <a:latin typeface="Frutiger LT for BNS Medium"/>
                <a:cs typeface="Frutiger LT for BNS Medium"/>
              </a:rPr>
              <a:t>2</a:t>
            </a:r>
            <a:endParaRPr lang="es-ES" dirty="0">
              <a:solidFill>
                <a:schemeClr val="bg1"/>
              </a:solidFill>
              <a:latin typeface="Frutiger LT for BNS Medium"/>
              <a:cs typeface="Frutiger LT for BNS Medium"/>
            </a:endParaRPr>
          </a:p>
        </p:txBody>
      </p:sp>
      <p:pic>
        <p:nvPicPr>
          <p:cNvPr id="41" name="Imagen 4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87" y="-19957"/>
            <a:ext cx="3083578" cy="717259"/>
          </a:xfrm>
          <a:prstGeom prst="rect">
            <a:avLst/>
          </a:prstGeom>
        </p:spPr>
      </p:pic>
      <p:sp>
        <p:nvSpPr>
          <p:cNvPr id="46" name="Marcador de contenido 2"/>
          <p:cNvSpPr txBox="1">
            <a:spLocks/>
          </p:cNvSpPr>
          <p:nvPr/>
        </p:nvSpPr>
        <p:spPr>
          <a:xfrm>
            <a:off x="4376226" y="119304"/>
            <a:ext cx="4941065" cy="4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latin typeface="Frutiger LT for BNS Medium"/>
                <a:cs typeface="Frutiger LT for BNS Medium"/>
              </a:rPr>
              <a:t>Producto </a:t>
            </a:r>
            <a:r>
              <a:rPr lang="es-ES" sz="2400" b="1" dirty="0" err="1" smtClean="0">
                <a:latin typeface="Frutiger LT for BNS Medium"/>
                <a:cs typeface="Frutiger LT for BNS Medium"/>
              </a:rPr>
              <a:t>Preveta</a:t>
            </a:r>
            <a:r>
              <a:rPr lang="es-ES" sz="2400" b="1" dirty="0" smtClean="0">
                <a:latin typeface="Frutiger LT for BNS Medium"/>
                <a:cs typeface="Frutiger LT for BNS Medium"/>
              </a:rPr>
              <a:t> l</a:t>
            </a:r>
            <a:endParaRPr lang="es-ES" sz="2400" b="1" dirty="0">
              <a:latin typeface="Frutiger LT for BNS Medium"/>
              <a:cs typeface="Frutiger LT for BNS Medium"/>
            </a:endParaRPr>
          </a:p>
        </p:txBody>
      </p:sp>
      <p:grpSp>
        <p:nvGrpSpPr>
          <p:cNvPr id="47" name="Grupo 46"/>
          <p:cNvGrpSpPr/>
          <p:nvPr/>
        </p:nvGrpSpPr>
        <p:grpSpPr>
          <a:xfrm>
            <a:off x="3690102" y="21622"/>
            <a:ext cx="664184" cy="664184"/>
            <a:chOff x="2322881" y="1536358"/>
            <a:chExt cx="666514" cy="666514"/>
          </a:xfrm>
        </p:grpSpPr>
        <p:grpSp>
          <p:nvGrpSpPr>
            <p:cNvPr id="48" name="Grupo 47"/>
            <p:cNvGrpSpPr/>
            <p:nvPr/>
          </p:nvGrpSpPr>
          <p:grpSpPr>
            <a:xfrm>
              <a:off x="2322881" y="1536358"/>
              <a:ext cx="666514" cy="666514"/>
              <a:chOff x="7177548" y="99293"/>
              <a:chExt cx="521110" cy="521110"/>
            </a:xfrm>
          </p:grpSpPr>
          <p:sp>
            <p:nvSpPr>
              <p:cNvPr id="50" name="Elipse 49"/>
              <p:cNvSpPr/>
              <p:nvPr/>
            </p:nvSpPr>
            <p:spPr>
              <a:xfrm>
                <a:off x="7177548" y="99293"/>
                <a:ext cx="521110" cy="5211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51" name="Elipse 50"/>
              <p:cNvSpPr/>
              <p:nvPr/>
            </p:nvSpPr>
            <p:spPr>
              <a:xfrm>
                <a:off x="7208216" y="129048"/>
                <a:ext cx="442125" cy="442125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sp>
          <p:nvSpPr>
            <p:cNvPr id="49" name="Freeform 12">
              <a:extLst>
                <a:ext uri="{FF2B5EF4-FFF2-40B4-BE49-F238E27FC236}">
                  <a16:creationId xmlns:a16="http://schemas.microsoft.com/office/drawing/2014/main" id="{0DE1776E-F9CB-7D44-8673-59F2F64498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8270" y="1704277"/>
              <a:ext cx="293161" cy="293161"/>
            </a:xfrm>
            <a:custGeom>
              <a:avLst/>
              <a:gdLst>
                <a:gd name="T0" fmla="*/ 291 w 987"/>
                <a:gd name="T1" fmla="*/ 986 h 987"/>
                <a:gd name="T2" fmla="*/ 291 w 987"/>
                <a:gd name="T3" fmla="*/ 645 h 987"/>
                <a:gd name="T4" fmla="*/ 340 w 987"/>
                <a:gd name="T5" fmla="*/ 596 h 987"/>
                <a:gd name="T6" fmla="*/ 633 w 987"/>
                <a:gd name="T7" fmla="*/ 596 h 987"/>
                <a:gd name="T8" fmla="*/ 682 w 987"/>
                <a:gd name="T9" fmla="*/ 645 h 987"/>
                <a:gd name="T10" fmla="*/ 682 w 987"/>
                <a:gd name="T11" fmla="*/ 986 h 987"/>
                <a:gd name="T12" fmla="*/ 0 w 987"/>
                <a:gd name="T13" fmla="*/ 392 h 987"/>
                <a:gd name="T14" fmla="*/ 0 w 987"/>
                <a:gd name="T15" fmla="*/ 937 h 987"/>
                <a:gd name="T16" fmla="*/ 41 w 987"/>
                <a:gd name="T17" fmla="*/ 986 h 987"/>
                <a:gd name="T18" fmla="*/ 289 w 987"/>
                <a:gd name="T19" fmla="*/ 986 h 987"/>
                <a:gd name="T20" fmla="*/ 0 w 987"/>
                <a:gd name="T21" fmla="*/ 390 h 987"/>
                <a:gd name="T22" fmla="*/ 494 w 987"/>
                <a:gd name="T23" fmla="*/ 0 h 987"/>
                <a:gd name="T24" fmla="*/ 987 w 987"/>
                <a:gd name="T25" fmla="*/ 390 h 987"/>
                <a:gd name="T26" fmla="*/ 681 w 987"/>
                <a:gd name="T27" fmla="*/ 987 h 987"/>
                <a:gd name="T28" fmla="*/ 935 w 987"/>
                <a:gd name="T29" fmla="*/ 987 h 987"/>
                <a:gd name="T30" fmla="*/ 987 w 987"/>
                <a:gd name="T31" fmla="*/ 938 h 987"/>
                <a:gd name="T32" fmla="*/ 987 w 987"/>
                <a:gd name="T33" fmla="*/ 400 h 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7" h="987">
                  <a:moveTo>
                    <a:pt x="291" y="986"/>
                  </a:moveTo>
                  <a:lnTo>
                    <a:pt x="291" y="645"/>
                  </a:lnTo>
                  <a:cubicBezTo>
                    <a:pt x="291" y="618"/>
                    <a:pt x="313" y="596"/>
                    <a:pt x="340" y="596"/>
                  </a:cubicBezTo>
                  <a:lnTo>
                    <a:pt x="633" y="596"/>
                  </a:lnTo>
                  <a:cubicBezTo>
                    <a:pt x="660" y="596"/>
                    <a:pt x="682" y="618"/>
                    <a:pt x="682" y="645"/>
                  </a:cubicBezTo>
                  <a:lnTo>
                    <a:pt x="682" y="986"/>
                  </a:lnTo>
                  <a:moveTo>
                    <a:pt x="0" y="392"/>
                  </a:moveTo>
                  <a:lnTo>
                    <a:pt x="0" y="937"/>
                  </a:lnTo>
                  <a:cubicBezTo>
                    <a:pt x="0" y="964"/>
                    <a:pt x="18" y="986"/>
                    <a:pt x="41" y="986"/>
                  </a:cubicBezTo>
                  <a:lnTo>
                    <a:pt x="289" y="986"/>
                  </a:lnTo>
                  <a:moveTo>
                    <a:pt x="0" y="390"/>
                  </a:moveTo>
                  <a:lnTo>
                    <a:pt x="494" y="0"/>
                  </a:lnTo>
                  <a:lnTo>
                    <a:pt x="987" y="390"/>
                  </a:lnTo>
                  <a:moveTo>
                    <a:pt x="681" y="987"/>
                  </a:moveTo>
                  <a:lnTo>
                    <a:pt x="935" y="987"/>
                  </a:lnTo>
                  <a:cubicBezTo>
                    <a:pt x="964" y="987"/>
                    <a:pt x="987" y="965"/>
                    <a:pt x="987" y="938"/>
                  </a:cubicBezTo>
                  <a:lnTo>
                    <a:pt x="987" y="400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620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gray">
          <a:xfrm>
            <a:off x="672233" y="2427967"/>
            <a:ext cx="4638152" cy="293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285750" indent="-285750">
              <a:buSzPct val="115000"/>
              <a:buFont typeface="Segoe UI Symbol" panose="020B0502040204020203" pitchFamily="34" charset="0"/>
              <a:buChar char="★"/>
              <a:defRPr/>
            </a:pPr>
            <a:r>
              <a:rPr lang="es-MX" dirty="0" smtClean="0"/>
              <a:t>Tener constituido el régimen de propiedad en condominio</a:t>
            </a:r>
            <a:endParaRPr lang="es-MX" dirty="0"/>
          </a:p>
          <a:p>
            <a:pPr marL="285750" indent="-285750" eaLnBrk="0" hangingPunct="0">
              <a:spcBef>
                <a:spcPct val="60000"/>
              </a:spcBef>
              <a:spcAft>
                <a:spcPts val="600"/>
              </a:spcAft>
              <a:buSzPct val="115000"/>
              <a:buFont typeface="Segoe UI Symbol" panose="020B0502040204020203" pitchFamily="34" charset="0"/>
              <a:buChar char="★"/>
              <a:defRPr/>
            </a:pPr>
            <a:r>
              <a:rPr lang="es-ES" kern="0" dirty="0" smtClean="0"/>
              <a:t>Las boletas prediales deben estar individualizadas</a:t>
            </a:r>
          </a:p>
          <a:p>
            <a:pPr marL="285750" indent="-285750" eaLnBrk="0" hangingPunct="0">
              <a:spcBef>
                <a:spcPct val="60000"/>
              </a:spcBef>
              <a:spcAft>
                <a:spcPts val="600"/>
              </a:spcAft>
              <a:buSzPct val="115000"/>
              <a:buFont typeface="Segoe UI Symbol" panose="020B0502040204020203" pitchFamily="34" charset="0"/>
              <a:buChar char="★"/>
              <a:defRPr/>
            </a:pPr>
            <a:r>
              <a:rPr lang="es-ES" kern="0" dirty="0" smtClean="0"/>
              <a:t>Se establecen dos contratos:</a:t>
            </a:r>
          </a:p>
          <a:p>
            <a:pPr marL="742898" lvl="1" indent="-285750" eaLnBrk="0" hangingPunct="0">
              <a:spcBef>
                <a:spcPct val="60000"/>
              </a:spcBef>
              <a:spcAft>
                <a:spcPts val="600"/>
              </a:spcAft>
              <a:buSzPct val="110000"/>
              <a:buFont typeface="Segoe UI Symbol" panose="020B0502040204020203" pitchFamily="34" charset="0"/>
              <a:buChar char=""/>
              <a:defRPr/>
            </a:pPr>
            <a:r>
              <a:rPr lang="es-ES" kern="0" dirty="0" smtClean="0"/>
              <a:t>Uno contrato de compraventa </a:t>
            </a:r>
          </a:p>
          <a:p>
            <a:pPr marL="742898" lvl="1" indent="-285750" eaLnBrk="0" hangingPunct="0">
              <a:spcBef>
                <a:spcPct val="60000"/>
              </a:spcBef>
              <a:spcAft>
                <a:spcPts val="600"/>
              </a:spcAft>
              <a:buSzPct val="110000"/>
              <a:buFont typeface="Segoe UI Symbol" panose="020B0502040204020203" pitchFamily="34" charset="0"/>
              <a:buChar char=""/>
              <a:defRPr/>
            </a:pPr>
            <a:r>
              <a:rPr lang="es-ES" kern="0" dirty="0" smtClean="0"/>
              <a:t>Uno contrato  de obra a precio alzado o prestación de servicios de construcción entre el desarrollador y el cliente</a:t>
            </a:r>
          </a:p>
        </p:txBody>
      </p:sp>
      <p:sp>
        <p:nvSpPr>
          <p:cNvPr id="6" name="Rectángulo 5"/>
          <p:cNvSpPr/>
          <p:nvPr/>
        </p:nvSpPr>
        <p:spPr>
          <a:xfrm>
            <a:off x="6452667" y="834643"/>
            <a:ext cx="432619" cy="5147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8" name="Imagen 7" descr="interior superior 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5339"/>
          </a:xfrm>
          <a:prstGeom prst="rect">
            <a:avLst/>
          </a:prstGeom>
        </p:spPr>
      </p:pic>
      <p:sp>
        <p:nvSpPr>
          <p:cNvPr id="9" name="Marcador de contenido 2"/>
          <p:cNvSpPr txBox="1">
            <a:spLocks/>
          </p:cNvSpPr>
          <p:nvPr/>
        </p:nvSpPr>
        <p:spPr>
          <a:xfrm>
            <a:off x="2801526" y="5357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 smtClean="0">
                <a:solidFill>
                  <a:schemeClr val="bg1"/>
                </a:solidFill>
                <a:latin typeface="Frutiger LT for BNS Medium"/>
                <a:cs typeface="Frutiger LT for BNS Medium"/>
              </a:rPr>
              <a:t>2</a:t>
            </a:r>
            <a:endParaRPr lang="es-ES" dirty="0">
              <a:solidFill>
                <a:schemeClr val="bg1"/>
              </a:solidFill>
              <a:latin typeface="Frutiger LT for BNS Medium"/>
              <a:cs typeface="Frutiger LT for BNS Medium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87" y="-19957"/>
            <a:ext cx="3083578" cy="717259"/>
          </a:xfrm>
          <a:prstGeom prst="rect">
            <a:avLst/>
          </a:prstGeom>
        </p:spPr>
      </p:pic>
      <p:sp>
        <p:nvSpPr>
          <p:cNvPr id="11" name="Marcador de contenido 2"/>
          <p:cNvSpPr txBox="1">
            <a:spLocks/>
          </p:cNvSpPr>
          <p:nvPr/>
        </p:nvSpPr>
        <p:spPr>
          <a:xfrm>
            <a:off x="4376226" y="119304"/>
            <a:ext cx="4941065" cy="4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latin typeface="Frutiger LT for BNS Medium"/>
                <a:cs typeface="Frutiger LT for BNS Medium"/>
              </a:rPr>
              <a:t>Producto </a:t>
            </a:r>
            <a:r>
              <a:rPr lang="es-ES" sz="2400" b="1" dirty="0" err="1" smtClean="0">
                <a:latin typeface="Frutiger LT for BNS Medium"/>
                <a:cs typeface="Frutiger LT for BNS Medium"/>
              </a:rPr>
              <a:t>Preveta</a:t>
            </a:r>
            <a:r>
              <a:rPr lang="es-ES" sz="2400" b="1" dirty="0" smtClean="0">
                <a:latin typeface="Frutiger LT for BNS Medium"/>
                <a:cs typeface="Frutiger LT for BNS Medium"/>
              </a:rPr>
              <a:t> l</a:t>
            </a:r>
            <a:endParaRPr lang="es-ES" sz="2400" b="1" dirty="0">
              <a:latin typeface="Frutiger LT for BNS Medium"/>
              <a:cs typeface="Frutiger LT for BNS Medium"/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3690102" y="21622"/>
            <a:ext cx="664184" cy="664184"/>
            <a:chOff x="2322881" y="1536358"/>
            <a:chExt cx="666514" cy="666514"/>
          </a:xfrm>
        </p:grpSpPr>
        <p:grpSp>
          <p:nvGrpSpPr>
            <p:cNvPr id="13" name="Grupo 12"/>
            <p:cNvGrpSpPr/>
            <p:nvPr/>
          </p:nvGrpSpPr>
          <p:grpSpPr>
            <a:xfrm>
              <a:off x="2322881" y="1536358"/>
              <a:ext cx="666514" cy="666514"/>
              <a:chOff x="7177548" y="99293"/>
              <a:chExt cx="521110" cy="521110"/>
            </a:xfrm>
          </p:grpSpPr>
          <p:sp>
            <p:nvSpPr>
              <p:cNvPr id="15" name="Elipse 14"/>
              <p:cNvSpPr/>
              <p:nvPr/>
            </p:nvSpPr>
            <p:spPr>
              <a:xfrm>
                <a:off x="7177548" y="99293"/>
                <a:ext cx="521110" cy="5211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6" name="Elipse 15"/>
              <p:cNvSpPr/>
              <p:nvPr/>
            </p:nvSpPr>
            <p:spPr>
              <a:xfrm>
                <a:off x="7208216" y="129048"/>
                <a:ext cx="442125" cy="442125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0DE1776E-F9CB-7D44-8673-59F2F64498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8270" y="1704277"/>
              <a:ext cx="293161" cy="293161"/>
            </a:xfrm>
            <a:custGeom>
              <a:avLst/>
              <a:gdLst>
                <a:gd name="T0" fmla="*/ 291 w 987"/>
                <a:gd name="T1" fmla="*/ 986 h 987"/>
                <a:gd name="T2" fmla="*/ 291 w 987"/>
                <a:gd name="T3" fmla="*/ 645 h 987"/>
                <a:gd name="T4" fmla="*/ 340 w 987"/>
                <a:gd name="T5" fmla="*/ 596 h 987"/>
                <a:gd name="T6" fmla="*/ 633 w 987"/>
                <a:gd name="T7" fmla="*/ 596 h 987"/>
                <a:gd name="T8" fmla="*/ 682 w 987"/>
                <a:gd name="T9" fmla="*/ 645 h 987"/>
                <a:gd name="T10" fmla="*/ 682 w 987"/>
                <a:gd name="T11" fmla="*/ 986 h 987"/>
                <a:gd name="T12" fmla="*/ 0 w 987"/>
                <a:gd name="T13" fmla="*/ 392 h 987"/>
                <a:gd name="T14" fmla="*/ 0 w 987"/>
                <a:gd name="T15" fmla="*/ 937 h 987"/>
                <a:gd name="T16" fmla="*/ 41 w 987"/>
                <a:gd name="T17" fmla="*/ 986 h 987"/>
                <a:gd name="T18" fmla="*/ 289 w 987"/>
                <a:gd name="T19" fmla="*/ 986 h 987"/>
                <a:gd name="T20" fmla="*/ 0 w 987"/>
                <a:gd name="T21" fmla="*/ 390 h 987"/>
                <a:gd name="T22" fmla="*/ 494 w 987"/>
                <a:gd name="T23" fmla="*/ 0 h 987"/>
                <a:gd name="T24" fmla="*/ 987 w 987"/>
                <a:gd name="T25" fmla="*/ 390 h 987"/>
                <a:gd name="T26" fmla="*/ 681 w 987"/>
                <a:gd name="T27" fmla="*/ 987 h 987"/>
                <a:gd name="T28" fmla="*/ 935 w 987"/>
                <a:gd name="T29" fmla="*/ 987 h 987"/>
                <a:gd name="T30" fmla="*/ 987 w 987"/>
                <a:gd name="T31" fmla="*/ 938 h 987"/>
                <a:gd name="T32" fmla="*/ 987 w 987"/>
                <a:gd name="T33" fmla="*/ 400 h 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7" h="987">
                  <a:moveTo>
                    <a:pt x="291" y="986"/>
                  </a:moveTo>
                  <a:lnTo>
                    <a:pt x="291" y="645"/>
                  </a:lnTo>
                  <a:cubicBezTo>
                    <a:pt x="291" y="618"/>
                    <a:pt x="313" y="596"/>
                    <a:pt x="340" y="596"/>
                  </a:cubicBezTo>
                  <a:lnTo>
                    <a:pt x="633" y="596"/>
                  </a:lnTo>
                  <a:cubicBezTo>
                    <a:pt x="660" y="596"/>
                    <a:pt x="682" y="618"/>
                    <a:pt x="682" y="645"/>
                  </a:cubicBezTo>
                  <a:lnTo>
                    <a:pt x="682" y="986"/>
                  </a:lnTo>
                  <a:moveTo>
                    <a:pt x="0" y="392"/>
                  </a:moveTo>
                  <a:lnTo>
                    <a:pt x="0" y="937"/>
                  </a:lnTo>
                  <a:cubicBezTo>
                    <a:pt x="0" y="964"/>
                    <a:pt x="18" y="986"/>
                    <a:pt x="41" y="986"/>
                  </a:cubicBezTo>
                  <a:lnTo>
                    <a:pt x="289" y="986"/>
                  </a:lnTo>
                  <a:moveTo>
                    <a:pt x="0" y="390"/>
                  </a:moveTo>
                  <a:lnTo>
                    <a:pt x="494" y="0"/>
                  </a:lnTo>
                  <a:lnTo>
                    <a:pt x="987" y="390"/>
                  </a:lnTo>
                  <a:moveTo>
                    <a:pt x="681" y="987"/>
                  </a:moveTo>
                  <a:lnTo>
                    <a:pt x="935" y="987"/>
                  </a:lnTo>
                  <a:cubicBezTo>
                    <a:pt x="964" y="987"/>
                    <a:pt x="987" y="965"/>
                    <a:pt x="987" y="938"/>
                  </a:cubicBezTo>
                  <a:lnTo>
                    <a:pt x="987" y="400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</p:grpSp>
      <p:pic>
        <p:nvPicPr>
          <p:cNvPr id="23" name="Picture 4" descr="Imagen relacionada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EFF3FC"/>
              </a:clrFrom>
              <a:clrTo>
                <a:srgbClr val="EFF3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97"/>
          <a:stretch/>
        </p:blipFill>
        <p:spPr bwMode="auto">
          <a:xfrm>
            <a:off x="7135595" y="1193887"/>
            <a:ext cx="1494879" cy="137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upo 23">
            <a:extLst>
              <a:ext uri="{FF2B5EF4-FFF2-40B4-BE49-F238E27FC236}">
                <a16:creationId xmlns:a16="http://schemas.microsoft.com/office/drawing/2014/main" id="{14CB62A1-64A5-4E8C-B9FB-9EC24A37A40C}"/>
              </a:ext>
            </a:extLst>
          </p:cNvPr>
          <p:cNvGrpSpPr/>
          <p:nvPr/>
        </p:nvGrpSpPr>
        <p:grpSpPr>
          <a:xfrm>
            <a:off x="7251845" y="3059211"/>
            <a:ext cx="1742464" cy="1240500"/>
            <a:chOff x="2220106" y="1093047"/>
            <a:chExt cx="2581505" cy="1905000"/>
          </a:xfrm>
        </p:grpSpPr>
        <p:pic>
          <p:nvPicPr>
            <p:cNvPr id="25" name="Picture 10" descr="Imagen relacionada">
              <a:extLst>
                <a:ext uri="{FF2B5EF4-FFF2-40B4-BE49-F238E27FC236}">
                  <a16:creationId xmlns:a16="http://schemas.microsoft.com/office/drawing/2014/main" id="{0A3309F6-054F-401C-B1EA-B53AC2D856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89" t="16903" r="13405" b="16672"/>
            <a:stretch/>
          </p:blipFill>
          <p:spPr bwMode="auto">
            <a:xfrm>
              <a:off x="2220106" y="2092331"/>
              <a:ext cx="572652" cy="523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6" name="Grupo 25">
              <a:extLst>
                <a:ext uri="{FF2B5EF4-FFF2-40B4-BE49-F238E27FC236}">
                  <a16:creationId xmlns:a16="http://schemas.microsoft.com/office/drawing/2014/main" id="{ABFA9D57-BAD1-4B9F-AB78-769BC3EA47EF}"/>
                </a:ext>
              </a:extLst>
            </p:cNvPr>
            <p:cNvGrpSpPr/>
            <p:nvPr/>
          </p:nvGrpSpPr>
          <p:grpSpPr>
            <a:xfrm>
              <a:off x="2637992" y="1093047"/>
              <a:ext cx="2163619" cy="1905000"/>
              <a:chOff x="525029" y="840509"/>
              <a:chExt cx="2163619" cy="1905000"/>
            </a:xfrm>
          </p:grpSpPr>
          <p:pic>
            <p:nvPicPr>
              <p:cNvPr id="27" name="Picture 2" descr="Resultado de imagen para construction loan red icon vector">
                <a:extLst>
                  <a:ext uri="{FF2B5EF4-FFF2-40B4-BE49-F238E27FC236}">
                    <a16:creationId xmlns:a16="http://schemas.microsoft.com/office/drawing/2014/main" id="{9860E002-D3BA-4C4C-B827-0E3B51C2B2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3648" y="840509"/>
                <a:ext cx="1905000" cy="1905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Elipse 27">
                <a:extLst>
                  <a:ext uri="{FF2B5EF4-FFF2-40B4-BE49-F238E27FC236}">
                    <a16:creationId xmlns:a16="http://schemas.microsoft.com/office/drawing/2014/main" id="{542B738A-C399-4904-B77B-4BDB3D98BBC5}"/>
                  </a:ext>
                </a:extLst>
              </p:cNvPr>
              <p:cNvSpPr/>
              <p:nvPr/>
            </p:nvSpPr>
            <p:spPr>
              <a:xfrm>
                <a:off x="2087418" y="2151896"/>
                <a:ext cx="443345" cy="46412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pic>
            <p:nvPicPr>
              <p:cNvPr id="29" name="Picture 4" descr="Resultado de imagen para icon red money vector">
                <a:extLst>
                  <a:ext uri="{FF2B5EF4-FFF2-40B4-BE49-F238E27FC236}">
                    <a16:creationId xmlns:a16="http://schemas.microsoft.com/office/drawing/2014/main" id="{670657BF-545F-4FD1-B008-B441EF6583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219" t="51192" r="27529" b="4417"/>
              <a:stretch/>
            </p:blipFill>
            <p:spPr bwMode="auto">
              <a:xfrm>
                <a:off x="1988340" y="2069320"/>
                <a:ext cx="641499" cy="6292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8" descr="Resultado de imagen para building and construction icon">
                <a:extLst>
                  <a:ext uri="{FF2B5EF4-FFF2-40B4-BE49-F238E27FC236}">
                    <a16:creationId xmlns:a16="http://schemas.microsoft.com/office/drawing/2014/main" id="{76AFE46B-3DA4-41D4-AF91-40EE9BF7E7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089" t="50494"/>
              <a:stretch/>
            </p:blipFill>
            <p:spPr bwMode="auto">
              <a:xfrm>
                <a:off x="525029" y="1948655"/>
                <a:ext cx="517238" cy="5091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2290" name="Picture 2" descr="Employees Vector SVG Icon (4) - SVG Repo Free SVG Icon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908" y="4938891"/>
            <a:ext cx="1221166" cy="122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uadroTexto 30"/>
          <p:cNvSpPr txBox="1"/>
          <p:nvPr/>
        </p:nvSpPr>
        <p:spPr>
          <a:xfrm>
            <a:off x="7196749" y="5568605"/>
            <a:ext cx="818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Broker</a:t>
            </a:r>
            <a:endParaRPr lang="es-MX" b="1" dirty="0"/>
          </a:p>
        </p:txBody>
      </p:sp>
      <p:sp>
        <p:nvSpPr>
          <p:cNvPr id="12288" name="CuadroTexto 12287"/>
          <p:cNvSpPr txBox="1"/>
          <p:nvPr/>
        </p:nvSpPr>
        <p:spPr>
          <a:xfrm>
            <a:off x="9172915" y="5031224"/>
            <a:ext cx="1489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Desarrollador</a:t>
            </a:r>
            <a:endParaRPr lang="es-MX" b="1" dirty="0"/>
          </a:p>
        </p:txBody>
      </p:sp>
      <p:sp>
        <p:nvSpPr>
          <p:cNvPr id="12289" name="Rectángulo 12288"/>
          <p:cNvSpPr/>
          <p:nvPr/>
        </p:nvSpPr>
        <p:spPr>
          <a:xfrm>
            <a:off x="1556456" y="1711803"/>
            <a:ext cx="25732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MX" sz="2000" b="1" dirty="0" smtClean="0">
                <a:solidFill>
                  <a:srgbClr val="FF0000"/>
                </a:solidFill>
              </a:rPr>
              <a:t>Condiciones Jurídicas: </a:t>
            </a:r>
            <a:endParaRPr lang="es-MX" sz="2000" b="1" dirty="0">
              <a:solidFill>
                <a:srgbClr val="FF0000"/>
              </a:solidFill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6979076" y="870952"/>
            <a:ext cx="28703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MX" sz="2000" b="1" dirty="0" smtClean="0">
                <a:solidFill>
                  <a:srgbClr val="FF0000"/>
                </a:solidFill>
              </a:rPr>
              <a:t>Beneficios par el Cliente: </a:t>
            </a:r>
            <a:endParaRPr lang="es-MX" sz="2000" b="1" dirty="0">
              <a:solidFill>
                <a:srgbClr val="FF0000"/>
              </a:solidFill>
            </a:endParaRPr>
          </a:p>
        </p:txBody>
      </p:sp>
      <p:sp>
        <p:nvSpPr>
          <p:cNvPr id="36" name="Rectángulo 35"/>
          <p:cNvSpPr/>
          <p:nvPr/>
        </p:nvSpPr>
        <p:spPr>
          <a:xfrm>
            <a:off x="6979076" y="2720444"/>
            <a:ext cx="35860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MX" sz="2000" b="1" dirty="0" smtClean="0">
                <a:solidFill>
                  <a:srgbClr val="FF0000"/>
                </a:solidFill>
              </a:rPr>
              <a:t>Beneficios par el Desarrollador: </a:t>
            </a:r>
            <a:endParaRPr lang="es-MX" sz="2000" b="1" dirty="0">
              <a:solidFill>
                <a:srgbClr val="FF0000"/>
              </a:solidFill>
            </a:endParaRPr>
          </a:p>
        </p:txBody>
      </p:sp>
      <p:sp>
        <p:nvSpPr>
          <p:cNvPr id="37" name="Rectángulo 36"/>
          <p:cNvSpPr/>
          <p:nvPr/>
        </p:nvSpPr>
        <p:spPr>
          <a:xfrm>
            <a:off x="6979076" y="4471467"/>
            <a:ext cx="28368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MX" sz="2000" b="1" dirty="0" smtClean="0">
                <a:solidFill>
                  <a:srgbClr val="FF0000"/>
                </a:solidFill>
              </a:rPr>
              <a:t>Beneficios par el Broker: </a:t>
            </a:r>
            <a:endParaRPr lang="es-MX" sz="2000" b="1" dirty="0">
              <a:solidFill>
                <a:srgbClr val="FF0000"/>
              </a:solidFill>
            </a:endParaRPr>
          </a:p>
        </p:txBody>
      </p:sp>
      <p:pic>
        <p:nvPicPr>
          <p:cNvPr id="12292" name="Picture 4" descr="Icono De La Propuesta De Ley De Vivienda, Estilo Del Esquema ...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80"/>
          <a:stretch/>
        </p:blipFill>
        <p:spPr bwMode="auto">
          <a:xfrm>
            <a:off x="414174" y="969980"/>
            <a:ext cx="1142282" cy="110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Imagen 3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679765">
            <a:off x="11321986" y="5407369"/>
            <a:ext cx="738187" cy="73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87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/>
          <p:cNvGrpSpPr/>
          <p:nvPr/>
        </p:nvGrpSpPr>
        <p:grpSpPr>
          <a:xfrm rot="20067304">
            <a:off x="6012818" y="2433755"/>
            <a:ext cx="357016" cy="718282"/>
            <a:chOff x="4372614" y="628071"/>
            <a:chExt cx="1045338" cy="1828802"/>
          </a:xfrm>
        </p:grpSpPr>
        <p:pic>
          <p:nvPicPr>
            <p:cNvPr id="5132" name="Picture 12" descr="Resultado de imagen para pen icon red &amp; black 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54" t="19584" b="9205"/>
            <a:stretch/>
          </p:blipFill>
          <p:spPr bwMode="auto">
            <a:xfrm>
              <a:off x="4372614" y="628072"/>
              <a:ext cx="1045338" cy="182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ángulo 7"/>
            <p:cNvSpPr/>
            <p:nvPr/>
          </p:nvSpPr>
          <p:spPr>
            <a:xfrm>
              <a:off x="4895283" y="1853336"/>
              <a:ext cx="175481" cy="6035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9" name="Rectángulo 8"/>
            <p:cNvSpPr/>
            <p:nvPr/>
          </p:nvSpPr>
          <p:spPr>
            <a:xfrm>
              <a:off x="4996873" y="1773382"/>
              <a:ext cx="73891" cy="799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4895282" y="628071"/>
              <a:ext cx="175481" cy="1003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A133557-00B0-449E-8915-8E13176EDDF7}"/>
              </a:ext>
            </a:extLst>
          </p:cNvPr>
          <p:cNvSpPr txBox="1"/>
          <p:nvPr/>
        </p:nvSpPr>
        <p:spPr>
          <a:xfrm>
            <a:off x="359277" y="1867375"/>
            <a:ext cx="488449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b="1" dirty="0">
                <a:solidFill>
                  <a:srgbClr val="FF0000"/>
                </a:solidFill>
              </a:rPr>
              <a:t>Destino del crédito: </a:t>
            </a:r>
          </a:p>
          <a:p>
            <a:r>
              <a:rPr lang="es-MX" dirty="0"/>
              <a:t>Es un crédito que permite comprar en preventa , fijar condiciones financieras y  apoya al solicitante con el enganche a través de un crédito personal.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406BE0C-69C6-4B1E-B4F3-9F76BE9978D6}"/>
              </a:ext>
            </a:extLst>
          </p:cNvPr>
          <p:cNvSpPr txBox="1"/>
          <p:nvPr/>
        </p:nvSpPr>
        <p:spPr>
          <a:xfrm>
            <a:off x="1703445" y="4186139"/>
            <a:ext cx="22613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Aforo máximo:</a:t>
            </a:r>
          </a:p>
          <a:p>
            <a:r>
              <a:rPr lang="es-MX" dirty="0"/>
              <a:t>95% Asalariados</a:t>
            </a:r>
          </a:p>
          <a:p>
            <a:r>
              <a:rPr lang="es-MX" dirty="0"/>
              <a:t>90% Independientes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2C692B1B-48A1-4E46-B2F2-B9659FF7AEB5}"/>
              </a:ext>
            </a:extLst>
          </p:cNvPr>
          <p:cNvSpPr txBox="1"/>
          <p:nvPr/>
        </p:nvSpPr>
        <p:spPr>
          <a:xfrm>
            <a:off x="6798771" y="5063960"/>
            <a:ext cx="407567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u="sng" dirty="0">
                <a:solidFill>
                  <a:srgbClr val="7030A0"/>
                </a:solidFill>
              </a:rPr>
              <a:t>Nota:</a:t>
            </a:r>
          </a:p>
          <a:p>
            <a:r>
              <a:rPr lang="es-MX" dirty="0"/>
              <a:t>Es fundamental tener previamente la autorización del banco para poder ofrecer este producto.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13BF7507-2B45-4C6E-A923-BDD9F03DBA28}"/>
              </a:ext>
            </a:extLst>
          </p:cNvPr>
          <p:cNvSpPr txBox="1"/>
          <p:nvPr/>
        </p:nvSpPr>
        <p:spPr>
          <a:xfrm>
            <a:off x="7202523" y="1042946"/>
            <a:ext cx="35367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Credito Personal: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Tasa preferencial del 18% anual.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600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9C5A5DA-1121-40DF-B3D2-232C96035611}"/>
              </a:ext>
            </a:extLst>
          </p:cNvPr>
          <p:cNvSpPr txBox="1"/>
          <p:nvPr/>
        </p:nvSpPr>
        <p:spPr>
          <a:xfrm>
            <a:off x="7306811" y="2265184"/>
            <a:ext cx="45712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Convenio Fija tu tasa: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9 meses  - comisión por apertura 1%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18 meses – comisión por apertura del 1.5%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C94E8907-3C7D-4F28-A432-EFE794B796A1}"/>
              </a:ext>
            </a:extLst>
          </p:cNvPr>
          <p:cNvSpPr txBox="1"/>
          <p:nvPr/>
        </p:nvSpPr>
        <p:spPr>
          <a:xfrm>
            <a:off x="7295846" y="3616750"/>
            <a:ext cx="43096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Credito hipotecario:</a:t>
            </a:r>
          </a:p>
          <a:p>
            <a:r>
              <a:rPr lang="es-MX" dirty="0"/>
              <a:t>Residencial, Preventa I, Creditos con apoyo gubernamental.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AF0EEBEA-F0B7-4015-B77D-50572CEB0B9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354458" y="1197395"/>
            <a:ext cx="704850" cy="3006976"/>
          </a:xfrm>
          <a:prstGeom prst="rect">
            <a:avLst/>
          </a:prstGeom>
        </p:spPr>
      </p:pic>
      <p:grpSp>
        <p:nvGrpSpPr>
          <p:cNvPr id="28" name="Grupo 27"/>
          <p:cNvGrpSpPr/>
          <p:nvPr/>
        </p:nvGrpSpPr>
        <p:grpSpPr>
          <a:xfrm>
            <a:off x="822386" y="836252"/>
            <a:ext cx="1176278" cy="1103780"/>
            <a:chOff x="3272668" y="4256106"/>
            <a:chExt cx="1176278" cy="1103780"/>
          </a:xfrm>
        </p:grpSpPr>
        <p:pic>
          <p:nvPicPr>
            <p:cNvPr id="29" name="Picture 20" descr="Resultado de imagen para crane vector icon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04"/>
            <a:stretch/>
          </p:blipFill>
          <p:spPr bwMode="auto">
            <a:xfrm flipH="1">
              <a:off x="3544127" y="4256106"/>
              <a:ext cx="904819" cy="969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" descr="Resultado de imagen para document home red icon vector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2668" y="4645891"/>
              <a:ext cx="713995" cy="713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upo 30"/>
          <p:cNvGrpSpPr/>
          <p:nvPr/>
        </p:nvGrpSpPr>
        <p:grpSpPr>
          <a:xfrm>
            <a:off x="2190795" y="3048430"/>
            <a:ext cx="1218250" cy="1095873"/>
            <a:chOff x="6238572" y="1261273"/>
            <a:chExt cx="1218250" cy="1095873"/>
          </a:xfrm>
        </p:grpSpPr>
        <p:pic>
          <p:nvPicPr>
            <p:cNvPr id="32" name="Picture 34" descr="Resultado de imagen para calculator mortagage red vector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44" t="3151" r="13175" b="4485"/>
            <a:stretch/>
          </p:blipFill>
          <p:spPr bwMode="auto">
            <a:xfrm>
              <a:off x="6238572" y="1488928"/>
              <a:ext cx="697309" cy="868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0" descr="Resultado de imagen para icon red home loan vector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31" t="11745" r="10582" b="14102"/>
            <a:stretch/>
          </p:blipFill>
          <p:spPr bwMode="auto">
            <a:xfrm>
              <a:off x="6560118" y="1261273"/>
              <a:ext cx="896704" cy="840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8" name="Picture 8" descr="Resultado de imagen para document icon red &amp; black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990" y="2412540"/>
            <a:ext cx="678362" cy="72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ipse 1"/>
          <p:cNvSpPr/>
          <p:nvPr/>
        </p:nvSpPr>
        <p:spPr>
          <a:xfrm flipV="1">
            <a:off x="6750297" y="2815559"/>
            <a:ext cx="190194" cy="2207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5" name="Picture 4" descr="Resultado de imagen para icon red money vector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9" t="51192" r="27529" b="4417"/>
          <a:stretch/>
        </p:blipFill>
        <p:spPr bwMode="auto">
          <a:xfrm>
            <a:off x="6663579" y="2747570"/>
            <a:ext cx="363630" cy="35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Resultado de imagen para icon red home loan vector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793" y="3711949"/>
            <a:ext cx="767403" cy="79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Resultado de imagen para icono signo de pesos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338" y="1072862"/>
            <a:ext cx="892481" cy="61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Resultado de imagen para documentacion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1" t="20116" r="32704" b="20339"/>
          <a:stretch/>
        </p:blipFill>
        <p:spPr bwMode="auto">
          <a:xfrm>
            <a:off x="6005989" y="5228604"/>
            <a:ext cx="618917" cy="77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Resultado de imagen para explosion icon vector png">
            <a:extLst>
              <a:ext uri="{FF2B5EF4-FFF2-40B4-BE49-F238E27FC236}">
                <a16:creationId xmlns:a16="http://schemas.microsoft.com/office/drawing/2014/main" id="{4EACFA64-EBCE-4418-BA73-16A50E7F1B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" t="35301" r="68809" b="41259"/>
          <a:stretch/>
        </p:blipFill>
        <p:spPr bwMode="auto">
          <a:xfrm>
            <a:off x="5837526" y="4997319"/>
            <a:ext cx="488814" cy="46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ángulo 40"/>
          <p:cNvSpPr/>
          <p:nvPr/>
        </p:nvSpPr>
        <p:spPr>
          <a:xfrm>
            <a:off x="426270" y="5653804"/>
            <a:ext cx="50564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Proceso de evaluación normal, créditos hasta:</a:t>
            </a:r>
            <a:endParaRPr lang="es-MX" sz="2000" b="1" dirty="0">
              <a:solidFill>
                <a:srgbClr val="FF0000"/>
              </a:solidFill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3586AD35-9203-4435-A932-02B6117E9768}"/>
              </a:ext>
            </a:extLst>
          </p:cNvPr>
          <p:cNvSpPr txBox="1"/>
          <p:nvPr/>
        </p:nvSpPr>
        <p:spPr>
          <a:xfrm>
            <a:off x="426270" y="6064175"/>
            <a:ext cx="4154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$15’000,000.00</a:t>
            </a:r>
            <a:endParaRPr lang="es-MX" dirty="0"/>
          </a:p>
        </p:txBody>
      </p:sp>
      <p:pic>
        <p:nvPicPr>
          <p:cNvPr id="3074" name="Picture 2" descr="Resultado de imagen para simbolo de palomita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" t="5576" r="3477" b="52242"/>
          <a:stretch/>
        </p:blipFill>
        <p:spPr bwMode="auto">
          <a:xfrm>
            <a:off x="458904" y="5105401"/>
            <a:ext cx="1219200" cy="55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Imagen 33" descr="interior superior 2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5339"/>
          </a:xfrm>
          <a:prstGeom prst="rect">
            <a:avLst/>
          </a:prstGeom>
        </p:spPr>
      </p:pic>
      <p:sp>
        <p:nvSpPr>
          <p:cNvPr id="36" name="Marcador de contenido 2"/>
          <p:cNvSpPr txBox="1">
            <a:spLocks/>
          </p:cNvSpPr>
          <p:nvPr/>
        </p:nvSpPr>
        <p:spPr>
          <a:xfrm>
            <a:off x="2801526" y="5357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 smtClean="0">
                <a:solidFill>
                  <a:schemeClr val="bg1"/>
                </a:solidFill>
                <a:latin typeface="Frutiger LT for BNS Medium"/>
                <a:cs typeface="Frutiger LT for BNS Medium"/>
              </a:rPr>
              <a:t>2</a:t>
            </a:r>
            <a:endParaRPr lang="es-ES" dirty="0">
              <a:solidFill>
                <a:schemeClr val="bg1"/>
              </a:solidFill>
              <a:latin typeface="Frutiger LT for BNS Medium"/>
              <a:cs typeface="Frutiger LT for BNS Medium"/>
            </a:endParaRPr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87" y="-19957"/>
            <a:ext cx="3083578" cy="717259"/>
          </a:xfrm>
          <a:prstGeom prst="rect">
            <a:avLst/>
          </a:prstGeom>
        </p:spPr>
      </p:pic>
      <p:sp>
        <p:nvSpPr>
          <p:cNvPr id="38" name="Marcador de contenido 2"/>
          <p:cNvSpPr txBox="1">
            <a:spLocks/>
          </p:cNvSpPr>
          <p:nvPr/>
        </p:nvSpPr>
        <p:spPr>
          <a:xfrm>
            <a:off x="4376226" y="119304"/>
            <a:ext cx="4941065" cy="4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latin typeface="Frutiger LT for BNS Medium"/>
                <a:cs typeface="Frutiger LT for BNS Medium"/>
              </a:rPr>
              <a:t>Producto Preventa ll</a:t>
            </a:r>
            <a:endParaRPr lang="es-ES" sz="2400" b="1" dirty="0">
              <a:latin typeface="Frutiger LT for BNS Medium"/>
              <a:cs typeface="Frutiger LT for BNS Medium"/>
            </a:endParaRPr>
          </a:p>
        </p:txBody>
      </p:sp>
      <p:grpSp>
        <p:nvGrpSpPr>
          <p:cNvPr id="45" name="Grupo 44"/>
          <p:cNvGrpSpPr/>
          <p:nvPr/>
        </p:nvGrpSpPr>
        <p:grpSpPr>
          <a:xfrm>
            <a:off x="3690102" y="21622"/>
            <a:ext cx="664184" cy="664184"/>
            <a:chOff x="2322881" y="1536358"/>
            <a:chExt cx="666514" cy="666514"/>
          </a:xfrm>
        </p:grpSpPr>
        <p:grpSp>
          <p:nvGrpSpPr>
            <p:cNvPr id="46" name="Grupo 45"/>
            <p:cNvGrpSpPr/>
            <p:nvPr/>
          </p:nvGrpSpPr>
          <p:grpSpPr>
            <a:xfrm>
              <a:off x="2322881" y="1536358"/>
              <a:ext cx="666514" cy="666514"/>
              <a:chOff x="7177548" y="99293"/>
              <a:chExt cx="521110" cy="521110"/>
            </a:xfrm>
          </p:grpSpPr>
          <p:sp>
            <p:nvSpPr>
              <p:cNvPr id="48" name="Elipse 47"/>
              <p:cNvSpPr/>
              <p:nvPr/>
            </p:nvSpPr>
            <p:spPr>
              <a:xfrm>
                <a:off x="7177548" y="99293"/>
                <a:ext cx="521110" cy="5211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9" name="Elipse 48"/>
              <p:cNvSpPr/>
              <p:nvPr/>
            </p:nvSpPr>
            <p:spPr>
              <a:xfrm>
                <a:off x="7208216" y="129048"/>
                <a:ext cx="442125" cy="442125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sp>
          <p:nvSpPr>
            <p:cNvPr id="47" name="Freeform 12">
              <a:extLst>
                <a:ext uri="{FF2B5EF4-FFF2-40B4-BE49-F238E27FC236}">
                  <a16:creationId xmlns:a16="http://schemas.microsoft.com/office/drawing/2014/main" id="{0DE1776E-F9CB-7D44-8673-59F2F64498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8270" y="1704277"/>
              <a:ext cx="293161" cy="293161"/>
            </a:xfrm>
            <a:custGeom>
              <a:avLst/>
              <a:gdLst>
                <a:gd name="T0" fmla="*/ 291 w 987"/>
                <a:gd name="T1" fmla="*/ 986 h 987"/>
                <a:gd name="T2" fmla="*/ 291 w 987"/>
                <a:gd name="T3" fmla="*/ 645 h 987"/>
                <a:gd name="T4" fmla="*/ 340 w 987"/>
                <a:gd name="T5" fmla="*/ 596 h 987"/>
                <a:gd name="T6" fmla="*/ 633 w 987"/>
                <a:gd name="T7" fmla="*/ 596 h 987"/>
                <a:gd name="T8" fmla="*/ 682 w 987"/>
                <a:gd name="T9" fmla="*/ 645 h 987"/>
                <a:gd name="T10" fmla="*/ 682 w 987"/>
                <a:gd name="T11" fmla="*/ 986 h 987"/>
                <a:gd name="T12" fmla="*/ 0 w 987"/>
                <a:gd name="T13" fmla="*/ 392 h 987"/>
                <a:gd name="T14" fmla="*/ 0 w 987"/>
                <a:gd name="T15" fmla="*/ 937 h 987"/>
                <a:gd name="T16" fmla="*/ 41 w 987"/>
                <a:gd name="T17" fmla="*/ 986 h 987"/>
                <a:gd name="T18" fmla="*/ 289 w 987"/>
                <a:gd name="T19" fmla="*/ 986 h 987"/>
                <a:gd name="T20" fmla="*/ 0 w 987"/>
                <a:gd name="T21" fmla="*/ 390 h 987"/>
                <a:gd name="T22" fmla="*/ 494 w 987"/>
                <a:gd name="T23" fmla="*/ 0 h 987"/>
                <a:gd name="T24" fmla="*/ 987 w 987"/>
                <a:gd name="T25" fmla="*/ 390 h 987"/>
                <a:gd name="T26" fmla="*/ 681 w 987"/>
                <a:gd name="T27" fmla="*/ 987 h 987"/>
                <a:gd name="T28" fmla="*/ 935 w 987"/>
                <a:gd name="T29" fmla="*/ 987 h 987"/>
                <a:gd name="T30" fmla="*/ 987 w 987"/>
                <a:gd name="T31" fmla="*/ 938 h 987"/>
                <a:gd name="T32" fmla="*/ 987 w 987"/>
                <a:gd name="T33" fmla="*/ 400 h 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7" h="987">
                  <a:moveTo>
                    <a:pt x="291" y="986"/>
                  </a:moveTo>
                  <a:lnTo>
                    <a:pt x="291" y="645"/>
                  </a:lnTo>
                  <a:cubicBezTo>
                    <a:pt x="291" y="618"/>
                    <a:pt x="313" y="596"/>
                    <a:pt x="340" y="596"/>
                  </a:cubicBezTo>
                  <a:lnTo>
                    <a:pt x="633" y="596"/>
                  </a:lnTo>
                  <a:cubicBezTo>
                    <a:pt x="660" y="596"/>
                    <a:pt x="682" y="618"/>
                    <a:pt x="682" y="645"/>
                  </a:cubicBezTo>
                  <a:lnTo>
                    <a:pt x="682" y="986"/>
                  </a:lnTo>
                  <a:moveTo>
                    <a:pt x="0" y="392"/>
                  </a:moveTo>
                  <a:lnTo>
                    <a:pt x="0" y="937"/>
                  </a:lnTo>
                  <a:cubicBezTo>
                    <a:pt x="0" y="964"/>
                    <a:pt x="18" y="986"/>
                    <a:pt x="41" y="986"/>
                  </a:cubicBezTo>
                  <a:lnTo>
                    <a:pt x="289" y="986"/>
                  </a:lnTo>
                  <a:moveTo>
                    <a:pt x="0" y="390"/>
                  </a:moveTo>
                  <a:lnTo>
                    <a:pt x="494" y="0"/>
                  </a:lnTo>
                  <a:lnTo>
                    <a:pt x="987" y="390"/>
                  </a:lnTo>
                  <a:moveTo>
                    <a:pt x="681" y="987"/>
                  </a:moveTo>
                  <a:lnTo>
                    <a:pt x="935" y="987"/>
                  </a:lnTo>
                  <a:cubicBezTo>
                    <a:pt x="964" y="987"/>
                    <a:pt x="987" y="965"/>
                    <a:pt x="987" y="938"/>
                  </a:cubicBezTo>
                  <a:lnTo>
                    <a:pt x="987" y="400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</p:grpSp>
      <p:pic>
        <p:nvPicPr>
          <p:cNvPr id="50" name="Imagen 49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679765">
            <a:off x="11236419" y="5378826"/>
            <a:ext cx="738187" cy="73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27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Google Maps Pin Icon in 2020 | Google maps icon, Marker icon ..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1"/>
          <a:stretch/>
        </p:blipFill>
        <p:spPr bwMode="auto">
          <a:xfrm>
            <a:off x="7122432" y="1461561"/>
            <a:ext cx="829560" cy="76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7218417" y="1995028"/>
            <a:ext cx="4015640" cy="2675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90"/>
              </a:spcAft>
            </a:pPr>
            <a:r>
              <a:rPr lang="es-MX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        El Desarrollo debe ubicarse en las </a:t>
            </a:r>
            <a:r>
              <a:rPr lang="es-MX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Macroplazas</a:t>
            </a:r>
            <a:r>
              <a:rPr lang="es-MX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MX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Autorizadas</a:t>
            </a:r>
            <a:r>
              <a:rPr lang="es-MX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</a:p>
          <a:p>
            <a:pPr lvl="0" algn="just">
              <a:spcAft>
                <a:spcPts val="90"/>
              </a:spcAft>
            </a:pPr>
            <a:endParaRPr lang="es-MX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spcAft>
                <a:spcPts val="90"/>
              </a:spcAft>
              <a:buSzPct val="110000"/>
              <a:buFont typeface="Segoe UI Symbol" panose="020B0502040204020203" pitchFamily="34" charset="0"/>
              <a:buChar char="★"/>
            </a:pPr>
            <a:r>
              <a:rPr lang="es-MX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Metropolitana</a:t>
            </a:r>
          </a:p>
          <a:p>
            <a:pPr marL="342900" lvl="0" indent="-342900" algn="just">
              <a:spcAft>
                <a:spcPts val="90"/>
              </a:spcAft>
              <a:buSzPct val="110000"/>
              <a:buFont typeface="Segoe UI Symbol" panose="020B0502040204020203" pitchFamily="34" charset="0"/>
              <a:buChar char="★"/>
            </a:pPr>
            <a:r>
              <a:rPr lang="es-MX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Guadalajara</a:t>
            </a:r>
          </a:p>
          <a:p>
            <a:pPr marL="342900" lvl="0" indent="-342900" algn="just">
              <a:spcAft>
                <a:spcPts val="90"/>
              </a:spcAft>
              <a:buSzPct val="110000"/>
              <a:buFont typeface="Segoe UI Symbol" panose="020B0502040204020203" pitchFamily="34" charset="0"/>
              <a:buChar char="★"/>
            </a:pPr>
            <a:r>
              <a:rPr lang="es-MX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Monterrey </a:t>
            </a:r>
          </a:p>
          <a:p>
            <a:pPr marL="342900" lvl="0" indent="-342900" algn="just">
              <a:spcAft>
                <a:spcPts val="90"/>
              </a:spcAft>
              <a:buSzPct val="110000"/>
              <a:buFont typeface="Segoe UI Symbol" panose="020B0502040204020203" pitchFamily="34" charset="0"/>
              <a:buChar char="★"/>
            </a:pPr>
            <a:r>
              <a:rPr lang="es-MX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Querétaro</a:t>
            </a:r>
          </a:p>
          <a:p>
            <a:pPr marL="342900" lvl="0" indent="-342900" algn="just">
              <a:spcAft>
                <a:spcPts val="90"/>
              </a:spcAft>
              <a:buSzPct val="110000"/>
              <a:buFont typeface="Segoe UI Symbol" panose="020B0502040204020203" pitchFamily="34" charset="0"/>
              <a:buChar char="★"/>
            </a:pPr>
            <a:r>
              <a:rPr lang="es-MX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Puebla </a:t>
            </a:r>
          </a:p>
          <a:p>
            <a:pPr marL="342900" lvl="0" indent="-342900" algn="just">
              <a:spcAft>
                <a:spcPts val="90"/>
              </a:spcAft>
              <a:buSzPct val="110000"/>
              <a:buFont typeface="Segoe UI Symbol" panose="020B0502040204020203" pitchFamily="34" charset="0"/>
              <a:buChar char="★"/>
            </a:pPr>
            <a:r>
              <a:rPr lang="es-MX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Mérida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392" y="1254799"/>
            <a:ext cx="5812972" cy="4543314"/>
          </a:xfrm>
          <a:prstGeom prst="rect">
            <a:avLst/>
          </a:prstGeom>
        </p:spPr>
      </p:pic>
      <p:pic>
        <p:nvPicPr>
          <p:cNvPr id="6" name="Imagen 5" descr="interior superior 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5339"/>
          </a:xfrm>
          <a:prstGeom prst="rect">
            <a:avLst/>
          </a:prstGeom>
        </p:spPr>
      </p:pic>
      <p:sp>
        <p:nvSpPr>
          <p:cNvPr id="7" name="Marcador de contenido 2"/>
          <p:cNvSpPr txBox="1">
            <a:spLocks/>
          </p:cNvSpPr>
          <p:nvPr/>
        </p:nvSpPr>
        <p:spPr>
          <a:xfrm>
            <a:off x="2801526" y="5357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 smtClean="0">
                <a:solidFill>
                  <a:schemeClr val="bg1"/>
                </a:solidFill>
                <a:latin typeface="Frutiger LT for BNS Medium"/>
                <a:cs typeface="Frutiger LT for BNS Medium"/>
              </a:rPr>
              <a:t>2</a:t>
            </a:r>
            <a:endParaRPr lang="es-ES" dirty="0">
              <a:solidFill>
                <a:schemeClr val="bg1"/>
              </a:solidFill>
              <a:latin typeface="Frutiger LT for BNS Medium"/>
              <a:cs typeface="Frutiger LT for BNS Medium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87" y="-19957"/>
            <a:ext cx="3083578" cy="717259"/>
          </a:xfrm>
          <a:prstGeom prst="rect">
            <a:avLst/>
          </a:prstGeom>
        </p:spPr>
      </p:pic>
      <p:sp>
        <p:nvSpPr>
          <p:cNvPr id="9" name="Marcador de contenido 2"/>
          <p:cNvSpPr txBox="1">
            <a:spLocks/>
          </p:cNvSpPr>
          <p:nvPr/>
        </p:nvSpPr>
        <p:spPr>
          <a:xfrm>
            <a:off x="4376226" y="119304"/>
            <a:ext cx="4941065" cy="4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latin typeface="Frutiger LT for BNS Medium"/>
                <a:cs typeface="Frutiger LT for BNS Medium"/>
              </a:rPr>
              <a:t>Producto Preventa ll</a:t>
            </a:r>
            <a:endParaRPr lang="es-ES" sz="2400" b="1" dirty="0">
              <a:latin typeface="Frutiger LT for BNS Medium"/>
              <a:cs typeface="Frutiger LT for BNS Medium"/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3690102" y="21622"/>
            <a:ext cx="664184" cy="664184"/>
            <a:chOff x="2322881" y="1536358"/>
            <a:chExt cx="666514" cy="666514"/>
          </a:xfrm>
        </p:grpSpPr>
        <p:grpSp>
          <p:nvGrpSpPr>
            <p:cNvPr id="11" name="Grupo 10"/>
            <p:cNvGrpSpPr/>
            <p:nvPr/>
          </p:nvGrpSpPr>
          <p:grpSpPr>
            <a:xfrm>
              <a:off x="2322881" y="1536358"/>
              <a:ext cx="666514" cy="666514"/>
              <a:chOff x="7177548" y="99293"/>
              <a:chExt cx="521110" cy="521110"/>
            </a:xfrm>
          </p:grpSpPr>
          <p:sp>
            <p:nvSpPr>
              <p:cNvPr id="13" name="Elipse 12"/>
              <p:cNvSpPr/>
              <p:nvPr/>
            </p:nvSpPr>
            <p:spPr>
              <a:xfrm>
                <a:off x="7177548" y="99293"/>
                <a:ext cx="521110" cy="5211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4" name="Elipse 13"/>
              <p:cNvSpPr/>
              <p:nvPr/>
            </p:nvSpPr>
            <p:spPr>
              <a:xfrm>
                <a:off x="7208216" y="129048"/>
                <a:ext cx="442125" cy="442125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0DE1776E-F9CB-7D44-8673-59F2F64498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8270" y="1704277"/>
              <a:ext cx="293161" cy="293161"/>
            </a:xfrm>
            <a:custGeom>
              <a:avLst/>
              <a:gdLst>
                <a:gd name="T0" fmla="*/ 291 w 987"/>
                <a:gd name="T1" fmla="*/ 986 h 987"/>
                <a:gd name="T2" fmla="*/ 291 w 987"/>
                <a:gd name="T3" fmla="*/ 645 h 987"/>
                <a:gd name="T4" fmla="*/ 340 w 987"/>
                <a:gd name="T5" fmla="*/ 596 h 987"/>
                <a:gd name="T6" fmla="*/ 633 w 987"/>
                <a:gd name="T7" fmla="*/ 596 h 987"/>
                <a:gd name="T8" fmla="*/ 682 w 987"/>
                <a:gd name="T9" fmla="*/ 645 h 987"/>
                <a:gd name="T10" fmla="*/ 682 w 987"/>
                <a:gd name="T11" fmla="*/ 986 h 987"/>
                <a:gd name="T12" fmla="*/ 0 w 987"/>
                <a:gd name="T13" fmla="*/ 392 h 987"/>
                <a:gd name="T14" fmla="*/ 0 w 987"/>
                <a:gd name="T15" fmla="*/ 937 h 987"/>
                <a:gd name="T16" fmla="*/ 41 w 987"/>
                <a:gd name="T17" fmla="*/ 986 h 987"/>
                <a:gd name="T18" fmla="*/ 289 w 987"/>
                <a:gd name="T19" fmla="*/ 986 h 987"/>
                <a:gd name="T20" fmla="*/ 0 w 987"/>
                <a:gd name="T21" fmla="*/ 390 h 987"/>
                <a:gd name="T22" fmla="*/ 494 w 987"/>
                <a:gd name="T23" fmla="*/ 0 h 987"/>
                <a:gd name="T24" fmla="*/ 987 w 987"/>
                <a:gd name="T25" fmla="*/ 390 h 987"/>
                <a:gd name="T26" fmla="*/ 681 w 987"/>
                <a:gd name="T27" fmla="*/ 987 h 987"/>
                <a:gd name="T28" fmla="*/ 935 w 987"/>
                <a:gd name="T29" fmla="*/ 987 h 987"/>
                <a:gd name="T30" fmla="*/ 987 w 987"/>
                <a:gd name="T31" fmla="*/ 938 h 987"/>
                <a:gd name="T32" fmla="*/ 987 w 987"/>
                <a:gd name="T33" fmla="*/ 400 h 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7" h="987">
                  <a:moveTo>
                    <a:pt x="291" y="986"/>
                  </a:moveTo>
                  <a:lnTo>
                    <a:pt x="291" y="645"/>
                  </a:lnTo>
                  <a:cubicBezTo>
                    <a:pt x="291" y="618"/>
                    <a:pt x="313" y="596"/>
                    <a:pt x="340" y="596"/>
                  </a:cubicBezTo>
                  <a:lnTo>
                    <a:pt x="633" y="596"/>
                  </a:lnTo>
                  <a:cubicBezTo>
                    <a:pt x="660" y="596"/>
                    <a:pt x="682" y="618"/>
                    <a:pt x="682" y="645"/>
                  </a:cubicBezTo>
                  <a:lnTo>
                    <a:pt x="682" y="986"/>
                  </a:lnTo>
                  <a:moveTo>
                    <a:pt x="0" y="392"/>
                  </a:moveTo>
                  <a:lnTo>
                    <a:pt x="0" y="937"/>
                  </a:lnTo>
                  <a:cubicBezTo>
                    <a:pt x="0" y="964"/>
                    <a:pt x="18" y="986"/>
                    <a:pt x="41" y="986"/>
                  </a:cubicBezTo>
                  <a:lnTo>
                    <a:pt x="289" y="986"/>
                  </a:lnTo>
                  <a:moveTo>
                    <a:pt x="0" y="390"/>
                  </a:moveTo>
                  <a:lnTo>
                    <a:pt x="494" y="0"/>
                  </a:lnTo>
                  <a:lnTo>
                    <a:pt x="987" y="390"/>
                  </a:lnTo>
                  <a:moveTo>
                    <a:pt x="681" y="987"/>
                  </a:moveTo>
                  <a:lnTo>
                    <a:pt x="935" y="987"/>
                  </a:lnTo>
                  <a:cubicBezTo>
                    <a:pt x="964" y="987"/>
                    <a:pt x="987" y="965"/>
                    <a:pt x="987" y="938"/>
                  </a:cubicBezTo>
                  <a:lnTo>
                    <a:pt x="987" y="400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</p:grpSp>
      <p:pic>
        <p:nvPicPr>
          <p:cNvPr id="17" name="Picture 2" descr="Resultado de imagen para ojo turco rojo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72" t="70780" r="9747" b="11308"/>
          <a:stretch/>
        </p:blipFill>
        <p:spPr bwMode="auto">
          <a:xfrm>
            <a:off x="11487689" y="5487190"/>
            <a:ext cx="656343" cy="62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76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uadroTexto 25">
            <a:extLst>
              <a:ext uri="{FF2B5EF4-FFF2-40B4-BE49-F238E27FC236}">
                <a16:creationId xmlns:a16="http://schemas.microsoft.com/office/drawing/2014/main" id="{6394FA0B-2EA9-4D8D-B148-C7330CE5C487}"/>
              </a:ext>
            </a:extLst>
          </p:cNvPr>
          <p:cNvSpPr txBox="1"/>
          <p:nvPr/>
        </p:nvSpPr>
        <p:spPr>
          <a:xfrm>
            <a:off x="378024" y="2498897"/>
            <a:ext cx="3914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Compra </a:t>
            </a:r>
            <a:r>
              <a:rPr lang="es-MX" dirty="0"/>
              <a:t>de un inmueble nuevo o usado (terminado al  100%)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2F904C3-42CB-45E5-8F35-C215883305B9}"/>
              </a:ext>
            </a:extLst>
          </p:cNvPr>
          <p:cNvSpPr txBox="1"/>
          <p:nvPr/>
        </p:nvSpPr>
        <p:spPr>
          <a:xfrm>
            <a:off x="4635453" y="2435454"/>
            <a:ext cx="199111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Aforo máximo:</a:t>
            </a:r>
          </a:p>
          <a:p>
            <a:r>
              <a:rPr lang="es-MX" dirty="0"/>
              <a:t>95% Asalariados</a:t>
            </a:r>
          </a:p>
        </p:txBody>
      </p:sp>
      <p:grpSp>
        <p:nvGrpSpPr>
          <p:cNvPr id="34" name="Grupo 33">
            <a:extLst>
              <a:ext uri="{FF2B5EF4-FFF2-40B4-BE49-F238E27FC236}">
                <a16:creationId xmlns:a16="http://schemas.microsoft.com/office/drawing/2014/main" id="{DA1135DF-2103-4B93-94FF-A2B9162DAC46}"/>
              </a:ext>
            </a:extLst>
          </p:cNvPr>
          <p:cNvGrpSpPr/>
          <p:nvPr/>
        </p:nvGrpSpPr>
        <p:grpSpPr>
          <a:xfrm>
            <a:off x="5572021" y="4356621"/>
            <a:ext cx="750031" cy="728681"/>
            <a:chOff x="9213634" y="2627294"/>
            <a:chExt cx="914400" cy="914400"/>
          </a:xfrm>
        </p:grpSpPr>
        <p:pic>
          <p:nvPicPr>
            <p:cNvPr id="50" name="Picture 6" descr="Resultado de imagen para scotiabank icon">
              <a:extLst>
                <a:ext uri="{FF2B5EF4-FFF2-40B4-BE49-F238E27FC236}">
                  <a16:creationId xmlns:a16="http://schemas.microsoft.com/office/drawing/2014/main" id="{A55A8D4C-F978-41CC-BE73-A9260A5361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22" t="18593" r="16826" b="18528"/>
            <a:stretch/>
          </p:blipFill>
          <p:spPr bwMode="auto">
            <a:xfrm>
              <a:off x="9376597" y="2772181"/>
              <a:ext cx="647204" cy="624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Rectángulo redondeado 50">
              <a:extLst>
                <a:ext uri="{FF2B5EF4-FFF2-40B4-BE49-F238E27FC236}">
                  <a16:creationId xmlns:a16="http://schemas.microsoft.com/office/drawing/2014/main" id="{5AAD017F-29A1-49D1-B311-7BA7CF3BB000}"/>
                </a:ext>
              </a:extLst>
            </p:cNvPr>
            <p:cNvSpPr/>
            <p:nvPr/>
          </p:nvSpPr>
          <p:spPr>
            <a:xfrm>
              <a:off x="9213634" y="2627294"/>
              <a:ext cx="914400" cy="914400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35" name="Imagen 34">
            <a:extLst>
              <a:ext uri="{FF2B5EF4-FFF2-40B4-BE49-F238E27FC236}">
                <a16:creationId xmlns:a16="http://schemas.microsoft.com/office/drawing/2014/main" id="{148C557E-15AF-4ED9-AE2D-B7FF2593FB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 l="25974" t="13310" r="26802" b="12512"/>
          <a:stretch/>
        </p:blipFill>
        <p:spPr>
          <a:xfrm>
            <a:off x="4186268" y="4322596"/>
            <a:ext cx="915017" cy="826571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42CFE05F-A54C-4E7E-BB16-EA6DDFFA86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</a:blip>
          <a:srcRect l="53948" t="31132" r="7996" b="13748"/>
          <a:stretch/>
        </p:blipFill>
        <p:spPr>
          <a:xfrm>
            <a:off x="3739440" y="4544795"/>
            <a:ext cx="378804" cy="382175"/>
          </a:xfrm>
          <a:prstGeom prst="rect">
            <a:avLst/>
          </a:prstGeom>
        </p:spPr>
      </p:pic>
      <p:pic>
        <p:nvPicPr>
          <p:cNvPr id="37" name="Picture 16" descr="Resultado de imagen para signo mayor que png">
            <a:extLst>
              <a:ext uri="{FF2B5EF4-FFF2-40B4-BE49-F238E27FC236}">
                <a16:creationId xmlns:a16="http://schemas.microsoft.com/office/drawing/2014/main" id="{4451F1E4-B01D-40FB-8D86-470C419CB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694" y="4461634"/>
            <a:ext cx="409205" cy="42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2" descr="Imagen relacionada">
            <a:extLst>
              <a:ext uri="{FF2B5EF4-FFF2-40B4-BE49-F238E27FC236}">
                <a16:creationId xmlns:a16="http://schemas.microsoft.com/office/drawing/2014/main" id="{6614182E-0FBB-402A-A48F-47142FB380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596" b="52261"/>
          <a:stretch/>
        </p:blipFill>
        <p:spPr bwMode="auto">
          <a:xfrm>
            <a:off x="6417590" y="4825975"/>
            <a:ext cx="335083" cy="22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93E975EA-8DEE-4564-A645-3B0B3CE556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</a:blip>
          <a:srcRect l="53948" t="31132" r="7996" b="13748"/>
          <a:stretch/>
        </p:blipFill>
        <p:spPr>
          <a:xfrm>
            <a:off x="5127699" y="4544795"/>
            <a:ext cx="378804" cy="382175"/>
          </a:xfrm>
          <a:prstGeom prst="rect">
            <a:avLst/>
          </a:prstGeom>
        </p:spPr>
      </p:pic>
      <p:pic>
        <p:nvPicPr>
          <p:cNvPr id="40" name="Picture 22" descr="Resultado de imagen para signo puntos suspensivos png">
            <a:extLst>
              <a:ext uri="{FF2B5EF4-FFF2-40B4-BE49-F238E27FC236}">
                <a16:creationId xmlns:a16="http://schemas.microsoft.com/office/drawing/2014/main" id="{5B19CB5F-4683-40EC-BB28-E5378CF470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3" t="41775" r="30313" b="35961"/>
          <a:stretch/>
        </p:blipFill>
        <p:spPr bwMode="auto">
          <a:xfrm flipV="1">
            <a:off x="7869265" y="4762468"/>
            <a:ext cx="689424" cy="23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CuadroTexto 40">
            <a:extLst>
              <a:ext uri="{FF2B5EF4-FFF2-40B4-BE49-F238E27FC236}">
                <a16:creationId xmlns:a16="http://schemas.microsoft.com/office/drawing/2014/main" id="{22A77080-6FD3-4112-9DA1-71C667447D4B}"/>
              </a:ext>
            </a:extLst>
          </p:cNvPr>
          <p:cNvSpPr txBox="1"/>
          <p:nvPr/>
        </p:nvSpPr>
        <p:spPr>
          <a:xfrm>
            <a:off x="2847340" y="3638665"/>
            <a:ext cx="740360" cy="544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100" b="1" dirty="0"/>
              <a:t>Saldo </a:t>
            </a:r>
          </a:p>
          <a:p>
            <a:pPr algn="ctr"/>
            <a:r>
              <a:rPr lang="es-MX" sz="1100" b="1" dirty="0"/>
              <a:t>Subcuenta</a:t>
            </a:r>
          </a:p>
          <a:p>
            <a:pPr algn="ctr"/>
            <a:r>
              <a:rPr lang="es-MX" sz="1100" b="1" dirty="0"/>
              <a:t>Vivienda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8D1E16FC-E48F-4988-9488-A047509E798A}"/>
              </a:ext>
            </a:extLst>
          </p:cNvPr>
          <p:cNvSpPr txBox="1"/>
          <p:nvPr/>
        </p:nvSpPr>
        <p:spPr>
          <a:xfrm>
            <a:off x="4352865" y="3779260"/>
            <a:ext cx="658953" cy="390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100" b="1" dirty="0"/>
              <a:t>Crédito </a:t>
            </a:r>
          </a:p>
          <a:p>
            <a:pPr algn="ctr"/>
            <a:r>
              <a:rPr lang="es-MX" sz="1100" b="1" dirty="0" err="1"/>
              <a:t>Infonavit</a:t>
            </a:r>
            <a:endParaRPr lang="es-MX" sz="1100" b="1" dirty="0"/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4A06A014-2F18-4706-80DD-770F2DBECCD1}"/>
              </a:ext>
            </a:extLst>
          </p:cNvPr>
          <p:cNvSpPr txBox="1"/>
          <p:nvPr/>
        </p:nvSpPr>
        <p:spPr>
          <a:xfrm>
            <a:off x="5625701" y="3779260"/>
            <a:ext cx="642671" cy="390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100" b="1" dirty="0"/>
              <a:t>Crédito </a:t>
            </a:r>
          </a:p>
          <a:p>
            <a:pPr algn="ctr"/>
            <a:r>
              <a:rPr lang="es-MX" sz="1100" b="1" dirty="0"/>
              <a:t>Bancario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72D0ABC6-2759-4841-8210-83189A1D7010}"/>
              </a:ext>
            </a:extLst>
          </p:cNvPr>
          <p:cNvSpPr txBox="1"/>
          <p:nvPr/>
        </p:nvSpPr>
        <p:spPr>
          <a:xfrm>
            <a:off x="4023649" y="5331320"/>
            <a:ext cx="2442692" cy="544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 dirty="0"/>
              <a:t>La suma del Crédito de </a:t>
            </a:r>
            <a:r>
              <a:rPr lang="es-MX" sz="1100" dirty="0" err="1"/>
              <a:t>Infonavit</a:t>
            </a:r>
            <a:r>
              <a:rPr lang="es-MX" sz="1100" dirty="0"/>
              <a:t> + el Crédito de Scotiabank no debe rebasar el 100% del Valor de la Vivienda 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EE1C1A32-28B7-4D22-85C5-0AF9789BC311}"/>
              </a:ext>
            </a:extLst>
          </p:cNvPr>
          <p:cNvSpPr txBox="1"/>
          <p:nvPr/>
        </p:nvSpPr>
        <p:spPr>
          <a:xfrm flipH="1">
            <a:off x="6632861" y="5342451"/>
            <a:ext cx="1381386" cy="544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 dirty="0"/>
              <a:t>El 100% del Saldo de Subcuenta de Vivienda queda libre</a:t>
            </a:r>
          </a:p>
        </p:txBody>
      </p:sp>
      <p:pic>
        <p:nvPicPr>
          <p:cNvPr id="46" name="Picture 30" descr="Resultado de imagen para corchetes icono png">
            <a:extLst>
              <a:ext uri="{FF2B5EF4-FFF2-40B4-BE49-F238E27FC236}">
                <a16:creationId xmlns:a16="http://schemas.microsoft.com/office/drawing/2014/main" id="{4500E05B-B79B-48A5-8426-D47083AA8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711" y="5146327"/>
            <a:ext cx="1638777" cy="34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Flecha abajo 46">
            <a:extLst>
              <a:ext uri="{FF2B5EF4-FFF2-40B4-BE49-F238E27FC236}">
                <a16:creationId xmlns:a16="http://schemas.microsoft.com/office/drawing/2014/main" id="{211A2D83-915C-4F23-BAE9-BDAB4E2AACEB}"/>
              </a:ext>
            </a:extLst>
          </p:cNvPr>
          <p:cNvSpPr/>
          <p:nvPr/>
        </p:nvSpPr>
        <p:spPr>
          <a:xfrm>
            <a:off x="7208461" y="5130371"/>
            <a:ext cx="269381" cy="172015"/>
          </a:xfrm>
          <a:prstGeom prst="down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8" name="Picture 34" descr="Resultado de imagen para symbol percent icon png">
            <a:extLst>
              <a:ext uri="{FF2B5EF4-FFF2-40B4-BE49-F238E27FC236}">
                <a16:creationId xmlns:a16="http://schemas.microsoft.com/office/drawing/2014/main" id="{1D56E783-BEC5-4421-A1E7-38BBDA42E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018" y="4530619"/>
            <a:ext cx="601505" cy="59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CuadroTexto 51">
            <a:extLst>
              <a:ext uri="{FF2B5EF4-FFF2-40B4-BE49-F238E27FC236}">
                <a16:creationId xmlns:a16="http://schemas.microsoft.com/office/drawing/2014/main" id="{46371A33-2288-42DE-8E1A-92E7BFC2BB0D}"/>
              </a:ext>
            </a:extLst>
          </p:cNvPr>
          <p:cNvSpPr txBox="1"/>
          <p:nvPr/>
        </p:nvSpPr>
        <p:spPr>
          <a:xfrm>
            <a:off x="6927513" y="2464277"/>
            <a:ext cx="526166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Disposicion del crédito al momento de la firma: </a:t>
            </a:r>
          </a:p>
          <a:p>
            <a:r>
              <a:rPr lang="es-MX" dirty="0"/>
              <a:t>1 sola exhibición</a:t>
            </a:r>
          </a:p>
        </p:txBody>
      </p:sp>
      <p:grpSp>
        <p:nvGrpSpPr>
          <p:cNvPr id="54" name="Grupo 53"/>
          <p:cNvGrpSpPr/>
          <p:nvPr/>
        </p:nvGrpSpPr>
        <p:grpSpPr>
          <a:xfrm>
            <a:off x="583811" y="1240014"/>
            <a:ext cx="1132591" cy="1224263"/>
            <a:chOff x="1380343" y="1758846"/>
            <a:chExt cx="1132591" cy="1224263"/>
          </a:xfrm>
        </p:grpSpPr>
        <p:pic>
          <p:nvPicPr>
            <p:cNvPr id="55" name="Imagen 54">
              <a:extLst>
                <a:ext uri="{FF2B5EF4-FFF2-40B4-BE49-F238E27FC236}">
                  <a16:creationId xmlns:a16="http://schemas.microsoft.com/office/drawing/2014/main" id="{01804369-A8C2-4DEB-AD76-B4A0048A0B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4473" t="62297" r="4624"/>
            <a:stretch/>
          </p:blipFill>
          <p:spPr>
            <a:xfrm>
              <a:off x="1380343" y="2521526"/>
              <a:ext cx="1112877" cy="461583"/>
            </a:xfrm>
            <a:prstGeom prst="rect">
              <a:avLst/>
            </a:prstGeom>
          </p:spPr>
        </p:pic>
        <p:pic>
          <p:nvPicPr>
            <p:cNvPr id="56" name="Imagen 55"/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l="16407" t="4073" r="17099"/>
            <a:stretch/>
          </p:blipFill>
          <p:spPr>
            <a:xfrm>
              <a:off x="1560105" y="1758846"/>
              <a:ext cx="952829" cy="883662"/>
            </a:xfrm>
            <a:prstGeom prst="rect">
              <a:avLst/>
            </a:prstGeom>
          </p:spPr>
        </p:pic>
      </p:grpSp>
      <p:sp>
        <p:nvSpPr>
          <p:cNvPr id="57" name="Rectángulo 56"/>
          <p:cNvSpPr/>
          <p:nvPr/>
        </p:nvSpPr>
        <p:spPr>
          <a:xfrm>
            <a:off x="1696688" y="1976947"/>
            <a:ext cx="23260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Destino del crédito: </a:t>
            </a:r>
          </a:p>
        </p:txBody>
      </p:sp>
      <p:grpSp>
        <p:nvGrpSpPr>
          <p:cNvPr id="58" name="Grupo 57"/>
          <p:cNvGrpSpPr/>
          <p:nvPr/>
        </p:nvGrpSpPr>
        <p:grpSpPr>
          <a:xfrm>
            <a:off x="5021886" y="1246259"/>
            <a:ext cx="1218250" cy="1095873"/>
            <a:chOff x="6238572" y="1261273"/>
            <a:chExt cx="1218250" cy="1095873"/>
          </a:xfrm>
        </p:grpSpPr>
        <p:pic>
          <p:nvPicPr>
            <p:cNvPr id="59" name="Picture 34" descr="Resultado de imagen para calculator mortagage red vector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44" t="3151" r="13175" b="4485"/>
            <a:stretch/>
          </p:blipFill>
          <p:spPr bwMode="auto">
            <a:xfrm>
              <a:off x="6238572" y="1488928"/>
              <a:ext cx="697309" cy="868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10" descr="Resultado de imagen para icon red home loan vector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31" t="11745" r="10582" b="14102"/>
            <a:stretch/>
          </p:blipFill>
          <p:spPr bwMode="auto">
            <a:xfrm>
              <a:off x="6560118" y="1261273"/>
              <a:ext cx="896704" cy="840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1" name="Grupo 60"/>
          <p:cNvGrpSpPr/>
          <p:nvPr/>
        </p:nvGrpSpPr>
        <p:grpSpPr>
          <a:xfrm>
            <a:off x="7263392" y="1429291"/>
            <a:ext cx="1147142" cy="957464"/>
            <a:chOff x="6788726" y="4433455"/>
            <a:chExt cx="1147142" cy="957464"/>
          </a:xfrm>
        </p:grpSpPr>
        <p:pic>
          <p:nvPicPr>
            <p:cNvPr id="62" name="Picture 18" descr="Resultado de imagen para pen icon vector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82" t="26091" r="41236" b="26394"/>
            <a:stretch/>
          </p:blipFill>
          <p:spPr bwMode="auto">
            <a:xfrm>
              <a:off x="7703410" y="4545729"/>
              <a:ext cx="232458" cy="778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3" name="Grupo 62"/>
            <p:cNvGrpSpPr/>
            <p:nvPr/>
          </p:nvGrpSpPr>
          <p:grpSpPr>
            <a:xfrm>
              <a:off x="6788726" y="4433455"/>
              <a:ext cx="802521" cy="957464"/>
              <a:chOff x="6706666" y="4308630"/>
              <a:chExt cx="884582" cy="1082289"/>
            </a:xfrm>
          </p:grpSpPr>
          <p:grpSp>
            <p:nvGrpSpPr>
              <p:cNvPr id="64" name="Grupo 63"/>
              <p:cNvGrpSpPr/>
              <p:nvPr/>
            </p:nvGrpSpPr>
            <p:grpSpPr>
              <a:xfrm>
                <a:off x="6818828" y="4397525"/>
                <a:ext cx="772420" cy="993394"/>
                <a:chOff x="4701310" y="-360218"/>
                <a:chExt cx="1357746" cy="1699105"/>
              </a:xfrm>
            </p:grpSpPr>
            <p:pic>
              <p:nvPicPr>
                <p:cNvPr id="68" name="Picture 32" descr="Resultado de imagen para calculator mortgage red vector"/>
                <p:cNvPicPr>
                  <a:picLocks noChangeAspect="1" noChangeArrowheads="1"/>
                </p:cNvPicPr>
                <p:nvPr/>
              </p:nvPicPr>
              <p:blipFill rotWithShape="1"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796" t="20718" r="8851"/>
                <a:stretch/>
              </p:blipFill>
              <p:spPr bwMode="auto">
                <a:xfrm>
                  <a:off x="4701310" y="-360218"/>
                  <a:ext cx="1357746" cy="16991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9" name="Picture 30" descr="Imagen relacionada"/>
                <p:cNvPicPr>
                  <a:picLocks noChangeAspect="1" noChangeArrowheads="1"/>
                </p:cNvPicPr>
                <p:nvPr/>
              </p:nvPicPr>
              <p:blipFill rotWithShape="1"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522" t="9777" r="10447" b="17137"/>
                <a:stretch/>
              </p:blipFill>
              <p:spPr bwMode="auto">
                <a:xfrm>
                  <a:off x="4799925" y="652313"/>
                  <a:ext cx="609708" cy="6089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65" name="Grupo 64"/>
              <p:cNvGrpSpPr/>
              <p:nvPr/>
            </p:nvGrpSpPr>
            <p:grpSpPr>
              <a:xfrm>
                <a:off x="6706666" y="4308630"/>
                <a:ext cx="772420" cy="993394"/>
                <a:chOff x="4701310" y="-360218"/>
                <a:chExt cx="1357746" cy="1699105"/>
              </a:xfrm>
            </p:grpSpPr>
            <p:pic>
              <p:nvPicPr>
                <p:cNvPr id="66" name="Picture 32" descr="Resultado de imagen para calculator mortgage red vector"/>
                <p:cNvPicPr>
                  <a:picLocks noChangeAspect="1" noChangeArrowheads="1"/>
                </p:cNvPicPr>
                <p:nvPr/>
              </p:nvPicPr>
              <p:blipFill rotWithShape="1"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796" t="20718" r="8851"/>
                <a:stretch/>
              </p:blipFill>
              <p:spPr bwMode="auto">
                <a:xfrm>
                  <a:off x="4701310" y="-360218"/>
                  <a:ext cx="1357746" cy="16991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7" name="Picture 30" descr="Imagen relacionada"/>
                <p:cNvPicPr>
                  <a:picLocks noChangeAspect="1" noChangeArrowheads="1"/>
                </p:cNvPicPr>
                <p:nvPr/>
              </p:nvPicPr>
              <p:blipFill rotWithShape="1"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522" t="9777" r="10447" b="17137"/>
                <a:stretch/>
              </p:blipFill>
              <p:spPr bwMode="auto">
                <a:xfrm>
                  <a:off x="4799925" y="652313"/>
                  <a:ext cx="609708" cy="6089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grpSp>
        <p:nvGrpSpPr>
          <p:cNvPr id="6" name="Grupo 5"/>
          <p:cNvGrpSpPr/>
          <p:nvPr/>
        </p:nvGrpSpPr>
        <p:grpSpPr>
          <a:xfrm>
            <a:off x="2720995" y="4149379"/>
            <a:ext cx="963345" cy="935922"/>
            <a:chOff x="2296605" y="4800660"/>
            <a:chExt cx="963345" cy="935922"/>
          </a:xfrm>
        </p:grpSpPr>
        <p:pic>
          <p:nvPicPr>
            <p:cNvPr id="32" name="Picture 2" descr="Resultado de imagen para saving home icon png">
              <a:extLst>
                <a:ext uri="{FF2B5EF4-FFF2-40B4-BE49-F238E27FC236}">
                  <a16:creationId xmlns:a16="http://schemas.microsoft.com/office/drawing/2014/main" id="{5086514B-1CF4-4D65-A6AD-F6E08BD94A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clrChange>
                <a:clrFrom>
                  <a:srgbClr val="040404">
                    <a:alpha val="5882"/>
                  </a:srgbClr>
                </a:clrFrom>
                <a:clrTo>
                  <a:srgbClr val="04040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6605" y="4800660"/>
              <a:ext cx="963345" cy="935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Elipse 1"/>
            <p:cNvSpPr/>
            <p:nvPr/>
          </p:nvSpPr>
          <p:spPr>
            <a:xfrm>
              <a:off x="2548983" y="4800660"/>
              <a:ext cx="314980" cy="26226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70" name="Picture 4" descr="Resultado de imagen para icon red money vector"/>
            <p:cNvPicPr>
              <a:picLocks noChangeAspect="1" noChangeArrowheads="1"/>
            </p:cNvPicPr>
            <p:nvPr/>
          </p:nvPicPr>
          <p:blipFill rotWithShape="1"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19" t="51192" r="27529" b="4417"/>
            <a:stretch/>
          </p:blipFill>
          <p:spPr bwMode="auto">
            <a:xfrm>
              <a:off x="2561668" y="4800660"/>
              <a:ext cx="289610" cy="284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upo 6"/>
          <p:cNvGrpSpPr/>
          <p:nvPr/>
        </p:nvGrpSpPr>
        <p:grpSpPr>
          <a:xfrm>
            <a:off x="6886075" y="4295826"/>
            <a:ext cx="918175" cy="797961"/>
            <a:chOff x="6461685" y="4947107"/>
            <a:chExt cx="918175" cy="797961"/>
          </a:xfrm>
        </p:grpSpPr>
        <p:pic>
          <p:nvPicPr>
            <p:cNvPr id="33" name="Picture 6" descr="Resultado de imagen para saving home icon png">
              <a:extLst>
                <a:ext uri="{FF2B5EF4-FFF2-40B4-BE49-F238E27FC236}">
                  <a16:creationId xmlns:a16="http://schemas.microsoft.com/office/drawing/2014/main" id="{FB2117C7-5873-4325-A8E4-CB86939179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53" t="13957" r="19347" b="20891"/>
            <a:stretch/>
          </p:blipFill>
          <p:spPr bwMode="auto">
            <a:xfrm>
              <a:off x="6461685" y="4947107"/>
              <a:ext cx="918175" cy="7979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ángulo 2"/>
            <p:cNvSpPr/>
            <p:nvPr/>
          </p:nvSpPr>
          <p:spPr>
            <a:xfrm>
              <a:off x="6957232" y="5291442"/>
              <a:ext cx="206013" cy="15913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7707557" y="3779260"/>
            <a:ext cx="744337" cy="674291"/>
            <a:chOff x="8372125" y="3848161"/>
            <a:chExt cx="1038154" cy="952499"/>
          </a:xfrm>
        </p:grpSpPr>
        <p:pic>
          <p:nvPicPr>
            <p:cNvPr id="6148" name="Picture 4" descr="Resultado de imagen para question icon red &amp; black 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2125" y="3856946"/>
              <a:ext cx="985602" cy="943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Elipse 3"/>
            <p:cNvSpPr/>
            <p:nvPr/>
          </p:nvSpPr>
          <p:spPr>
            <a:xfrm>
              <a:off x="8609393" y="3960969"/>
              <a:ext cx="629200" cy="56747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6146" name="Picture 2" descr="Resultado de imagen para question icon red &amp; black pn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1493" y="3848161"/>
              <a:ext cx="898786" cy="846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4" name="Picture 2" descr="Resultado de imagen para ojo turco rojo">
            <a:hlinkClick r:id="rId2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72" t="70780" r="9747" b="11308"/>
          <a:stretch/>
        </p:blipFill>
        <p:spPr bwMode="auto">
          <a:xfrm>
            <a:off x="11414587" y="5560867"/>
            <a:ext cx="656343" cy="62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Resultado de imagen para cofinavit logo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70" b="29751"/>
          <a:stretch/>
        </p:blipFill>
        <p:spPr bwMode="auto">
          <a:xfrm>
            <a:off x="962103" y="4472081"/>
            <a:ext cx="1288156" cy="4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Imagen 52" descr="interior superior 2.jpg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5339"/>
          </a:xfrm>
          <a:prstGeom prst="rect">
            <a:avLst/>
          </a:prstGeom>
        </p:spPr>
      </p:pic>
      <p:sp>
        <p:nvSpPr>
          <p:cNvPr id="72" name="Marcador de contenido 2"/>
          <p:cNvSpPr txBox="1">
            <a:spLocks/>
          </p:cNvSpPr>
          <p:nvPr/>
        </p:nvSpPr>
        <p:spPr>
          <a:xfrm>
            <a:off x="2801526" y="5357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 smtClean="0">
                <a:solidFill>
                  <a:schemeClr val="bg1"/>
                </a:solidFill>
                <a:latin typeface="Frutiger LT for BNS Medium"/>
                <a:cs typeface="Frutiger LT for BNS Medium"/>
              </a:rPr>
              <a:t>2</a:t>
            </a:r>
            <a:endParaRPr lang="es-ES" dirty="0">
              <a:solidFill>
                <a:schemeClr val="bg1"/>
              </a:solidFill>
              <a:latin typeface="Frutiger LT for BNS Medium"/>
              <a:cs typeface="Frutiger LT for BNS Medium"/>
            </a:endParaRPr>
          </a:p>
        </p:txBody>
      </p:sp>
      <p:pic>
        <p:nvPicPr>
          <p:cNvPr id="73" name="Imagen 72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87" y="-19957"/>
            <a:ext cx="3083578" cy="717259"/>
          </a:xfrm>
          <a:prstGeom prst="rect">
            <a:avLst/>
          </a:prstGeom>
        </p:spPr>
      </p:pic>
      <p:sp>
        <p:nvSpPr>
          <p:cNvPr id="75" name="Marcador de contenido 2"/>
          <p:cNvSpPr txBox="1">
            <a:spLocks/>
          </p:cNvSpPr>
          <p:nvPr/>
        </p:nvSpPr>
        <p:spPr>
          <a:xfrm>
            <a:off x="4376226" y="119304"/>
            <a:ext cx="4941065" cy="4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latin typeface="Frutiger LT for BNS Medium"/>
                <a:cs typeface="Frutiger LT for BNS Medium"/>
              </a:rPr>
              <a:t>Producto COFINAVIT</a:t>
            </a:r>
            <a:endParaRPr lang="es-ES" sz="2400" b="1" dirty="0">
              <a:latin typeface="Frutiger LT for BNS Medium"/>
              <a:cs typeface="Frutiger LT for BNS Medium"/>
            </a:endParaRPr>
          </a:p>
        </p:txBody>
      </p:sp>
      <p:grpSp>
        <p:nvGrpSpPr>
          <p:cNvPr id="76" name="Grupo 75"/>
          <p:cNvGrpSpPr/>
          <p:nvPr/>
        </p:nvGrpSpPr>
        <p:grpSpPr>
          <a:xfrm>
            <a:off x="3690102" y="21622"/>
            <a:ext cx="664184" cy="664184"/>
            <a:chOff x="2322881" y="1536358"/>
            <a:chExt cx="666514" cy="666514"/>
          </a:xfrm>
        </p:grpSpPr>
        <p:grpSp>
          <p:nvGrpSpPr>
            <p:cNvPr id="77" name="Grupo 76"/>
            <p:cNvGrpSpPr/>
            <p:nvPr/>
          </p:nvGrpSpPr>
          <p:grpSpPr>
            <a:xfrm>
              <a:off x="2322881" y="1536358"/>
              <a:ext cx="666514" cy="666514"/>
              <a:chOff x="7177548" y="99293"/>
              <a:chExt cx="521110" cy="521110"/>
            </a:xfrm>
          </p:grpSpPr>
          <p:sp>
            <p:nvSpPr>
              <p:cNvPr id="79" name="Elipse 78"/>
              <p:cNvSpPr/>
              <p:nvPr/>
            </p:nvSpPr>
            <p:spPr>
              <a:xfrm>
                <a:off x="7177548" y="99293"/>
                <a:ext cx="521110" cy="5211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80" name="Elipse 79"/>
              <p:cNvSpPr/>
              <p:nvPr/>
            </p:nvSpPr>
            <p:spPr>
              <a:xfrm>
                <a:off x="7208216" y="129048"/>
                <a:ext cx="442125" cy="442125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sp>
          <p:nvSpPr>
            <p:cNvPr id="78" name="Freeform 12">
              <a:extLst>
                <a:ext uri="{FF2B5EF4-FFF2-40B4-BE49-F238E27FC236}">
                  <a16:creationId xmlns:a16="http://schemas.microsoft.com/office/drawing/2014/main" id="{0DE1776E-F9CB-7D44-8673-59F2F64498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8270" y="1704277"/>
              <a:ext cx="293161" cy="293161"/>
            </a:xfrm>
            <a:custGeom>
              <a:avLst/>
              <a:gdLst>
                <a:gd name="T0" fmla="*/ 291 w 987"/>
                <a:gd name="T1" fmla="*/ 986 h 987"/>
                <a:gd name="T2" fmla="*/ 291 w 987"/>
                <a:gd name="T3" fmla="*/ 645 h 987"/>
                <a:gd name="T4" fmla="*/ 340 w 987"/>
                <a:gd name="T5" fmla="*/ 596 h 987"/>
                <a:gd name="T6" fmla="*/ 633 w 987"/>
                <a:gd name="T7" fmla="*/ 596 h 987"/>
                <a:gd name="T8" fmla="*/ 682 w 987"/>
                <a:gd name="T9" fmla="*/ 645 h 987"/>
                <a:gd name="T10" fmla="*/ 682 w 987"/>
                <a:gd name="T11" fmla="*/ 986 h 987"/>
                <a:gd name="T12" fmla="*/ 0 w 987"/>
                <a:gd name="T13" fmla="*/ 392 h 987"/>
                <a:gd name="T14" fmla="*/ 0 w 987"/>
                <a:gd name="T15" fmla="*/ 937 h 987"/>
                <a:gd name="T16" fmla="*/ 41 w 987"/>
                <a:gd name="T17" fmla="*/ 986 h 987"/>
                <a:gd name="T18" fmla="*/ 289 w 987"/>
                <a:gd name="T19" fmla="*/ 986 h 987"/>
                <a:gd name="T20" fmla="*/ 0 w 987"/>
                <a:gd name="T21" fmla="*/ 390 h 987"/>
                <a:gd name="T22" fmla="*/ 494 w 987"/>
                <a:gd name="T23" fmla="*/ 0 h 987"/>
                <a:gd name="T24" fmla="*/ 987 w 987"/>
                <a:gd name="T25" fmla="*/ 390 h 987"/>
                <a:gd name="T26" fmla="*/ 681 w 987"/>
                <a:gd name="T27" fmla="*/ 987 h 987"/>
                <a:gd name="T28" fmla="*/ 935 w 987"/>
                <a:gd name="T29" fmla="*/ 987 h 987"/>
                <a:gd name="T30" fmla="*/ 987 w 987"/>
                <a:gd name="T31" fmla="*/ 938 h 987"/>
                <a:gd name="T32" fmla="*/ 987 w 987"/>
                <a:gd name="T33" fmla="*/ 400 h 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7" h="987">
                  <a:moveTo>
                    <a:pt x="291" y="986"/>
                  </a:moveTo>
                  <a:lnTo>
                    <a:pt x="291" y="645"/>
                  </a:lnTo>
                  <a:cubicBezTo>
                    <a:pt x="291" y="618"/>
                    <a:pt x="313" y="596"/>
                    <a:pt x="340" y="596"/>
                  </a:cubicBezTo>
                  <a:lnTo>
                    <a:pt x="633" y="596"/>
                  </a:lnTo>
                  <a:cubicBezTo>
                    <a:pt x="660" y="596"/>
                    <a:pt x="682" y="618"/>
                    <a:pt x="682" y="645"/>
                  </a:cubicBezTo>
                  <a:lnTo>
                    <a:pt x="682" y="986"/>
                  </a:lnTo>
                  <a:moveTo>
                    <a:pt x="0" y="392"/>
                  </a:moveTo>
                  <a:lnTo>
                    <a:pt x="0" y="937"/>
                  </a:lnTo>
                  <a:cubicBezTo>
                    <a:pt x="0" y="964"/>
                    <a:pt x="18" y="986"/>
                    <a:pt x="41" y="986"/>
                  </a:cubicBezTo>
                  <a:lnTo>
                    <a:pt x="289" y="986"/>
                  </a:lnTo>
                  <a:moveTo>
                    <a:pt x="0" y="390"/>
                  </a:moveTo>
                  <a:lnTo>
                    <a:pt x="494" y="0"/>
                  </a:lnTo>
                  <a:lnTo>
                    <a:pt x="987" y="390"/>
                  </a:lnTo>
                  <a:moveTo>
                    <a:pt x="681" y="987"/>
                  </a:moveTo>
                  <a:lnTo>
                    <a:pt x="935" y="987"/>
                  </a:lnTo>
                  <a:cubicBezTo>
                    <a:pt x="964" y="987"/>
                    <a:pt x="987" y="965"/>
                    <a:pt x="987" y="938"/>
                  </a:cubicBezTo>
                  <a:lnTo>
                    <a:pt x="987" y="400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32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A52586F6-AFD2-4278-A388-241226C783C7}"/>
              </a:ext>
            </a:extLst>
          </p:cNvPr>
          <p:cNvSpPr txBox="1"/>
          <p:nvPr/>
        </p:nvSpPr>
        <p:spPr>
          <a:xfrm>
            <a:off x="842757" y="1763797"/>
            <a:ext cx="5112689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MX" sz="1600" b="1" dirty="0">
              <a:solidFill>
                <a:srgbClr val="FF0000"/>
              </a:solidFill>
            </a:endParaRPr>
          </a:p>
          <a:p>
            <a:pPr algn="just"/>
            <a:r>
              <a:rPr lang="es-MX" dirty="0" smtClean="0"/>
              <a:t>Credito </a:t>
            </a:r>
            <a:r>
              <a:rPr lang="es-MX" dirty="0"/>
              <a:t>para ampliar, remodelar y renovar tu casa actual o la que quieras comprar.</a:t>
            </a:r>
          </a:p>
          <a:p>
            <a:pPr algn="just"/>
            <a:endParaRPr lang="es-MX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/>
              <a:t>Renovación I.- Remodelación, ampliación, terminación de acabados o instalaciones.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/>
              <a:t>Adquisición + Renovación.- Adquisición de vivienda nueva  o usada mas remodelación.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/>
              <a:t>Sustitución de hipoteca (</a:t>
            </a:r>
            <a:r>
              <a:rPr lang="es-MX" dirty="0" err="1"/>
              <a:t>switch</a:t>
            </a:r>
            <a:r>
              <a:rPr lang="es-MX" dirty="0"/>
              <a:t>) + renovación.-  pago de crédito hipotecario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/>
              <a:t>Segunda hipoteca.- Credito adicional al crédito vigente para remodelación, ampliación terminación de acabados e instalaciones.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38F87EA-4EC2-4298-9E49-635A23ADEC4B}"/>
              </a:ext>
            </a:extLst>
          </p:cNvPr>
          <p:cNvSpPr txBox="1"/>
          <p:nvPr/>
        </p:nvSpPr>
        <p:spPr>
          <a:xfrm>
            <a:off x="6937527" y="2510146"/>
            <a:ext cx="4460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70</a:t>
            </a:r>
            <a:r>
              <a:rPr lang="es-MX" dirty="0"/>
              <a:t>% del valor proyectado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10F9788-5F9C-4A1B-AD2E-C81C2FBC5286}"/>
              </a:ext>
            </a:extLst>
          </p:cNvPr>
          <p:cNvSpPr txBox="1"/>
          <p:nvPr/>
        </p:nvSpPr>
        <p:spPr>
          <a:xfrm>
            <a:off x="6920930" y="4790960"/>
            <a:ext cx="4986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El </a:t>
            </a:r>
            <a:r>
              <a:rPr lang="es-MX" dirty="0"/>
              <a:t>crédito se dispone atreves de ministraciones, hasta 3; dependiendo de la remodelación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804" t="16632" r="20478" b="26106"/>
          <a:stretch/>
        </p:blipFill>
        <p:spPr>
          <a:xfrm>
            <a:off x="890135" y="1010056"/>
            <a:ext cx="863370" cy="95089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721519" y="1591620"/>
            <a:ext cx="21329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MX" b="1" dirty="0">
                <a:solidFill>
                  <a:srgbClr val="FF0000"/>
                </a:solidFill>
              </a:rPr>
              <a:t>Destino del Crédito: </a:t>
            </a:r>
          </a:p>
        </p:txBody>
      </p:sp>
      <p:grpSp>
        <p:nvGrpSpPr>
          <p:cNvPr id="25" name="Grupo 24"/>
          <p:cNvGrpSpPr/>
          <p:nvPr/>
        </p:nvGrpSpPr>
        <p:grpSpPr>
          <a:xfrm>
            <a:off x="6937527" y="3611322"/>
            <a:ext cx="1147142" cy="957464"/>
            <a:chOff x="6788726" y="4433455"/>
            <a:chExt cx="1147142" cy="957464"/>
          </a:xfrm>
        </p:grpSpPr>
        <p:pic>
          <p:nvPicPr>
            <p:cNvPr id="26" name="Picture 18" descr="Resultado de imagen para pen icon vector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82" t="26091" r="41236" b="26394"/>
            <a:stretch/>
          </p:blipFill>
          <p:spPr bwMode="auto">
            <a:xfrm>
              <a:off x="7703410" y="4545729"/>
              <a:ext cx="232458" cy="778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7" name="Grupo 26"/>
            <p:cNvGrpSpPr/>
            <p:nvPr/>
          </p:nvGrpSpPr>
          <p:grpSpPr>
            <a:xfrm>
              <a:off x="6788726" y="4433455"/>
              <a:ext cx="802521" cy="957464"/>
              <a:chOff x="6706666" y="4308630"/>
              <a:chExt cx="884582" cy="1082289"/>
            </a:xfrm>
          </p:grpSpPr>
          <p:grpSp>
            <p:nvGrpSpPr>
              <p:cNvPr id="28" name="Grupo 27"/>
              <p:cNvGrpSpPr/>
              <p:nvPr/>
            </p:nvGrpSpPr>
            <p:grpSpPr>
              <a:xfrm>
                <a:off x="6818828" y="4397525"/>
                <a:ext cx="772420" cy="993394"/>
                <a:chOff x="4701310" y="-360218"/>
                <a:chExt cx="1357746" cy="1699105"/>
              </a:xfrm>
            </p:grpSpPr>
            <p:pic>
              <p:nvPicPr>
                <p:cNvPr id="32" name="Picture 32" descr="Resultado de imagen para calculator mortgage red vector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796" t="20718" r="8851"/>
                <a:stretch/>
              </p:blipFill>
              <p:spPr bwMode="auto">
                <a:xfrm>
                  <a:off x="4701310" y="-360218"/>
                  <a:ext cx="1357746" cy="16991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3" name="Picture 30" descr="Imagen relacionada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522" t="9777" r="10447" b="17137"/>
                <a:stretch/>
              </p:blipFill>
              <p:spPr bwMode="auto">
                <a:xfrm>
                  <a:off x="4799925" y="652313"/>
                  <a:ext cx="609708" cy="6089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9" name="Grupo 28"/>
              <p:cNvGrpSpPr/>
              <p:nvPr/>
            </p:nvGrpSpPr>
            <p:grpSpPr>
              <a:xfrm>
                <a:off x="6706666" y="4308630"/>
                <a:ext cx="772420" cy="993394"/>
                <a:chOff x="4701310" y="-360218"/>
                <a:chExt cx="1357746" cy="1699105"/>
              </a:xfrm>
            </p:grpSpPr>
            <p:pic>
              <p:nvPicPr>
                <p:cNvPr id="30" name="Picture 32" descr="Resultado de imagen para calculator mortgage red vector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796" t="20718" r="8851"/>
                <a:stretch/>
              </p:blipFill>
              <p:spPr bwMode="auto">
                <a:xfrm>
                  <a:off x="4701310" y="-360218"/>
                  <a:ext cx="1357746" cy="16991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1" name="Picture 30" descr="Imagen relacionada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522" t="9777" r="10447" b="17137"/>
                <a:stretch/>
              </p:blipFill>
              <p:spPr bwMode="auto">
                <a:xfrm>
                  <a:off x="4799925" y="652313"/>
                  <a:ext cx="609708" cy="6089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sp>
        <p:nvSpPr>
          <p:cNvPr id="5" name="Rectángulo 4"/>
          <p:cNvSpPr/>
          <p:nvPr/>
        </p:nvSpPr>
        <p:spPr>
          <a:xfrm>
            <a:off x="8196832" y="4186491"/>
            <a:ext cx="2433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</a:rPr>
              <a:t>Disposición del Crédito:</a:t>
            </a:r>
          </a:p>
        </p:txBody>
      </p:sp>
      <p:grpSp>
        <p:nvGrpSpPr>
          <p:cNvPr id="34" name="Grupo 33"/>
          <p:cNvGrpSpPr/>
          <p:nvPr/>
        </p:nvGrpSpPr>
        <p:grpSpPr>
          <a:xfrm>
            <a:off x="6995179" y="1295033"/>
            <a:ext cx="1218250" cy="1095873"/>
            <a:chOff x="6238572" y="1261273"/>
            <a:chExt cx="1218250" cy="1095873"/>
          </a:xfrm>
        </p:grpSpPr>
        <p:pic>
          <p:nvPicPr>
            <p:cNvPr id="35" name="Picture 34" descr="Resultado de imagen para calculator mortagage red vector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44" t="3151" r="13175" b="4485"/>
            <a:stretch/>
          </p:blipFill>
          <p:spPr bwMode="auto">
            <a:xfrm>
              <a:off x="6238572" y="1488928"/>
              <a:ext cx="697309" cy="868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0" descr="Resultado de imagen para icon red home loan vector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31" t="11745" r="10582" b="14102"/>
            <a:stretch/>
          </p:blipFill>
          <p:spPr bwMode="auto">
            <a:xfrm>
              <a:off x="6560118" y="1261273"/>
              <a:ext cx="896704" cy="840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Rectángulo 36"/>
          <p:cNvSpPr/>
          <p:nvPr/>
        </p:nvSpPr>
        <p:spPr>
          <a:xfrm>
            <a:off x="8098548" y="2100670"/>
            <a:ext cx="1609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</a:rPr>
              <a:t>Aforo máximo:</a:t>
            </a:r>
          </a:p>
        </p:txBody>
      </p:sp>
      <p:pic>
        <p:nvPicPr>
          <p:cNvPr id="23" name="Picture 2" descr="Resultado de imagen para ojo turco rojo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72" t="70780" r="9747" b="11308"/>
          <a:stretch/>
        </p:blipFill>
        <p:spPr bwMode="auto">
          <a:xfrm>
            <a:off x="11397673" y="5551802"/>
            <a:ext cx="656343" cy="62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n 23" descr="interior superior 2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5339"/>
          </a:xfrm>
          <a:prstGeom prst="rect">
            <a:avLst/>
          </a:prstGeom>
        </p:spPr>
      </p:pic>
      <p:sp>
        <p:nvSpPr>
          <p:cNvPr id="38" name="Marcador de contenido 2"/>
          <p:cNvSpPr txBox="1">
            <a:spLocks/>
          </p:cNvSpPr>
          <p:nvPr/>
        </p:nvSpPr>
        <p:spPr>
          <a:xfrm>
            <a:off x="2801526" y="5357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 smtClean="0">
                <a:solidFill>
                  <a:schemeClr val="bg1"/>
                </a:solidFill>
                <a:latin typeface="Frutiger LT for BNS Medium"/>
                <a:cs typeface="Frutiger LT for BNS Medium"/>
              </a:rPr>
              <a:t>2</a:t>
            </a:r>
            <a:endParaRPr lang="es-ES" dirty="0">
              <a:solidFill>
                <a:schemeClr val="bg1"/>
              </a:solidFill>
              <a:latin typeface="Frutiger LT for BNS Medium"/>
              <a:cs typeface="Frutiger LT for BNS Medium"/>
            </a:endParaRPr>
          </a:p>
        </p:txBody>
      </p:sp>
      <p:pic>
        <p:nvPicPr>
          <p:cNvPr id="39" name="Imagen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87" y="-19957"/>
            <a:ext cx="3083578" cy="717259"/>
          </a:xfrm>
          <a:prstGeom prst="rect">
            <a:avLst/>
          </a:prstGeom>
        </p:spPr>
      </p:pic>
      <p:sp>
        <p:nvSpPr>
          <p:cNvPr id="40" name="Marcador de contenido 2"/>
          <p:cNvSpPr txBox="1">
            <a:spLocks/>
          </p:cNvSpPr>
          <p:nvPr/>
        </p:nvSpPr>
        <p:spPr>
          <a:xfrm>
            <a:off x="4376226" y="119304"/>
            <a:ext cx="4941065" cy="4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latin typeface="Frutiger LT for BNS Medium"/>
                <a:cs typeface="Frutiger LT for BNS Medium"/>
              </a:rPr>
              <a:t>Producto Remodelación</a:t>
            </a:r>
            <a:endParaRPr lang="es-ES" sz="2400" b="1" dirty="0">
              <a:latin typeface="Frutiger LT for BNS Medium"/>
              <a:cs typeface="Frutiger LT for BNS Medium"/>
            </a:endParaRPr>
          </a:p>
        </p:txBody>
      </p:sp>
      <p:grpSp>
        <p:nvGrpSpPr>
          <p:cNvPr id="41" name="Grupo 40"/>
          <p:cNvGrpSpPr/>
          <p:nvPr/>
        </p:nvGrpSpPr>
        <p:grpSpPr>
          <a:xfrm>
            <a:off x="3690102" y="21622"/>
            <a:ext cx="664184" cy="664184"/>
            <a:chOff x="2322881" y="1536358"/>
            <a:chExt cx="666514" cy="666514"/>
          </a:xfrm>
        </p:grpSpPr>
        <p:grpSp>
          <p:nvGrpSpPr>
            <p:cNvPr id="42" name="Grupo 41"/>
            <p:cNvGrpSpPr/>
            <p:nvPr/>
          </p:nvGrpSpPr>
          <p:grpSpPr>
            <a:xfrm>
              <a:off x="2322881" y="1536358"/>
              <a:ext cx="666514" cy="666514"/>
              <a:chOff x="7177548" y="99293"/>
              <a:chExt cx="521110" cy="521110"/>
            </a:xfrm>
          </p:grpSpPr>
          <p:sp>
            <p:nvSpPr>
              <p:cNvPr id="44" name="Elipse 43"/>
              <p:cNvSpPr/>
              <p:nvPr/>
            </p:nvSpPr>
            <p:spPr>
              <a:xfrm>
                <a:off x="7177548" y="99293"/>
                <a:ext cx="521110" cy="5211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5" name="Elipse 44"/>
              <p:cNvSpPr/>
              <p:nvPr/>
            </p:nvSpPr>
            <p:spPr>
              <a:xfrm>
                <a:off x="7208216" y="129048"/>
                <a:ext cx="442125" cy="442125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0DE1776E-F9CB-7D44-8673-59F2F64498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8270" y="1704277"/>
              <a:ext cx="293161" cy="293161"/>
            </a:xfrm>
            <a:custGeom>
              <a:avLst/>
              <a:gdLst>
                <a:gd name="T0" fmla="*/ 291 w 987"/>
                <a:gd name="T1" fmla="*/ 986 h 987"/>
                <a:gd name="T2" fmla="*/ 291 w 987"/>
                <a:gd name="T3" fmla="*/ 645 h 987"/>
                <a:gd name="T4" fmla="*/ 340 w 987"/>
                <a:gd name="T5" fmla="*/ 596 h 987"/>
                <a:gd name="T6" fmla="*/ 633 w 987"/>
                <a:gd name="T7" fmla="*/ 596 h 987"/>
                <a:gd name="T8" fmla="*/ 682 w 987"/>
                <a:gd name="T9" fmla="*/ 645 h 987"/>
                <a:gd name="T10" fmla="*/ 682 w 987"/>
                <a:gd name="T11" fmla="*/ 986 h 987"/>
                <a:gd name="T12" fmla="*/ 0 w 987"/>
                <a:gd name="T13" fmla="*/ 392 h 987"/>
                <a:gd name="T14" fmla="*/ 0 w 987"/>
                <a:gd name="T15" fmla="*/ 937 h 987"/>
                <a:gd name="T16" fmla="*/ 41 w 987"/>
                <a:gd name="T17" fmla="*/ 986 h 987"/>
                <a:gd name="T18" fmla="*/ 289 w 987"/>
                <a:gd name="T19" fmla="*/ 986 h 987"/>
                <a:gd name="T20" fmla="*/ 0 w 987"/>
                <a:gd name="T21" fmla="*/ 390 h 987"/>
                <a:gd name="T22" fmla="*/ 494 w 987"/>
                <a:gd name="T23" fmla="*/ 0 h 987"/>
                <a:gd name="T24" fmla="*/ 987 w 987"/>
                <a:gd name="T25" fmla="*/ 390 h 987"/>
                <a:gd name="T26" fmla="*/ 681 w 987"/>
                <a:gd name="T27" fmla="*/ 987 h 987"/>
                <a:gd name="T28" fmla="*/ 935 w 987"/>
                <a:gd name="T29" fmla="*/ 987 h 987"/>
                <a:gd name="T30" fmla="*/ 987 w 987"/>
                <a:gd name="T31" fmla="*/ 938 h 987"/>
                <a:gd name="T32" fmla="*/ 987 w 987"/>
                <a:gd name="T33" fmla="*/ 400 h 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7" h="987">
                  <a:moveTo>
                    <a:pt x="291" y="986"/>
                  </a:moveTo>
                  <a:lnTo>
                    <a:pt x="291" y="645"/>
                  </a:lnTo>
                  <a:cubicBezTo>
                    <a:pt x="291" y="618"/>
                    <a:pt x="313" y="596"/>
                    <a:pt x="340" y="596"/>
                  </a:cubicBezTo>
                  <a:lnTo>
                    <a:pt x="633" y="596"/>
                  </a:lnTo>
                  <a:cubicBezTo>
                    <a:pt x="660" y="596"/>
                    <a:pt x="682" y="618"/>
                    <a:pt x="682" y="645"/>
                  </a:cubicBezTo>
                  <a:lnTo>
                    <a:pt x="682" y="986"/>
                  </a:lnTo>
                  <a:moveTo>
                    <a:pt x="0" y="392"/>
                  </a:moveTo>
                  <a:lnTo>
                    <a:pt x="0" y="937"/>
                  </a:lnTo>
                  <a:cubicBezTo>
                    <a:pt x="0" y="964"/>
                    <a:pt x="18" y="986"/>
                    <a:pt x="41" y="986"/>
                  </a:cubicBezTo>
                  <a:lnTo>
                    <a:pt x="289" y="986"/>
                  </a:lnTo>
                  <a:moveTo>
                    <a:pt x="0" y="390"/>
                  </a:moveTo>
                  <a:lnTo>
                    <a:pt x="494" y="0"/>
                  </a:lnTo>
                  <a:lnTo>
                    <a:pt x="987" y="390"/>
                  </a:lnTo>
                  <a:moveTo>
                    <a:pt x="681" y="987"/>
                  </a:moveTo>
                  <a:lnTo>
                    <a:pt x="935" y="987"/>
                  </a:lnTo>
                  <a:cubicBezTo>
                    <a:pt x="964" y="987"/>
                    <a:pt x="987" y="965"/>
                    <a:pt x="987" y="938"/>
                  </a:cubicBezTo>
                  <a:lnTo>
                    <a:pt x="987" y="400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991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683" t="19786" r="8718" b="19948"/>
          <a:stretch/>
        </p:blipFill>
        <p:spPr>
          <a:xfrm>
            <a:off x="340755" y="1081132"/>
            <a:ext cx="11647055" cy="4507345"/>
          </a:xfrm>
          <a:prstGeom prst="rect">
            <a:avLst/>
          </a:prstGeom>
        </p:spPr>
      </p:pic>
      <p:pic>
        <p:nvPicPr>
          <p:cNvPr id="6" name="Picture 4" descr="Imagen relacionad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4" t="8121" r="2760" b="7170"/>
          <a:stretch/>
        </p:blipFill>
        <p:spPr bwMode="auto">
          <a:xfrm>
            <a:off x="500384" y="5639066"/>
            <a:ext cx="886989" cy="5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805901" y="2991821"/>
            <a:ext cx="923827" cy="1791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ángulo: esquinas redondeadas 3">
            <a:hlinkClick r:id="rId4" action="ppaction://hlinksldjump"/>
            <a:extLst>
              <a:ext uri="{FF2B5EF4-FFF2-40B4-BE49-F238E27FC236}">
                <a16:creationId xmlns:a16="http://schemas.microsoft.com/office/drawing/2014/main" id="{AA214923-8D64-4567-9D6E-D729B775DC80}"/>
              </a:ext>
            </a:extLst>
          </p:cNvPr>
          <p:cNvSpPr/>
          <p:nvPr/>
        </p:nvSpPr>
        <p:spPr>
          <a:xfrm>
            <a:off x="426710" y="1376695"/>
            <a:ext cx="5465096" cy="457101"/>
          </a:xfrm>
          <a:prstGeom prst="roundRect">
            <a:avLst/>
          </a:prstGeom>
          <a:noFill/>
          <a:ln>
            <a:gradFill>
              <a:gsLst>
                <a:gs pos="36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Rectángulo: esquinas redondeadas 4">
            <a:hlinkClick r:id="rId5" action="ppaction://hlinksldjump"/>
            <a:extLst>
              <a:ext uri="{FF2B5EF4-FFF2-40B4-BE49-F238E27FC236}">
                <a16:creationId xmlns:a16="http://schemas.microsoft.com/office/drawing/2014/main" id="{958F8CF8-711F-4D2A-B4D4-BF6A52F8273E}"/>
              </a:ext>
            </a:extLst>
          </p:cNvPr>
          <p:cNvSpPr/>
          <p:nvPr/>
        </p:nvSpPr>
        <p:spPr>
          <a:xfrm>
            <a:off x="7275903" y="1376694"/>
            <a:ext cx="2042594" cy="457101"/>
          </a:xfrm>
          <a:prstGeom prst="roundRect">
            <a:avLst/>
          </a:prstGeom>
          <a:noFill/>
          <a:ln>
            <a:gradFill>
              <a:gsLst>
                <a:gs pos="36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Rectángulo: esquinas redondeadas 5">
            <a:hlinkClick r:id="rId6" action="ppaction://hlinksldjump"/>
            <a:extLst>
              <a:ext uri="{FF2B5EF4-FFF2-40B4-BE49-F238E27FC236}">
                <a16:creationId xmlns:a16="http://schemas.microsoft.com/office/drawing/2014/main" id="{0B98E6AD-33CB-4F76-83B8-AAC3794A224F}"/>
              </a:ext>
            </a:extLst>
          </p:cNvPr>
          <p:cNvSpPr/>
          <p:nvPr/>
        </p:nvSpPr>
        <p:spPr>
          <a:xfrm>
            <a:off x="531359" y="1886878"/>
            <a:ext cx="5148009" cy="267932"/>
          </a:xfrm>
          <a:prstGeom prst="roundRect">
            <a:avLst/>
          </a:prstGeom>
          <a:noFill/>
          <a:ln>
            <a:gradFill>
              <a:gsLst>
                <a:gs pos="36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Rectángulo: esquinas redondeadas 6">
            <a:hlinkClick r:id="rId4" action="ppaction://hlinksldjump"/>
            <a:extLst>
              <a:ext uri="{FF2B5EF4-FFF2-40B4-BE49-F238E27FC236}">
                <a16:creationId xmlns:a16="http://schemas.microsoft.com/office/drawing/2014/main" id="{4288FEA9-5A55-4F8F-AE08-B3BE2B2F5C7F}"/>
              </a:ext>
            </a:extLst>
          </p:cNvPr>
          <p:cNvSpPr/>
          <p:nvPr/>
        </p:nvSpPr>
        <p:spPr>
          <a:xfrm>
            <a:off x="426710" y="2684052"/>
            <a:ext cx="2915858" cy="264882"/>
          </a:xfrm>
          <a:prstGeom prst="roundRect">
            <a:avLst/>
          </a:prstGeom>
          <a:noFill/>
          <a:ln>
            <a:gradFill>
              <a:gsLst>
                <a:gs pos="36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Rectángulo: esquinas redondeadas 8">
            <a:hlinkClick r:id="rId7" action="ppaction://hlinksldjump"/>
            <a:extLst>
              <a:ext uri="{FF2B5EF4-FFF2-40B4-BE49-F238E27FC236}">
                <a16:creationId xmlns:a16="http://schemas.microsoft.com/office/drawing/2014/main" id="{545C6227-4B0C-430F-89C0-770088141AA2}"/>
              </a:ext>
            </a:extLst>
          </p:cNvPr>
          <p:cNvSpPr/>
          <p:nvPr/>
        </p:nvSpPr>
        <p:spPr>
          <a:xfrm>
            <a:off x="960353" y="3036752"/>
            <a:ext cx="1206828" cy="258898"/>
          </a:xfrm>
          <a:prstGeom prst="roundRect">
            <a:avLst/>
          </a:prstGeom>
          <a:noFill/>
          <a:ln>
            <a:gradFill>
              <a:gsLst>
                <a:gs pos="36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Rectángulo: esquinas redondeadas 3">
            <a:hlinkClick r:id="rId8" action="ppaction://hlinksldjump"/>
            <a:extLst>
              <a:ext uri="{FF2B5EF4-FFF2-40B4-BE49-F238E27FC236}">
                <a16:creationId xmlns:a16="http://schemas.microsoft.com/office/drawing/2014/main" id="{AA214923-8D64-4567-9D6E-D729B775DC80}"/>
              </a:ext>
            </a:extLst>
          </p:cNvPr>
          <p:cNvSpPr/>
          <p:nvPr/>
        </p:nvSpPr>
        <p:spPr>
          <a:xfrm>
            <a:off x="7494920" y="3047767"/>
            <a:ext cx="2523313" cy="177185"/>
          </a:xfrm>
          <a:prstGeom prst="roundRect">
            <a:avLst/>
          </a:prstGeom>
          <a:noFill/>
          <a:ln>
            <a:gradFill>
              <a:gsLst>
                <a:gs pos="36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Rectángulo: esquinas redondeadas 3">
            <a:hlinkClick r:id="rId8" action="ppaction://hlinksldjump"/>
            <a:extLst>
              <a:ext uri="{FF2B5EF4-FFF2-40B4-BE49-F238E27FC236}">
                <a16:creationId xmlns:a16="http://schemas.microsoft.com/office/drawing/2014/main" id="{AA214923-8D64-4567-9D6E-D729B775DC80}"/>
              </a:ext>
            </a:extLst>
          </p:cNvPr>
          <p:cNvSpPr/>
          <p:nvPr/>
        </p:nvSpPr>
        <p:spPr>
          <a:xfrm>
            <a:off x="926601" y="3295650"/>
            <a:ext cx="2301319" cy="253998"/>
          </a:xfrm>
          <a:prstGeom prst="roundRect">
            <a:avLst/>
          </a:prstGeom>
          <a:noFill/>
          <a:ln>
            <a:gradFill>
              <a:gsLst>
                <a:gs pos="36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Rectángulo: esquinas redondeadas 4">
            <a:hlinkClick r:id="rId9" action="ppaction://hlinksldjump"/>
            <a:extLst>
              <a:ext uri="{FF2B5EF4-FFF2-40B4-BE49-F238E27FC236}">
                <a16:creationId xmlns:a16="http://schemas.microsoft.com/office/drawing/2014/main" id="{958F8CF8-711F-4D2A-B4D4-BF6A52F8273E}"/>
              </a:ext>
            </a:extLst>
          </p:cNvPr>
          <p:cNvSpPr/>
          <p:nvPr/>
        </p:nvSpPr>
        <p:spPr>
          <a:xfrm>
            <a:off x="9401623" y="1368284"/>
            <a:ext cx="2567723" cy="457101"/>
          </a:xfrm>
          <a:prstGeom prst="roundRect">
            <a:avLst/>
          </a:prstGeom>
          <a:noFill/>
          <a:ln>
            <a:gradFill>
              <a:gsLst>
                <a:gs pos="36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Rectángulo: esquinas redondeadas 8">
            <a:hlinkClick r:id="rId10" action="ppaction://hlinksldjump"/>
            <a:extLst>
              <a:ext uri="{FF2B5EF4-FFF2-40B4-BE49-F238E27FC236}">
                <a16:creationId xmlns:a16="http://schemas.microsoft.com/office/drawing/2014/main" id="{545C6227-4B0C-430F-89C0-770088141AA2}"/>
              </a:ext>
            </a:extLst>
          </p:cNvPr>
          <p:cNvSpPr/>
          <p:nvPr/>
        </p:nvSpPr>
        <p:spPr>
          <a:xfrm>
            <a:off x="7366207" y="2382567"/>
            <a:ext cx="2959051" cy="277476"/>
          </a:xfrm>
          <a:prstGeom prst="roundRect">
            <a:avLst/>
          </a:prstGeom>
          <a:noFill/>
          <a:ln>
            <a:gradFill>
              <a:gsLst>
                <a:gs pos="36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Rectángulo: esquinas redondeadas 8">
            <a:hlinkClick r:id="rId10" action="ppaction://hlinksldjump"/>
            <a:extLst>
              <a:ext uri="{FF2B5EF4-FFF2-40B4-BE49-F238E27FC236}">
                <a16:creationId xmlns:a16="http://schemas.microsoft.com/office/drawing/2014/main" id="{545C6227-4B0C-430F-89C0-770088141AA2}"/>
              </a:ext>
            </a:extLst>
          </p:cNvPr>
          <p:cNvSpPr/>
          <p:nvPr/>
        </p:nvSpPr>
        <p:spPr>
          <a:xfrm>
            <a:off x="2015290" y="2468123"/>
            <a:ext cx="2959051" cy="277476"/>
          </a:xfrm>
          <a:prstGeom prst="roundRect">
            <a:avLst/>
          </a:prstGeom>
          <a:noFill/>
          <a:ln>
            <a:gradFill>
              <a:gsLst>
                <a:gs pos="36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Rectángulo: esquinas redondeadas 8">
            <a:hlinkClick r:id="rId11" action="ppaction://hlinksldjump"/>
            <a:extLst>
              <a:ext uri="{FF2B5EF4-FFF2-40B4-BE49-F238E27FC236}">
                <a16:creationId xmlns:a16="http://schemas.microsoft.com/office/drawing/2014/main" id="{545C6227-4B0C-430F-89C0-770088141AA2}"/>
              </a:ext>
            </a:extLst>
          </p:cNvPr>
          <p:cNvSpPr/>
          <p:nvPr/>
        </p:nvSpPr>
        <p:spPr>
          <a:xfrm>
            <a:off x="490033" y="4317754"/>
            <a:ext cx="11258002" cy="315473"/>
          </a:xfrm>
          <a:prstGeom prst="roundRect">
            <a:avLst/>
          </a:prstGeom>
          <a:noFill/>
          <a:ln>
            <a:gradFill>
              <a:gsLst>
                <a:gs pos="36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3" name="Imagen 42" descr="interior 1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5339"/>
          </a:xfrm>
          <a:prstGeom prst="rect">
            <a:avLst/>
          </a:prstGeom>
        </p:spPr>
      </p:pic>
      <p:sp>
        <p:nvSpPr>
          <p:cNvPr id="44" name="Marcador de contenido 2"/>
          <p:cNvSpPr txBox="1">
            <a:spLocks/>
          </p:cNvSpPr>
          <p:nvPr/>
        </p:nvSpPr>
        <p:spPr>
          <a:xfrm>
            <a:off x="2801526" y="5357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 smtClean="0">
                <a:solidFill>
                  <a:schemeClr val="bg1"/>
                </a:solidFill>
                <a:latin typeface="Frutiger LT for BNS Medium"/>
                <a:cs typeface="Frutiger LT for BNS Medium"/>
              </a:rPr>
              <a:t>1</a:t>
            </a:r>
            <a:endParaRPr lang="es-ES" dirty="0">
              <a:solidFill>
                <a:schemeClr val="bg1"/>
              </a:solidFill>
              <a:latin typeface="Frutiger LT for BNS Medium"/>
              <a:cs typeface="Frutiger LT for BNS Medium"/>
            </a:endParaRPr>
          </a:p>
        </p:txBody>
      </p:sp>
      <p:pic>
        <p:nvPicPr>
          <p:cNvPr id="45" name="Imagen 4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87" y="12701"/>
            <a:ext cx="3083578" cy="717259"/>
          </a:xfrm>
          <a:prstGeom prst="rect">
            <a:avLst/>
          </a:prstGeom>
        </p:spPr>
      </p:pic>
      <p:sp>
        <p:nvSpPr>
          <p:cNvPr id="46" name="Marcador de contenido 2"/>
          <p:cNvSpPr txBox="1">
            <a:spLocks/>
          </p:cNvSpPr>
          <p:nvPr/>
        </p:nvSpPr>
        <p:spPr>
          <a:xfrm>
            <a:off x="4300006" y="125426"/>
            <a:ext cx="4941065" cy="4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latin typeface="Frutiger LT for BNS Medium"/>
                <a:cs typeface="Frutiger LT for BNS Medium"/>
              </a:rPr>
              <a:t>Llenado de Solicitud</a:t>
            </a:r>
            <a:endParaRPr lang="es-ES" sz="2400" b="1" dirty="0">
              <a:latin typeface="Frutiger LT for BNS Medium"/>
              <a:cs typeface="Frutiger LT for BNS Medium"/>
            </a:endParaRPr>
          </a:p>
        </p:txBody>
      </p:sp>
      <p:grpSp>
        <p:nvGrpSpPr>
          <p:cNvPr id="47" name="Grupo 46"/>
          <p:cNvGrpSpPr/>
          <p:nvPr/>
        </p:nvGrpSpPr>
        <p:grpSpPr>
          <a:xfrm>
            <a:off x="3710360" y="110775"/>
            <a:ext cx="521110" cy="521110"/>
            <a:chOff x="7177548" y="99293"/>
            <a:chExt cx="521110" cy="521110"/>
          </a:xfrm>
        </p:grpSpPr>
        <p:sp>
          <p:nvSpPr>
            <p:cNvPr id="48" name="Elipse 47"/>
            <p:cNvSpPr/>
            <p:nvPr/>
          </p:nvSpPr>
          <p:spPr>
            <a:xfrm>
              <a:off x="7177548" y="99293"/>
              <a:ext cx="521110" cy="52111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9" name="Elipse 48"/>
            <p:cNvSpPr/>
            <p:nvPr/>
          </p:nvSpPr>
          <p:spPr>
            <a:xfrm>
              <a:off x="7208216" y="129048"/>
              <a:ext cx="442125" cy="442125"/>
            </a:xfrm>
            <a:prstGeom prst="ellipse">
              <a:avLst/>
            </a:prstGeom>
            <a:noFill/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0" name="Freeform 47">
              <a:extLst>
                <a:ext uri="{FF2B5EF4-FFF2-40B4-BE49-F238E27FC236}">
                  <a16:creationId xmlns:a16="http://schemas.microsoft.com/office/drawing/2014/main" id="{DAC95D8A-38C0-6445-BA20-F6FB04084E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25069" y="232984"/>
              <a:ext cx="228253" cy="228253"/>
            </a:xfrm>
            <a:custGeom>
              <a:avLst/>
              <a:gdLst>
                <a:gd name="T0" fmla="*/ 499 w 924"/>
                <a:gd name="T1" fmla="*/ 550 h 925"/>
                <a:gd name="T2" fmla="*/ 333 w 924"/>
                <a:gd name="T3" fmla="*/ 592 h 925"/>
                <a:gd name="T4" fmla="*/ 374 w 924"/>
                <a:gd name="T5" fmla="*/ 425 h 925"/>
                <a:gd name="T6" fmla="*/ 916 w 924"/>
                <a:gd name="T7" fmla="*/ 134 h 925"/>
                <a:gd name="T8" fmla="*/ 499 w 924"/>
                <a:gd name="T9" fmla="*/ 550 h 925"/>
                <a:gd name="T10" fmla="*/ 916 w 924"/>
                <a:gd name="T11" fmla="*/ 134 h 925"/>
                <a:gd name="T12" fmla="*/ 374 w 924"/>
                <a:gd name="T13" fmla="*/ 425 h 925"/>
                <a:gd name="T14" fmla="*/ 791 w 924"/>
                <a:gd name="T15" fmla="*/ 9 h 925"/>
                <a:gd name="T16" fmla="*/ 374 w 924"/>
                <a:gd name="T17" fmla="*/ 425 h 925"/>
                <a:gd name="T18" fmla="*/ 791 w 924"/>
                <a:gd name="T19" fmla="*/ 9 h 925"/>
                <a:gd name="T20" fmla="*/ 890 w 924"/>
                <a:gd name="T21" fmla="*/ 37 h 925"/>
                <a:gd name="T22" fmla="*/ 916 w 924"/>
                <a:gd name="T23" fmla="*/ 134 h 925"/>
                <a:gd name="T24" fmla="*/ 791 w 924"/>
                <a:gd name="T25" fmla="*/ 490 h 925"/>
                <a:gd name="T26" fmla="*/ 791 w 924"/>
                <a:gd name="T27" fmla="*/ 925 h 925"/>
                <a:gd name="T28" fmla="*/ 0 w 924"/>
                <a:gd name="T29" fmla="*/ 925 h 925"/>
                <a:gd name="T30" fmla="*/ 0 w 924"/>
                <a:gd name="T31" fmla="*/ 134 h 925"/>
                <a:gd name="T32" fmla="*/ 435 w 924"/>
                <a:gd name="T33" fmla="*/ 134 h 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24" h="925">
                  <a:moveTo>
                    <a:pt x="499" y="550"/>
                  </a:moveTo>
                  <a:lnTo>
                    <a:pt x="333" y="592"/>
                  </a:lnTo>
                  <a:lnTo>
                    <a:pt x="374" y="425"/>
                  </a:lnTo>
                  <a:moveTo>
                    <a:pt x="916" y="134"/>
                  </a:moveTo>
                  <a:lnTo>
                    <a:pt x="499" y="550"/>
                  </a:lnTo>
                  <a:lnTo>
                    <a:pt x="916" y="134"/>
                  </a:lnTo>
                  <a:close/>
                  <a:moveTo>
                    <a:pt x="374" y="425"/>
                  </a:moveTo>
                  <a:lnTo>
                    <a:pt x="791" y="9"/>
                  </a:lnTo>
                  <a:lnTo>
                    <a:pt x="374" y="425"/>
                  </a:lnTo>
                  <a:close/>
                  <a:moveTo>
                    <a:pt x="791" y="9"/>
                  </a:moveTo>
                  <a:cubicBezTo>
                    <a:pt x="791" y="9"/>
                    <a:pt x="855" y="0"/>
                    <a:pt x="890" y="37"/>
                  </a:cubicBezTo>
                  <a:cubicBezTo>
                    <a:pt x="924" y="74"/>
                    <a:pt x="916" y="134"/>
                    <a:pt x="916" y="134"/>
                  </a:cubicBezTo>
                  <a:moveTo>
                    <a:pt x="791" y="490"/>
                  </a:moveTo>
                  <a:lnTo>
                    <a:pt x="791" y="925"/>
                  </a:lnTo>
                  <a:lnTo>
                    <a:pt x="0" y="925"/>
                  </a:lnTo>
                  <a:lnTo>
                    <a:pt x="0" y="134"/>
                  </a:lnTo>
                  <a:lnTo>
                    <a:pt x="435" y="134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</p:grpSp>
      <p:pic>
        <p:nvPicPr>
          <p:cNvPr id="55" name="Picture 2" descr="COMUNICADO SEP A DELEGACIÓN D III 31 SECTOR 18 | D III - 31 SNTE 47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5213"/>
          <a:stretch/>
        </p:blipFill>
        <p:spPr bwMode="auto">
          <a:xfrm>
            <a:off x="7051820" y="2255229"/>
            <a:ext cx="439969" cy="44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COMUNICADO SEP A DELEGACIÓN D III 31 SECTOR 18 | D III - 31 SNTE 47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5213"/>
          <a:stretch/>
        </p:blipFill>
        <p:spPr bwMode="auto">
          <a:xfrm>
            <a:off x="9589623" y="1273849"/>
            <a:ext cx="361965" cy="36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COMUNICADO SEP A DELEGACIÓN D III 31 SECTOR 18 | D III - 31 SNTE 47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5213"/>
          <a:stretch/>
        </p:blipFill>
        <p:spPr bwMode="auto">
          <a:xfrm>
            <a:off x="7549136" y="1273849"/>
            <a:ext cx="361965" cy="36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OMUNICADO SEP A DELEGACIÓN D III 31 SECTOR 18 | D III - 31 SNTE 47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5213"/>
          <a:stretch/>
        </p:blipFill>
        <p:spPr bwMode="auto">
          <a:xfrm>
            <a:off x="1044800" y="1719956"/>
            <a:ext cx="355429" cy="35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COMUNICADO SEP A DELEGACIÓN D III 31 SECTOR 18 | D III - 31 SNTE 47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5213"/>
          <a:stretch/>
        </p:blipFill>
        <p:spPr bwMode="auto">
          <a:xfrm>
            <a:off x="1771774" y="1427318"/>
            <a:ext cx="378934" cy="38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COMUNICADO SEP A DELEGACIÓN D III 31 SECTOR 18 | D III - 31 SNTE 47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5213"/>
          <a:stretch/>
        </p:blipFill>
        <p:spPr bwMode="auto">
          <a:xfrm>
            <a:off x="1661457" y="3058127"/>
            <a:ext cx="387871" cy="39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COMUNICADO SEP A DELEGACIÓN D III 31 SECTOR 18 | D III - 31 SNTE 47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5213"/>
          <a:stretch/>
        </p:blipFill>
        <p:spPr bwMode="auto">
          <a:xfrm>
            <a:off x="858827" y="2829791"/>
            <a:ext cx="387871" cy="39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COMUNICADO SEP A DELEGACIÓN D III 31 SECTOR 18 | D III - 31 SNTE 47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5213"/>
          <a:stretch/>
        </p:blipFill>
        <p:spPr bwMode="auto">
          <a:xfrm>
            <a:off x="999502" y="4118707"/>
            <a:ext cx="387871" cy="39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COMUNICADO SEP A DELEGACIÓN D III 31 SECTOR 18 | D III - 31 SNTE 47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5213"/>
          <a:stretch/>
        </p:blipFill>
        <p:spPr bwMode="auto">
          <a:xfrm>
            <a:off x="8086857" y="2899187"/>
            <a:ext cx="387871" cy="39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6" descr="Resultado de imagen para question png icon red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6" t="12117" r="12697" b="18965"/>
          <a:stretch/>
        </p:blipFill>
        <p:spPr bwMode="auto">
          <a:xfrm>
            <a:off x="158830" y="4958916"/>
            <a:ext cx="535759" cy="53846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Rectángulo: esquinas redondeadas 8">
            <a:hlinkClick r:id="rId20" action="ppaction://hlinksldjump"/>
            <a:extLst>
              <a:ext uri="{FF2B5EF4-FFF2-40B4-BE49-F238E27FC236}">
                <a16:creationId xmlns:a16="http://schemas.microsoft.com/office/drawing/2014/main" id="{545C6227-4B0C-430F-89C0-770088141AA2}"/>
              </a:ext>
            </a:extLst>
          </p:cNvPr>
          <p:cNvSpPr/>
          <p:nvPr/>
        </p:nvSpPr>
        <p:spPr>
          <a:xfrm>
            <a:off x="8597169" y="2694732"/>
            <a:ext cx="2295433" cy="292993"/>
          </a:xfrm>
          <a:prstGeom prst="roundRect">
            <a:avLst/>
          </a:prstGeom>
          <a:noFill/>
          <a:ln>
            <a:gradFill>
              <a:gsLst>
                <a:gs pos="36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8" name="Picture 2" descr="COMUNICADO SEP A DELEGACIÓN D III 31 SECTOR 18 | D III - 31 SNTE 47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5213"/>
          <a:stretch/>
        </p:blipFill>
        <p:spPr bwMode="auto">
          <a:xfrm>
            <a:off x="8380755" y="2504026"/>
            <a:ext cx="387871" cy="39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ángulo: esquinas redondeadas 3">
            <a:hlinkClick r:id="rId4" action="ppaction://hlinksldjump"/>
            <a:extLst>
              <a:ext uri="{FF2B5EF4-FFF2-40B4-BE49-F238E27FC236}">
                <a16:creationId xmlns:a16="http://schemas.microsoft.com/office/drawing/2014/main" id="{AA214923-8D64-4567-9D6E-D729B775DC80}"/>
              </a:ext>
            </a:extLst>
          </p:cNvPr>
          <p:cNvSpPr/>
          <p:nvPr/>
        </p:nvSpPr>
        <p:spPr>
          <a:xfrm>
            <a:off x="1855393" y="2755124"/>
            <a:ext cx="2797720" cy="215929"/>
          </a:xfrm>
          <a:prstGeom prst="roundRect">
            <a:avLst/>
          </a:prstGeom>
          <a:noFill/>
          <a:ln>
            <a:gradFill>
              <a:gsLst>
                <a:gs pos="36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4" name="Picture 2" descr="COMUNICADO SEP A DELEGACIÓN D III 31 SECTOR 18 | D III - 31 SNTE 47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5213"/>
          <a:stretch/>
        </p:blipFill>
        <p:spPr bwMode="auto">
          <a:xfrm>
            <a:off x="1729728" y="2511083"/>
            <a:ext cx="387871" cy="39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46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691C9ADF-1B3D-4F99-A511-668F016B27C1}"/>
              </a:ext>
            </a:extLst>
          </p:cNvPr>
          <p:cNvSpPr txBox="1"/>
          <p:nvPr/>
        </p:nvSpPr>
        <p:spPr>
          <a:xfrm>
            <a:off x="297812" y="2435504"/>
            <a:ext cx="39146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b="1" dirty="0">
                <a:solidFill>
                  <a:srgbClr val="FF0000"/>
                </a:solidFill>
              </a:rPr>
              <a:t>Destino del crédito: </a:t>
            </a:r>
          </a:p>
          <a:p>
            <a:r>
              <a:rPr lang="es-MX" dirty="0"/>
              <a:t>Compra de un inmueble nuevo o usado (terminado al  100%)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474C896-F7B1-4C52-B7AA-79C35658F8E2}"/>
              </a:ext>
            </a:extLst>
          </p:cNvPr>
          <p:cNvSpPr txBox="1"/>
          <p:nvPr/>
        </p:nvSpPr>
        <p:spPr>
          <a:xfrm>
            <a:off x="4642165" y="2435194"/>
            <a:ext cx="199111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Aforo máximo:</a:t>
            </a:r>
          </a:p>
          <a:p>
            <a:r>
              <a:rPr lang="es-MX" dirty="0"/>
              <a:t>95% Asalariados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7E30E62-833E-4BC2-8158-5B9E84769645}"/>
              </a:ext>
            </a:extLst>
          </p:cNvPr>
          <p:cNvSpPr txBox="1"/>
          <p:nvPr/>
        </p:nvSpPr>
        <p:spPr>
          <a:xfrm>
            <a:off x="6934225" y="2464017"/>
            <a:ext cx="526166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Disposicion del crédito al momento de la firma: </a:t>
            </a:r>
          </a:p>
          <a:p>
            <a:r>
              <a:rPr lang="es-MX" dirty="0"/>
              <a:t>1 sola exhibición</a:t>
            </a: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E627C43C-9775-41A6-B7C0-65832ABA1719}"/>
              </a:ext>
            </a:extLst>
          </p:cNvPr>
          <p:cNvGrpSpPr/>
          <p:nvPr/>
        </p:nvGrpSpPr>
        <p:grpSpPr>
          <a:xfrm>
            <a:off x="4677192" y="4467816"/>
            <a:ext cx="750031" cy="728681"/>
            <a:chOff x="9213634" y="2627294"/>
            <a:chExt cx="914400" cy="914400"/>
          </a:xfrm>
        </p:grpSpPr>
        <p:pic>
          <p:nvPicPr>
            <p:cNvPr id="32" name="Picture 6" descr="Resultado de imagen para scotiabank icon">
              <a:extLst>
                <a:ext uri="{FF2B5EF4-FFF2-40B4-BE49-F238E27FC236}">
                  <a16:creationId xmlns:a16="http://schemas.microsoft.com/office/drawing/2014/main" id="{DE3F1391-D12B-48E4-93E5-540F26D0C54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22" t="18593" r="16826" b="18528"/>
            <a:stretch/>
          </p:blipFill>
          <p:spPr bwMode="auto">
            <a:xfrm>
              <a:off x="9376597" y="2772181"/>
              <a:ext cx="647204" cy="624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ángulo redondeado 50">
              <a:extLst>
                <a:ext uri="{FF2B5EF4-FFF2-40B4-BE49-F238E27FC236}">
                  <a16:creationId xmlns:a16="http://schemas.microsoft.com/office/drawing/2014/main" id="{AE50671D-6B86-40A8-BEA0-79863488671F}"/>
                </a:ext>
              </a:extLst>
            </p:cNvPr>
            <p:cNvSpPr/>
            <p:nvPr/>
          </p:nvSpPr>
          <p:spPr>
            <a:xfrm>
              <a:off x="9213634" y="2627294"/>
              <a:ext cx="914400" cy="914400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22" name="Imagen 21">
            <a:extLst>
              <a:ext uri="{FF2B5EF4-FFF2-40B4-BE49-F238E27FC236}">
                <a16:creationId xmlns:a16="http://schemas.microsoft.com/office/drawing/2014/main" id="{02C02180-1B17-44DF-AFF8-A255C64E23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</a:blip>
          <a:srcRect l="53948" t="31132" r="7996" b="13748"/>
          <a:stretch/>
        </p:blipFill>
        <p:spPr>
          <a:xfrm>
            <a:off x="2844611" y="4655990"/>
            <a:ext cx="378804" cy="382175"/>
          </a:xfrm>
          <a:prstGeom prst="rect">
            <a:avLst/>
          </a:prstGeom>
        </p:spPr>
      </p:pic>
      <p:pic>
        <p:nvPicPr>
          <p:cNvPr id="23" name="Picture 12" descr="Imagen relacionada">
            <a:extLst>
              <a:ext uri="{FF2B5EF4-FFF2-40B4-BE49-F238E27FC236}">
                <a16:creationId xmlns:a16="http://schemas.microsoft.com/office/drawing/2014/main" id="{7073EC5E-6A9B-4FA2-BB47-36156E8EF4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596" b="52261"/>
          <a:stretch/>
        </p:blipFill>
        <p:spPr bwMode="auto">
          <a:xfrm>
            <a:off x="5597099" y="4835473"/>
            <a:ext cx="335083" cy="22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B17EC1E1-6265-47BC-BC91-B6B50E4C45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</a:blip>
          <a:srcRect l="53948" t="31132" r="7996" b="13748"/>
          <a:stretch/>
        </p:blipFill>
        <p:spPr>
          <a:xfrm>
            <a:off x="4232870" y="4655990"/>
            <a:ext cx="378804" cy="382175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841F4C57-7351-4A7A-A651-5623BF108DE4}"/>
              </a:ext>
            </a:extLst>
          </p:cNvPr>
          <p:cNvSpPr txBox="1"/>
          <p:nvPr/>
        </p:nvSpPr>
        <p:spPr>
          <a:xfrm>
            <a:off x="1952511" y="3749860"/>
            <a:ext cx="740360" cy="544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100" b="1" dirty="0"/>
              <a:t>Saldo </a:t>
            </a:r>
          </a:p>
          <a:p>
            <a:pPr algn="ctr"/>
            <a:r>
              <a:rPr lang="es-MX" sz="1100" b="1" dirty="0"/>
              <a:t>Subcuenta</a:t>
            </a:r>
          </a:p>
          <a:p>
            <a:pPr algn="ctr"/>
            <a:r>
              <a:rPr lang="es-MX" sz="1100" b="1" dirty="0"/>
              <a:t>Vivienda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419FCB6E-8B53-4200-8746-2F4AB6E5285E}"/>
              </a:ext>
            </a:extLst>
          </p:cNvPr>
          <p:cNvSpPr txBox="1"/>
          <p:nvPr/>
        </p:nvSpPr>
        <p:spPr>
          <a:xfrm>
            <a:off x="3429883" y="3890455"/>
            <a:ext cx="7152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100" b="1" dirty="0"/>
              <a:t>Crédito </a:t>
            </a:r>
          </a:p>
          <a:p>
            <a:pPr algn="ctr"/>
            <a:r>
              <a:rPr lang="es-MX" sz="1100" b="1" dirty="0" err="1"/>
              <a:t>Fovissste</a:t>
            </a:r>
            <a:endParaRPr lang="es-MX" sz="1100" b="1" dirty="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8AF92CB7-629F-4338-A251-E0E69754125F}"/>
              </a:ext>
            </a:extLst>
          </p:cNvPr>
          <p:cNvSpPr txBox="1"/>
          <p:nvPr/>
        </p:nvSpPr>
        <p:spPr>
          <a:xfrm>
            <a:off x="4730872" y="3890455"/>
            <a:ext cx="642671" cy="390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100" b="1" dirty="0"/>
              <a:t>Crédito </a:t>
            </a:r>
          </a:p>
          <a:p>
            <a:pPr algn="ctr"/>
            <a:r>
              <a:rPr lang="es-MX" sz="1100" b="1" dirty="0"/>
              <a:t>Bancario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5EA32A79-4FCA-4FFF-97A7-5A3A7AB16303}"/>
              </a:ext>
            </a:extLst>
          </p:cNvPr>
          <p:cNvSpPr txBox="1"/>
          <p:nvPr/>
        </p:nvSpPr>
        <p:spPr>
          <a:xfrm>
            <a:off x="1616331" y="5615466"/>
            <a:ext cx="404973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 dirty="0"/>
              <a:t>La suma del Saldo de la Subcuenta de Vivienda + el Crédito de </a:t>
            </a:r>
            <a:r>
              <a:rPr lang="es-MX" sz="1100" dirty="0" err="1"/>
              <a:t>Fovissste</a:t>
            </a:r>
            <a:r>
              <a:rPr lang="es-MX" sz="1100" dirty="0"/>
              <a:t> + el Crédito de Scotiabank no debe rebasar el 100% del Valor de la Vivienda </a:t>
            </a:r>
          </a:p>
        </p:txBody>
      </p:sp>
      <p:pic>
        <p:nvPicPr>
          <p:cNvPr id="29" name="Picture 30" descr="Resultado de imagen para corchetes icono png">
            <a:extLst>
              <a:ext uri="{FF2B5EF4-FFF2-40B4-BE49-F238E27FC236}">
                <a16:creationId xmlns:a16="http://schemas.microsoft.com/office/drawing/2014/main" id="{803353D6-C867-4009-ABEA-FD9C5C3DC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820" y="5273458"/>
            <a:ext cx="2648172" cy="55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Resultado de imagen para logotipo fovissste Alia2 icon png">
            <a:extLst>
              <a:ext uri="{FF2B5EF4-FFF2-40B4-BE49-F238E27FC236}">
                <a16:creationId xmlns:a16="http://schemas.microsoft.com/office/drawing/2014/main" id="{1A424707-4DD8-412F-B19C-94A8B56C9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199" y="4300939"/>
            <a:ext cx="977902" cy="90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2" descr="Imagen relacionada">
            <a:extLst>
              <a:ext uri="{FF2B5EF4-FFF2-40B4-BE49-F238E27FC236}">
                <a16:creationId xmlns:a16="http://schemas.microsoft.com/office/drawing/2014/main" id="{D36DE88A-EA1B-4416-B749-DC4A2C075B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596" b="52261"/>
          <a:stretch/>
        </p:blipFill>
        <p:spPr bwMode="auto">
          <a:xfrm>
            <a:off x="5591513" y="4689014"/>
            <a:ext cx="335083" cy="22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upo 33"/>
          <p:cNvGrpSpPr/>
          <p:nvPr/>
        </p:nvGrpSpPr>
        <p:grpSpPr>
          <a:xfrm>
            <a:off x="1856253" y="4295540"/>
            <a:ext cx="963345" cy="935922"/>
            <a:chOff x="2296605" y="4800660"/>
            <a:chExt cx="963345" cy="935922"/>
          </a:xfrm>
        </p:grpSpPr>
        <p:pic>
          <p:nvPicPr>
            <p:cNvPr id="35" name="Picture 2" descr="Resultado de imagen para saving home icon png">
              <a:extLst>
                <a:ext uri="{FF2B5EF4-FFF2-40B4-BE49-F238E27FC236}">
                  <a16:creationId xmlns:a16="http://schemas.microsoft.com/office/drawing/2014/main" id="{5086514B-1CF4-4D65-A6AD-F6E08BD94A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040404">
                    <a:alpha val="5882"/>
                  </a:srgbClr>
                </a:clrFrom>
                <a:clrTo>
                  <a:srgbClr val="04040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6605" y="4800660"/>
              <a:ext cx="963345" cy="935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Elipse 35"/>
            <p:cNvSpPr/>
            <p:nvPr/>
          </p:nvSpPr>
          <p:spPr>
            <a:xfrm>
              <a:off x="2548983" y="4800660"/>
              <a:ext cx="314980" cy="26226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37" name="Picture 4" descr="Resultado de imagen para icon red money vector"/>
            <p:cNvPicPr>
              <a:picLocks noChangeAspect="1" noChangeArrowheads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19" t="51192" r="27529" b="4417"/>
            <a:stretch/>
          </p:blipFill>
          <p:spPr bwMode="auto">
            <a:xfrm>
              <a:off x="2561668" y="4800660"/>
              <a:ext cx="289610" cy="284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Grupo 39"/>
          <p:cNvGrpSpPr/>
          <p:nvPr/>
        </p:nvGrpSpPr>
        <p:grpSpPr>
          <a:xfrm>
            <a:off x="5995567" y="4321342"/>
            <a:ext cx="1079149" cy="847815"/>
            <a:chOff x="6461685" y="4947107"/>
            <a:chExt cx="918175" cy="797961"/>
          </a:xfrm>
        </p:grpSpPr>
        <p:pic>
          <p:nvPicPr>
            <p:cNvPr id="41" name="Picture 6" descr="Resultado de imagen para saving home icon png">
              <a:extLst>
                <a:ext uri="{FF2B5EF4-FFF2-40B4-BE49-F238E27FC236}">
                  <a16:creationId xmlns:a16="http://schemas.microsoft.com/office/drawing/2014/main" id="{FB2117C7-5873-4325-A8E4-CB86939179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53" t="13957" r="19347" b="20891"/>
            <a:stretch/>
          </p:blipFill>
          <p:spPr bwMode="auto">
            <a:xfrm>
              <a:off x="6461685" y="4947107"/>
              <a:ext cx="918175" cy="7979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Rectángulo 41"/>
            <p:cNvSpPr/>
            <p:nvPr/>
          </p:nvSpPr>
          <p:spPr>
            <a:xfrm>
              <a:off x="6957232" y="5291442"/>
              <a:ext cx="206013" cy="15913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43" name="Grupo 42"/>
          <p:cNvGrpSpPr/>
          <p:nvPr/>
        </p:nvGrpSpPr>
        <p:grpSpPr>
          <a:xfrm>
            <a:off x="926854" y="1225929"/>
            <a:ext cx="1132591" cy="1224263"/>
            <a:chOff x="1380343" y="1758846"/>
            <a:chExt cx="1132591" cy="1224263"/>
          </a:xfrm>
        </p:grpSpPr>
        <p:pic>
          <p:nvPicPr>
            <p:cNvPr id="44" name="Imagen 43">
              <a:extLst>
                <a:ext uri="{FF2B5EF4-FFF2-40B4-BE49-F238E27FC236}">
                  <a16:creationId xmlns:a16="http://schemas.microsoft.com/office/drawing/2014/main" id="{01804369-A8C2-4DEB-AD76-B4A0048A0B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4473" t="62297" r="4624"/>
            <a:stretch/>
          </p:blipFill>
          <p:spPr>
            <a:xfrm>
              <a:off x="1380343" y="2521526"/>
              <a:ext cx="1112877" cy="461583"/>
            </a:xfrm>
            <a:prstGeom prst="rect">
              <a:avLst/>
            </a:prstGeom>
          </p:spPr>
        </p:pic>
        <p:pic>
          <p:nvPicPr>
            <p:cNvPr id="45" name="Imagen 44"/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l="16407" t="4073" r="17099"/>
            <a:stretch/>
          </p:blipFill>
          <p:spPr>
            <a:xfrm>
              <a:off x="1560105" y="1758846"/>
              <a:ext cx="952829" cy="883662"/>
            </a:xfrm>
            <a:prstGeom prst="rect">
              <a:avLst/>
            </a:prstGeom>
          </p:spPr>
        </p:pic>
      </p:grpSp>
      <p:grpSp>
        <p:nvGrpSpPr>
          <p:cNvPr id="49" name="Grupo 48"/>
          <p:cNvGrpSpPr/>
          <p:nvPr/>
        </p:nvGrpSpPr>
        <p:grpSpPr>
          <a:xfrm>
            <a:off x="5028598" y="1245999"/>
            <a:ext cx="1218250" cy="1095873"/>
            <a:chOff x="6238572" y="1261273"/>
            <a:chExt cx="1218250" cy="1095873"/>
          </a:xfrm>
        </p:grpSpPr>
        <p:pic>
          <p:nvPicPr>
            <p:cNvPr id="50" name="Picture 34" descr="Resultado de imagen para calculator mortagage red vector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44" t="3151" r="13175" b="4485"/>
            <a:stretch/>
          </p:blipFill>
          <p:spPr bwMode="auto">
            <a:xfrm>
              <a:off x="6238572" y="1488928"/>
              <a:ext cx="697309" cy="868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10" descr="Resultado de imagen para icon red home loan vector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31" t="11745" r="10582" b="14102"/>
            <a:stretch/>
          </p:blipFill>
          <p:spPr bwMode="auto">
            <a:xfrm>
              <a:off x="6560118" y="1261273"/>
              <a:ext cx="896704" cy="840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Grupo 51"/>
          <p:cNvGrpSpPr/>
          <p:nvPr/>
        </p:nvGrpSpPr>
        <p:grpSpPr>
          <a:xfrm>
            <a:off x="7270104" y="1429031"/>
            <a:ext cx="1147142" cy="957464"/>
            <a:chOff x="6788726" y="4433455"/>
            <a:chExt cx="1147142" cy="957464"/>
          </a:xfrm>
        </p:grpSpPr>
        <p:pic>
          <p:nvPicPr>
            <p:cNvPr id="53" name="Picture 18" descr="Resultado de imagen para pen icon vector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82" t="26091" r="41236" b="26394"/>
            <a:stretch/>
          </p:blipFill>
          <p:spPr bwMode="auto">
            <a:xfrm>
              <a:off x="7703410" y="4545729"/>
              <a:ext cx="232458" cy="778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4" name="Grupo 53"/>
            <p:cNvGrpSpPr/>
            <p:nvPr/>
          </p:nvGrpSpPr>
          <p:grpSpPr>
            <a:xfrm>
              <a:off x="6788726" y="4433455"/>
              <a:ext cx="802521" cy="957464"/>
              <a:chOff x="6706666" y="4308630"/>
              <a:chExt cx="884582" cy="1082289"/>
            </a:xfrm>
          </p:grpSpPr>
          <p:grpSp>
            <p:nvGrpSpPr>
              <p:cNvPr id="55" name="Grupo 54"/>
              <p:cNvGrpSpPr/>
              <p:nvPr/>
            </p:nvGrpSpPr>
            <p:grpSpPr>
              <a:xfrm>
                <a:off x="6818828" y="4397525"/>
                <a:ext cx="772420" cy="993394"/>
                <a:chOff x="4701310" y="-360218"/>
                <a:chExt cx="1357746" cy="1699105"/>
              </a:xfrm>
            </p:grpSpPr>
            <p:pic>
              <p:nvPicPr>
                <p:cNvPr id="59" name="Picture 32" descr="Resultado de imagen para calculator mortgage red vector"/>
                <p:cNvPicPr>
                  <a:picLocks noChangeAspect="1" noChangeArrowheads="1"/>
                </p:cNvPicPr>
                <p:nvPr/>
              </p:nvPicPr>
              <p:blipFill rotWithShape="1"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796" t="20718" r="8851"/>
                <a:stretch/>
              </p:blipFill>
              <p:spPr bwMode="auto">
                <a:xfrm>
                  <a:off x="4701310" y="-360218"/>
                  <a:ext cx="1357746" cy="16991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0" name="Picture 30" descr="Imagen relacionada"/>
                <p:cNvPicPr>
                  <a:picLocks noChangeAspect="1" noChangeArrowheads="1"/>
                </p:cNvPicPr>
                <p:nvPr/>
              </p:nvPicPr>
              <p:blipFill rotWithShape="1"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522" t="9777" r="10447" b="17137"/>
                <a:stretch/>
              </p:blipFill>
              <p:spPr bwMode="auto">
                <a:xfrm>
                  <a:off x="4799925" y="652313"/>
                  <a:ext cx="609708" cy="6089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56" name="Grupo 55"/>
              <p:cNvGrpSpPr/>
              <p:nvPr/>
            </p:nvGrpSpPr>
            <p:grpSpPr>
              <a:xfrm>
                <a:off x="6706666" y="4308630"/>
                <a:ext cx="772420" cy="993394"/>
                <a:chOff x="4701310" y="-360218"/>
                <a:chExt cx="1357746" cy="1699105"/>
              </a:xfrm>
            </p:grpSpPr>
            <p:pic>
              <p:nvPicPr>
                <p:cNvPr id="57" name="Picture 32" descr="Resultado de imagen para calculator mortgage red vector"/>
                <p:cNvPicPr>
                  <a:picLocks noChangeAspect="1" noChangeArrowheads="1"/>
                </p:cNvPicPr>
                <p:nvPr/>
              </p:nvPicPr>
              <p:blipFill rotWithShape="1"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796" t="20718" r="8851"/>
                <a:stretch/>
              </p:blipFill>
              <p:spPr bwMode="auto">
                <a:xfrm>
                  <a:off x="4701310" y="-360218"/>
                  <a:ext cx="1357746" cy="16991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8" name="Picture 30" descr="Imagen relacionada"/>
                <p:cNvPicPr>
                  <a:picLocks noChangeAspect="1" noChangeArrowheads="1"/>
                </p:cNvPicPr>
                <p:nvPr/>
              </p:nvPicPr>
              <p:blipFill rotWithShape="1"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522" t="9777" r="10447" b="17137"/>
                <a:stretch/>
              </p:blipFill>
              <p:spPr bwMode="auto">
                <a:xfrm>
                  <a:off x="4799925" y="652313"/>
                  <a:ext cx="609708" cy="6089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pic>
        <p:nvPicPr>
          <p:cNvPr id="46" name="Picture 2" descr="Resultado de imagen para ojo turco rojo">
            <a:hlinkClick r:id="rId1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72" t="70780" r="9747" b="11308"/>
          <a:stretch/>
        </p:blipFill>
        <p:spPr bwMode="auto">
          <a:xfrm>
            <a:off x="11371046" y="5530935"/>
            <a:ext cx="656343" cy="62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Imagen 46" descr="interior superior 2.jp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5339"/>
          </a:xfrm>
          <a:prstGeom prst="rect">
            <a:avLst/>
          </a:prstGeom>
        </p:spPr>
      </p:pic>
      <p:sp>
        <p:nvSpPr>
          <p:cNvPr id="48" name="Marcador de contenido 2"/>
          <p:cNvSpPr txBox="1">
            <a:spLocks/>
          </p:cNvSpPr>
          <p:nvPr/>
        </p:nvSpPr>
        <p:spPr>
          <a:xfrm>
            <a:off x="2801526" y="5357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 smtClean="0">
                <a:solidFill>
                  <a:schemeClr val="bg1"/>
                </a:solidFill>
                <a:latin typeface="Frutiger LT for BNS Medium"/>
                <a:cs typeface="Frutiger LT for BNS Medium"/>
              </a:rPr>
              <a:t>2</a:t>
            </a:r>
            <a:endParaRPr lang="es-ES" dirty="0">
              <a:solidFill>
                <a:schemeClr val="bg1"/>
              </a:solidFill>
              <a:latin typeface="Frutiger LT for BNS Medium"/>
              <a:cs typeface="Frutiger LT for BNS Medium"/>
            </a:endParaRPr>
          </a:p>
        </p:txBody>
      </p:sp>
      <p:pic>
        <p:nvPicPr>
          <p:cNvPr id="61" name="Imagen 6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87" y="-19957"/>
            <a:ext cx="3083578" cy="717259"/>
          </a:xfrm>
          <a:prstGeom prst="rect">
            <a:avLst/>
          </a:prstGeom>
        </p:spPr>
      </p:pic>
      <p:sp>
        <p:nvSpPr>
          <p:cNvPr id="62" name="Marcador de contenido 2"/>
          <p:cNvSpPr txBox="1">
            <a:spLocks/>
          </p:cNvSpPr>
          <p:nvPr/>
        </p:nvSpPr>
        <p:spPr>
          <a:xfrm>
            <a:off x="4376226" y="119304"/>
            <a:ext cx="4941065" cy="4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latin typeface="Frutiger LT for BNS Medium"/>
                <a:cs typeface="Frutiger LT for BNS Medium"/>
              </a:rPr>
              <a:t>Producto Alia2 (FOVISSSTE)</a:t>
            </a:r>
            <a:endParaRPr lang="es-ES" sz="2400" b="1" dirty="0">
              <a:latin typeface="Frutiger LT for BNS Medium"/>
              <a:cs typeface="Frutiger LT for BNS Medium"/>
            </a:endParaRPr>
          </a:p>
        </p:txBody>
      </p:sp>
      <p:grpSp>
        <p:nvGrpSpPr>
          <p:cNvPr id="63" name="Grupo 62"/>
          <p:cNvGrpSpPr/>
          <p:nvPr/>
        </p:nvGrpSpPr>
        <p:grpSpPr>
          <a:xfrm>
            <a:off x="3690102" y="21622"/>
            <a:ext cx="664184" cy="664184"/>
            <a:chOff x="2322881" y="1536358"/>
            <a:chExt cx="666514" cy="666514"/>
          </a:xfrm>
        </p:grpSpPr>
        <p:grpSp>
          <p:nvGrpSpPr>
            <p:cNvPr id="64" name="Grupo 63"/>
            <p:cNvGrpSpPr/>
            <p:nvPr/>
          </p:nvGrpSpPr>
          <p:grpSpPr>
            <a:xfrm>
              <a:off x="2322881" y="1536358"/>
              <a:ext cx="666514" cy="666514"/>
              <a:chOff x="7177548" y="99293"/>
              <a:chExt cx="521110" cy="521110"/>
            </a:xfrm>
          </p:grpSpPr>
          <p:sp>
            <p:nvSpPr>
              <p:cNvPr id="66" name="Elipse 65"/>
              <p:cNvSpPr/>
              <p:nvPr/>
            </p:nvSpPr>
            <p:spPr>
              <a:xfrm>
                <a:off x="7177548" y="99293"/>
                <a:ext cx="521110" cy="5211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67" name="Elipse 66"/>
              <p:cNvSpPr/>
              <p:nvPr/>
            </p:nvSpPr>
            <p:spPr>
              <a:xfrm>
                <a:off x="7208216" y="129048"/>
                <a:ext cx="442125" cy="442125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sp>
          <p:nvSpPr>
            <p:cNvPr id="65" name="Freeform 12">
              <a:extLst>
                <a:ext uri="{FF2B5EF4-FFF2-40B4-BE49-F238E27FC236}">
                  <a16:creationId xmlns:a16="http://schemas.microsoft.com/office/drawing/2014/main" id="{0DE1776E-F9CB-7D44-8673-59F2F64498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8270" y="1704277"/>
              <a:ext cx="293161" cy="293161"/>
            </a:xfrm>
            <a:custGeom>
              <a:avLst/>
              <a:gdLst>
                <a:gd name="T0" fmla="*/ 291 w 987"/>
                <a:gd name="T1" fmla="*/ 986 h 987"/>
                <a:gd name="T2" fmla="*/ 291 w 987"/>
                <a:gd name="T3" fmla="*/ 645 h 987"/>
                <a:gd name="T4" fmla="*/ 340 w 987"/>
                <a:gd name="T5" fmla="*/ 596 h 987"/>
                <a:gd name="T6" fmla="*/ 633 w 987"/>
                <a:gd name="T7" fmla="*/ 596 h 987"/>
                <a:gd name="T8" fmla="*/ 682 w 987"/>
                <a:gd name="T9" fmla="*/ 645 h 987"/>
                <a:gd name="T10" fmla="*/ 682 w 987"/>
                <a:gd name="T11" fmla="*/ 986 h 987"/>
                <a:gd name="T12" fmla="*/ 0 w 987"/>
                <a:gd name="T13" fmla="*/ 392 h 987"/>
                <a:gd name="T14" fmla="*/ 0 w 987"/>
                <a:gd name="T15" fmla="*/ 937 h 987"/>
                <a:gd name="T16" fmla="*/ 41 w 987"/>
                <a:gd name="T17" fmla="*/ 986 h 987"/>
                <a:gd name="T18" fmla="*/ 289 w 987"/>
                <a:gd name="T19" fmla="*/ 986 h 987"/>
                <a:gd name="T20" fmla="*/ 0 w 987"/>
                <a:gd name="T21" fmla="*/ 390 h 987"/>
                <a:gd name="T22" fmla="*/ 494 w 987"/>
                <a:gd name="T23" fmla="*/ 0 h 987"/>
                <a:gd name="T24" fmla="*/ 987 w 987"/>
                <a:gd name="T25" fmla="*/ 390 h 987"/>
                <a:gd name="T26" fmla="*/ 681 w 987"/>
                <a:gd name="T27" fmla="*/ 987 h 987"/>
                <a:gd name="T28" fmla="*/ 935 w 987"/>
                <a:gd name="T29" fmla="*/ 987 h 987"/>
                <a:gd name="T30" fmla="*/ 987 w 987"/>
                <a:gd name="T31" fmla="*/ 938 h 987"/>
                <a:gd name="T32" fmla="*/ 987 w 987"/>
                <a:gd name="T33" fmla="*/ 400 h 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7" h="987">
                  <a:moveTo>
                    <a:pt x="291" y="986"/>
                  </a:moveTo>
                  <a:lnTo>
                    <a:pt x="291" y="645"/>
                  </a:lnTo>
                  <a:cubicBezTo>
                    <a:pt x="291" y="618"/>
                    <a:pt x="313" y="596"/>
                    <a:pt x="340" y="596"/>
                  </a:cubicBezTo>
                  <a:lnTo>
                    <a:pt x="633" y="596"/>
                  </a:lnTo>
                  <a:cubicBezTo>
                    <a:pt x="660" y="596"/>
                    <a:pt x="682" y="618"/>
                    <a:pt x="682" y="645"/>
                  </a:cubicBezTo>
                  <a:lnTo>
                    <a:pt x="682" y="986"/>
                  </a:lnTo>
                  <a:moveTo>
                    <a:pt x="0" y="392"/>
                  </a:moveTo>
                  <a:lnTo>
                    <a:pt x="0" y="937"/>
                  </a:lnTo>
                  <a:cubicBezTo>
                    <a:pt x="0" y="964"/>
                    <a:pt x="18" y="986"/>
                    <a:pt x="41" y="986"/>
                  </a:cubicBezTo>
                  <a:lnTo>
                    <a:pt x="289" y="986"/>
                  </a:lnTo>
                  <a:moveTo>
                    <a:pt x="0" y="390"/>
                  </a:moveTo>
                  <a:lnTo>
                    <a:pt x="494" y="0"/>
                  </a:lnTo>
                  <a:lnTo>
                    <a:pt x="987" y="390"/>
                  </a:lnTo>
                  <a:moveTo>
                    <a:pt x="681" y="987"/>
                  </a:moveTo>
                  <a:lnTo>
                    <a:pt x="935" y="987"/>
                  </a:lnTo>
                  <a:cubicBezTo>
                    <a:pt x="964" y="987"/>
                    <a:pt x="987" y="965"/>
                    <a:pt x="987" y="938"/>
                  </a:cubicBezTo>
                  <a:lnTo>
                    <a:pt x="987" y="400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</p:grpSp>
      <p:sp>
        <p:nvSpPr>
          <p:cNvPr id="2" name="CuadroTexto 1"/>
          <p:cNvSpPr txBox="1"/>
          <p:nvPr/>
        </p:nvSpPr>
        <p:spPr>
          <a:xfrm>
            <a:off x="8283808" y="3981766"/>
            <a:ext cx="2238389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u="sng" dirty="0">
                <a:solidFill>
                  <a:srgbClr val="7030A0"/>
                </a:solidFill>
              </a:rPr>
              <a:t>Nota:</a:t>
            </a:r>
          </a:p>
          <a:p>
            <a:pPr algn="just"/>
            <a:r>
              <a:rPr lang="es-MX" sz="1750" dirty="0" smtClean="0"/>
              <a:t>Con Cofinanciamiento FOVISSSTE programa ALIA2, no es necesario que cuenten con referencias crediticias bancarias</a:t>
            </a:r>
            <a:endParaRPr lang="es-MX" sz="1750" dirty="0"/>
          </a:p>
        </p:txBody>
      </p:sp>
      <p:pic>
        <p:nvPicPr>
          <p:cNvPr id="69" name="Picture 4" descr="Resultado de imagen para documentacion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1" t="20116" r="32704" b="20339"/>
          <a:stretch/>
        </p:blipFill>
        <p:spPr bwMode="auto">
          <a:xfrm>
            <a:off x="7722734" y="4272808"/>
            <a:ext cx="537111" cy="57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8" descr="Resultado de imagen para explosion icon vector png">
            <a:extLst>
              <a:ext uri="{FF2B5EF4-FFF2-40B4-BE49-F238E27FC236}">
                <a16:creationId xmlns:a16="http://schemas.microsoft.com/office/drawing/2014/main" id="{4EACFA64-EBCE-4418-BA73-16A50E7F1B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" t="35301" r="68809" b="41259"/>
          <a:stretch/>
        </p:blipFill>
        <p:spPr bwMode="auto">
          <a:xfrm>
            <a:off x="7554270" y="4041524"/>
            <a:ext cx="366629" cy="34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02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EC29846-1056-4398-A9DF-3927433C4AE2}"/>
              </a:ext>
            </a:extLst>
          </p:cNvPr>
          <p:cNvSpPr txBox="1"/>
          <p:nvPr/>
        </p:nvSpPr>
        <p:spPr>
          <a:xfrm>
            <a:off x="6300039" y="3066065"/>
            <a:ext cx="4810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95% </a:t>
            </a:r>
            <a:r>
              <a:rPr lang="es-MX" dirty="0"/>
              <a:t>del valor comercial del inmueble en garantía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C215A1B9-4AB2-4E63-9001-16EADA88E8EE}"/>
              </a:ext>
            </a:extLst>
          </p:cNvPr>
          <p:cNvSpPr/>
          <p:nvPr/>
        </p:nvSpPr>
        <p:spPr>
          <a:xfrm>
            <a:off x="602167" y="2465900"/>
            <a:ext cx="52927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 smtClean="0"/>
              <a:t>Liquidar una </a:t>
            </a:r>
            <a:r>
              <a:rPr lang="es-MX" dirty="0"/>
              <a:t>hipoteca contratada con otra institución financiera y cuyo origen fue un crédito para </a:t>
            </a:r>
            <a:r>
              <a:rPr lang="es-MX" b="1" dirty="0"/>
              <a:t>Adquisición o Construcción de Vivienda</a:t>
            </a:r>
          </a:p>
          <a:p>
            <a:pPr algn="just"/>
            <a:r>
              <a:rPr lang="es-MX" b="1" dirty="0">
                <a:solidFill>
                  <a:srgbClr val="FF0000"/>
                </a:solidFill>
              </a:rPr>
              <a:t>(no Liquidez</a:t>
            </a:r>
            <a:r>
              <a:rPr lang="es-MX" b="1" dirty="0" smtClean="0">
                <a:solidFill>
                  <a:srgbClr val="FF0000"/>
                </a:solidFill>
              </a:rPr>
              <a:t>) </a:t>
            </a:r>
            <a:r>
              <a:rPr lang="es-MX" dirty="0"/>
              <a:t>para mejorar las condiciones financieras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437394" y="1419826"/>
            <a:ext cx="1045631" cy="996903"/>
            <a:chOff x="8804278" y="1534883"/>
            <a:chExt cx="1045631" cy="996903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01804369-A8C2-4DEB-AD76-B4A0048A0B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473" t="62297" r="4624"/>
            <a:stretch/>
          </p:blipFill>
          <p:spPr>
            <a:xfrm>
              <a:off x="8804278" y="2146032"/>
              <a:ext cx="1005969" cy="385754"/>
            </a:xfrm>
            <a:prstGeom prst="rect">
              <a:avLst/>
            </a:prstGeom>
          </p:spPr>
        </p:pic>
        <p:pic>
          <p:nvPicPr>
            <p:cNvPr id="11" name="Picture 4" descr="Resultado de imagen para bag money on the hand red icon vector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6958" y="1534883"/>
              <a:ext cx="692951" cy="692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upo 11"/>
          <p:cNvGrpSpPr/>
          <p:nvPr/>
        </p:nvGrpSpPr>
        <p:grpSpPr>
          <a:xfrm>
            <a:off x="6400417" y="1736351"/>
            <a:ext cx="1218250" cy="1095873"/>
            <a:chOff x="6238572" y="1261273"/>
            <a:chExt cx="1218250" cy="1095873"/>
          </a:xfrm>
        </p:grpSpPr>
        <p:pic>
          <p:nvPicPr>
            <p:cNvPr id="13" name="Picture 34" descr="Resultado de imagen para calculator mortagage red vector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44" t="3151" r="13175" b="4485"/>
            <a:stretch/>
          </p:blipFill>
          <p:spPr bwMode="auto">
            <a:xfrm>
              <a:off x="6238572" y="1488928"/>
              <a:ext cx="697309" cy="868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0" descr="Resultado de imagen para icon red home loan vector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31" t="11745" r="10582" b="14102"/>
            <a:stretch/>
          </p:blipFill>
          <p:spPr bwMode="auto">
            <a:xfrm>
              <a:off x="6560118" y="1261273"/>
              <a:ext cx="896704" cy="840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Rectángulo 14"/>
          <p:cNvSpPr/>
          <p:nvPr/>
        </p:nvSpPr>
        <p:spPr>
          <a:xfrm>
            <a:off x="3216249" y="1997364"/>
            <a:ext cx="22683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Destino del crédito: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7502860" y="2432307"/>
            <a:ext cx="17702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Aforo máximo: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61A101F-EC7B-46EC-ADB2-933B3D798BB3}"/>
              </a:ext>
            </a:extLst>
          </p:cNvPr>
          <p:cNvSpPr txBox="1"/>
          <p:nvPr/>
        </p:nvSpPr>
        <p:spPr>
          <a:xfrm>
            <a:off x="6497902" y="5369150"/>
            <a:ext cx="3393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1 </a:t>
            </a:r>
            <a:r>
              <a:rPr lang="es-MX" dirty="0"/>
              <a:t>sola </a:t>
            </a:r>
            <a:r>
              <a:rPr lang="es-MX" dirty="0" smtClean="0"/>
              <a:t>exhibición</a:t>
            </a:r>
            <a:endParaRPr lang="es-MX" dirty="0"/>
          </a:p>
        </p:txBody>
      </p:sp>
      <p:grpSp>
        <p:nvGrpSpPr>
          <p:cNvPr id="18" name="Grupo 17"/>
          <p:cNvGrpSpPr/>
          <p:nvPr/>
        </p:nvGrpSpPr>
        <p:grpSpPr>
          <a:xfrm>
            <a:off x="6590265" y="4257310"/>
            <a:ext cx="1147142" cy="957464"/>
            <a:chOff x="6788726" y="4433455"/>
            <a:chExt cx="1147142" cy="957464"/>
          </a:xfrm>
        </p:grpSpPr>
        <p:pic>
          <p:nvPicPr>
            <p:cNvPr id="19" name="Picture 18" descr="Resultado de imagen para pen icon vector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82" t="26091" r="41236" b="26394"/>
            <a:stretch/>
          </p:blipFill>
          <p:spPr bwMode="auto">
            <a:xfrm>
              <a:off x="7703410" y="4545729"/>
              <a:ext cx="232458" cy="778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" name="Grupo 19"/>
            <p:cNvGrpSpPr/>
            <p:nvPr/>
          </p:nvGrpSpPr>
          <p:grpSpPr>
            <a:xfrm>
              <a:off x="6788726" y="4433455"/>
              <a:ext cx="802521" cy="957464"/>
              <a:chOff x="6706666" y="4308630"/>
              <a:chExt cx="884582" cy="1082289"/>
            </a:xfrm>
          </p:grpSpPr>
          <p:grpSp>
            <p:nvGrpSpPr>
              <p:cNvPr id="21" name="Grupo 20"/>
              <p:cNvGrpSpPr/>
              <p:nvPr/>
            </p:nvGrpSpPr>
            <p:grpSpPr>
              <a:xfrm>
                <a:off x="6818828" y="4397525"/>
                <a:ext cx="772420" cy="993394"/>
                <a:chOff x="4701310" y="-360218"/>
                <a:chExt cx="1357746" cy="1699105"/>
              </a:xfrm>
            </p:grpSpPr>
            <p:pic>
              <p:nvPicPr>
                <p:cNvPr id="25" name="Picture 32" descr="Resultado de imagen para calculator mortgage red vector"/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796" t="20718" r="8851"/>
                <a:stretch/>
              </p:blipFill>
              <p:spPr bwMode="auto">
                <a:xfrm>
                  <a:off x="4701310" y="-360218"/>
                  <a:ext cx="1357746" cy="16991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6" name="Picture 30" descr="Imagen relacionada"/>
                <p:cNvPicPr>
                  <a:picLocks noChangeAspect="1" noChangeArrowheads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522" t="9777" r="10447" b="17137"/>
                <a:stretch/>
              </p:blipFill>
              <p:spPr bwMode="auto">
                <a:xfrm>
                  <a:off x="4799925" y="652313"/>
                  <a:ext cx="609708" cy="6089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2" name="Grupo 21"/>
              <p:cNvGrpSpPr/>
              <p:nvPr/>
            </p:nvGrpSpPr>
            <p:grpSpPr>
              <a:xfrm>
                <a:off x="6706666" y="4308630"/>
                <a:ext cx="772420" cy="993394"/>
                <a:chOff x="4701310" y="-360218"/>
                <a:chExt cx="1357746" cy="1699105"/>
              </a:xfrm>
            </p:grpSpPr>
            <p:pic>
              <p:nvPicPr>
                <p:cNvPr id="23" name="Picture 32" descr="Resultado de imagen para calculator mortgage red vector"/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796" t="20718" r="8851"/>
                <a:stretch/>
              </p:blipFill>
              <p:spPr bwMode="auto">
                <a:xfrm>
                  <a:off x="4701310" y="-360218"/>
                  <a:ext cx="1357746" cy="16991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4" name="Picture 30" descr="Imagen relacionada"/>
                <p:cNvPicPr>
                  <a:picLocks noChangeAspect="1" noChangeArrowheads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522" t="9777" r="10447" b="17137"/>
                <a:stretch/>
              </p:blipFill>
              <p:spPr bwMode="auto">
                <a:xfrm>
                  <a:off x="4799925" y="652313"/>
                  <a:ext cx="609708" cy="6089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sp>
        <p:nvSpPr>
          <p:cNvPr id="27" name="Rectángulo 26"/>
          <p:cNvSpPr/>
          <p:nvPr/>
        </p:nvSpPr>
        <p:spPr>
          <a:xfrm>
            <a:off x="7737407" y="4898766"/>
            <a:ext cx="27793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Disposicion del crédito : </a:t>
            </a:r>
          </a:p>
        </p:txBody>
      </p:sp>
      <p:grpSp>
        <p:nvGrpSpPr>
          <p:cNvPr id="29" name="Grupo 28"/>
          <p:cNvGrpSpPr/>
          <p:nvPr/>
        </p:nvGrpSpPr>
        <p:grpSpPr>
          <a:xfrm flipH="1">
            <a:off x="2035842" y="1447112"/>
            <a:ext cx="1189739" cy="984545"/>
            <a:chOff x="8804278" y="1547241"/>
            <a:chExt cx="1005969" cy="984545"/>
          </a:xfrm>
        </p:grpSpPr>
        <p:pic>
          <p:nvPicPr>
            <p:cNvPr id="30" name="Imagen 29">
              <a:extLst>
                <a:ext uri="{FF2B5EF4-FFF2-40B4-BE49-F238E27FC236}">
                  <a16:creationId xmlns:a16="http://schemas.microsoft.com/office/drawing/2014/main" id="{01804369-A8C2-4DEB-AD76-B4A0048A0B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473" t="62297" r="4624"/>
            <a:stretch/>
          </p:blipFill>
          <p:spPr>
            <a:xfrm>
              <a:off x="8804278" y="2146032"/>
              <a:ext cx="1005969" cy="385754"/>
            </a:xfrm>
            <a:prstGeom prst="rect">
              <a:avLst/>
            </a:prstGeom>
          </p:spPr>
        </p:pic>
        <p:pic>
          <p:nvPicPr>
            <p:cNvPr id="31" name="Picture 4" descr="Resultado de imagen para bag money on the hand red icon vector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8047" y="1547241"/>
              <a:ext cx="624561" cy="692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Flecha derecha 31"/>
          <p:cNvSpPr/>
          <p:nvPr/>
        </p:nvSpPr>
        <p:spPr>
          <a:xfrm>
            <a:off x="1565778" y="1516238"/>
            <a:ext cx="573305" cy="378373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5362" name="Picture 2" descr="Resultado de imagen para ok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8" r="49030" b="8674"/>
          <a:stretch/>
        </p:blipFill>
        <p:spPr bwMode="auto">
          <a:xfrm>
            <a:off x="2654715" y="1105084"/>
            <a:ext cx="623157" cy="57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Resultado de imagen para ojo turco rojo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72" t="70780" r="9747" b="11308"/>
          <a:stretch/>
        </p:blipFill>
        <p:spPr bwMode="auto">
          <a:xfrm>
            <a:off x="11360160" y="5553816"/>
            <a:ext cx="656343" cy="62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Resultado de imagen para cofinavit log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70" b="29751"/>
          <a:stretch/>
        </p:blipFill>
        <p:spPr bwMode="auto">
          <a:xfrm>
            <a:off x="747686" y="4304359"/>
            <a:ext cx="1288156" cy="4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upo 34"/>
          <p:cNvGrpSpPr/>
          <p:nvPr/>
        </p:nvGrpSpPr>
        <p:grpSpPr>
          <a:xfrm>
            <a:off x="747686" y="4825402"/>
            <a:ext cx="1045631" cy="996903"/>
            <a:chOff x="8804278" y="1534883"/>
            <a:chExt cx="1045631" cy="996903"/>
          </a:xfrm>
        </p:grpSpPr>
        <p:pic>
          <p:nvPicPr>
            <p:cNvPr id="36" name="Imagen 35">
              <a:extLst>
                <a:ext uri="{FF2B5EF4-FFF2-40B4-BE49-F238E27FC236}">
                  <a16:creationId xmlns:a16="http://schemas.microsoft.com/office/drawing/2014/main" id="{01804369-A8C2-4DEB-AD76-B4A0048A0B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473" t="62297" r="4624"/>
            <a:stretch/>
          </p:blipFill>
          <p:spPr>
            <a:xfrm>
              <a:off x="8804278" y="2146032"/>
              <a:ext cx="1005969" cy="385754"/>
            </a:xfrm>
            <a:prstGeom prst="rect">
              <a:avLst/>
            </a:prstGeom>
          </p:spPr>
        </p:pic>
        <p:pic>
          <p:nvPicPr>
            <p:cNvPr id="37" name="Picture 4" descr="Resultado de imagen para bag money on the hand red icon vector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6958" y="1534883"/>
              <a:ext cx="692951" cy="692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" name="Grupo 37"/>
          <p:cNvGrpSpPr/>
          <p:nvPr/>
        </p:nvGrpSpPr>
        <p:grpSpPr>
          <a:xfrm flipH="1">
            <a:off x="2346134" y="4852688"/>
            <a:ext cx="1189739" cy="984545"/>
            <a:chOff x="8804278" y="1547241"/>
            <a:chExt cx="1005969" cy="984545"/>
          </a:xfrm>
        </p:grpSpPr>
        <p:pic>
          <p:nvPicPr>
            <p:cNvPr id="39" name="Imagen 38">
              <a:extLst>
                <a:ext uri="{FF2B5EF4-FFF2-40B4-BE49-F238E27FC236}">
                  <a16:creationId xmlns:a16="http://schemas.microsoft.com/office/drawing/2014/main" id="{01804369-A8C2-4DEB-AD76-B4A0048A0B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473" t="62297" r="4624"/>
            <a:stretch/>
          </p:blipFill>
          <p:spPr>
            <a:xfrm>
              <a:off x="8804278" y="2146032"/>
              <a:ext cx="1005969" cy="385754"/>
            </a:xfrm>
            <a:prstGeom prst="rect">
              <a:avLst/>
            </a:prstGeom>
          </p:spPr>
        </p:pic>
        <p:pic>
          <p:nvPicPr>
            <p:cNvPr id="40" name="Picture 4" descr="Resultado de imagen para bag money on the hand red icon vector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8047" y="1547241"/>
              <a:ext cx="624561" cy="692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1" name="Flecha derecha 40"/>
          <p:cNvSpPr/>
          <p:nvPr/>
        </p:nvSpPr>
        <p:spPr>
          <a:xfrm>
            <a:off x="1876070" y="4921814"/>
            <a:ext cx="573305" cy="378373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2" name="Picture 2" descr="Resultado de imagen para ok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8" r="49030" b="8674"/>
          <a:stretch/>
        </p:blipFill>
        <p:spPr bwMode="auto">
          <a:xfrm>
            <a:off x="2965007" y="4510660"/>
            <a:ext cx="623157" cy="57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Imagen 42" descr="interior superior 2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5339"/>
          </a:xfrm>
          <a:prstGeom prst="rect">
            <a:avLst/>
          </a:prstGeom>
        </p:spPr>
      </p:pic>
      <p:sp>
        <p:nvSpPr>
          <p:cNvPr id="44" name="Marcador de contenido 2"/>
          <p:cNvSpPr txBox="1">
            <a:spLocks/>
          </p:cNvSpPr>
          <p:nvPr/>
        </p:nvSpPr>
        <p:spPr>
          <a:xfrm>
            <a:off x="2801526" y="5357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 smtClean="0">
                <a:solidFill>
                  <a:schemeClr val="bg1"/>
                </a:solidFill>
                <a:latin typeface="Frutiger LT for BNS Medium"/>
                <a:cs typeface="Frutiger LT for BNS Medium"/>
              </a:rPr>
              <a:t>2</a:t>
            </a:r>
            <a:endParaRPr lang="es-ES" dirty="0">
              <a:solidFill>
                <a:schemeClr val="bg1"/>
              </a:solidFill>
              <a:latin typeface="Frutiger LT for BNS Medium"/>
              <a:cs typeface="Frutiger LT for BNS Medium"/>
            </a:endParaRPr>
          </a:p>
        </p:txBody>
      </p:sp>
      <p:pic>
        <p:nvPicPr>
          <p:cNvPr id="45" name="Imagen 4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87" y="-19957"/>
            <a:ext cx="3083578" cy="717259"/>
          </a:xfrm>
          <a:prstGeom prst="rect">
            <a:avLst/>
          </a:prstGeom>
        </p:spPr>
      </p:pic>
      <p:sp>
        <p:nvSpPr>
          <p:cNvPr id="46" name="Marcador de contenido 2"/>
          <p:cNvSpPr txBox="1">
            <a:spLocks/>
          </p:cNvSpPr>
          <p:nvPr/>
        </p:nvSpPr>
        <p:spPr>
          <a:xfrm>
            <a:off x="4376226" y="119304"/>
            <a:ext cx="4941065" cy="4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latin typeface="Frutiger LT for BNS Medium"/>
                <a:cs typeface="Frutiger LT for BNS Medium"/>
              </a:rPr>
              <a:t>Producto </a:t>
            </a:r>
            <a:r>
              <a:rPr lang="es-ES" sz="2400" b="1" dirty="0" err="1" smtClean="0">
                <a:latin typeface="Frutiger LT for BNS Medium"/>
                <a:cs typeface="Frutiger LT for BNS Medium"/>
              </a:rPr>
              <a:t>Switch</a:t>
            </a:r>
            <a:endParaRPr lang="es-ES" sz="2400" b="1" dirty="0">
              <a:latin typeface="Frutiger LT for BNS Medium"/>
              <a:cs typeface="Frutiger LT for BNS Medium"/>
            </a:endParaRPr>
          </a:p>
        </p:txBody>
      </p:sp>
      <p:grpSp>
        <p:nvGrpSpPr>
          <p:cNvPr id="47" name="Grupo 46"/>
          <p:cNvGrpSpPr/>
          <p:nvPr/>
        </p:nvGrpSpPr>
        <p:grpSpPr>
          <a:xfrm>
            <a:off x="3690102" y="21622"/>
            <a:ext cx="664184" cy="664184"/>
            <a:chOff x="2322881" y="1536358"/>
            <a:chExt cx="666514" cy="666514"/>
          </a:xfrm>
        </p:grpSpPr>
        <p:grpSp>
          <p:nvGrpSpPr>
            <p:cNvPr id="48" name="Grupo 47"/>
            <p:cNvGrpSpPr/>
            <p:nvPr/>
          </p:nvGrpSpPr>
          <p:grpSpPr>
            <a:xfrm>
              <a:off x="2322881" y="1536358"/>
              <a:ext cx="666514" cy="666514"/>
              <a:chOff x="7177548" y="99293"/>
              <a:chExt cx="521110" cy="521110"/>
            </a:xfrm>
          </p:grpSpPr>
          <p:sp>
            <p:nvSpPr>
              <p:cNvPr id="50" name="Elipse 49"/>
              <p:cNvSpPr/>
              <p:nvPr/>
            </p:nvSpPr>
            <p:spPr>
              <a:xfrm>
                <a:off x="7177548" y="99293"/>
                <a:ext cx="521110" cy="5211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51" name="Elipse 50"/>
              <p:cNvSpPr/>
              <p:nvPr/>
            </p:nvSpPr>
            <p:spPr>
              <a:xfrm>
                <a:off x="7208216" y="129048"/>
                <a:ext cx="442125" cy="442125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sp>
          <p:nvSpPr>
            <p:cNvPr id="49" name="Freeform 12">
              <a:extLst>
                <a:ext uri="{FF2B5EF4-FFF2-40B4-BE49-F238E27FC236}">
                  <a16:creationId xmlns:a16="http://schemas.microsoft.com/office/drawing/2014/main" id="{0DE1776E-F9CB-7D44-8673-59F2F64498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8270" y="1704277"/>
              <a:ext cx="293161" cy="293161"/>
            </a:xfrm>
            <a:custGeom>
              <a:avLst/>
              <a:gdLst>
                <a:gd name="T0" fmla="*/ 291 w 987"/>
                <a:gd name="T1" fmla="*/ 986 h 987"/>
                <a:gd name="T2" fmla="*/ 291 w 987"/>
                <a:gd name="T3" fmla="*/ 645 h 987"/>
                <a:gd name="T4" fmla="*/ 340 w 987"/>
                <a:gd name="T5" fmla="*/ 596 h 987"/>
                <a:gd name="T6" fmla="*/ 633 w 987"/>
                <a:gd name="T7" fmla="*/ 596 h 987"/>
                <a:gd name="T8" fmla="*/ 682 w 987"/>
                <a:gd name="T9" fmla="*/ 645 h 987"/>
                <a:gd name="T10" fmla="*/ 682 w 987"/>
                <a:gd name="T11" fmla="*/ 986 h 987"/>
                <a:gd name="T12" fmla="*/ 0 w 987"/>
                <a:gd name="T13" fmla="*/ 392 h 987"/>
                <a:gd name="T14" fmla="*/ 0 w 987"/>
                <a:gd name="T15" fmla="*/ 937 h 987"/>
                <a:gd name="T16" fmla="*/ 41 w 987"/>
                <a:gd name="T17" fmla="*/ 986 h 987"/>
                <a:gd name="T18" fmla="*/ 289 w 987"/>
                <a:gd name="T19" fmla="*/ 986 h 987"/>
                <a:gd name="T20" fmla="*/ 0 w 987"/>
                <a:gd name="T21" fmla="*/ 390 h 987"/>
                <a:gd name="T22" fmla="*/ 494 w 987"/>
                <a:gd name="T23" fmla="*/ 0 h 987"/>
                <a:gd name="T24" fmla="*/ 987 w 987"/>
                <a:gd name="T25" fmla="*/ 390 h 987"/>
                <a:gd name="T26" fmla="*/ 681 w 987"/>
                <a:gd name="T27" fmla="*/ 987 h 987"/>
                <a:gd name="T28" fmla="*/ 935 w 987"/>
                <a:gd name="T29" fmla="*/ 987 h 987"/>
                <a:gd name="T30" fmla="*/ 987 w 987"/>
                <a:gd name="T31" fmla="*/ 938 h 987"/>
                <a:gd name="T32" fmla="*/ 987 w 987"/>
                <a:gd name="T33" fmla="*/ 400 h 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7" h="987">
                  <a:moveTo>
                    <a:pt x="291" y="986"/>
                  </a:moveTo>
                  <a:lnTo>
                    <a:pt x="291" y="645"/>
                  </a:lnTo>
                  <a:cubicBezTo>
                    <a:pt x="291" y="618"/>
                    <a:pt x="313" y="596"/>
                    <a:pt x="340" y="596"/>
                  </a:cubicBezTo>
                  <a:lnTo>
                    <a:pt x="633" y="596"/>
                  </a:lnTo>
                  <a:cubicBezTo>
                    <a:pt x="660" y="596"/>
                    <a:pt x="682" y="618"/>
                    <a:pt x="682" y="645"/>
                  </a:cubicBezTo>
                  <a:lnTo>
                    <a:pt x="682" y="986"/>
                  </a:lnTo>
                  <a:moveTo>
                    <a:pt x="0" y="392"/>
                  </a:moveTo>
                  <a:lnTo>
                    <a:pt x="0" y="937"/>
                  </a:lnTo>
                  <a:cubicBezTo>
                    <a:pt x="0" y="964"/>
                    <a:pt x="18" y="986"/>
                    <a:pt x="41" y="986"/>
                  </a:cubicBezTo>
                  <a:lnTo>
                    <a:pt x="289" y="986"/>
                  </a:lnTo>
                  <a:moveTo>
                    <a:pt x="0" y="390"/>
                  </a:moveTo>
                  <a:lnTo>
                    <a:pt x="494" y="0"/>
                  </a:lnTo>
                  <a:lnTo>
                    <a:pt x="987" y="390"/>
                  </a:lnTo>
                  <a:moveTo>
                    <a:pt x="681" y="987"/>
                  </a:moveTo>
                  <a:lnTo>
                    <a:pt x="935" y="987"/>
                  </a:lnTo>
                  <a:cubicBezTo>
                    <a:pt x="964" y="987"/>
                    <a:pt x="987" y="965"/>
                    <a:pt x="987" y="938"/>
                  </a:cubicBezTo>
                  <a:lnTo>
                    <a:pt x="987" y="400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327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8D61ABEB-A557-414B-B83A-A9659E04FBD4}"/>
              </a:ext>
            </a:extLst>
          </p:cNvPr>
          <p:cNvSpPr txBox="1"/>
          <p:nvPr/>
        </p:nvSpPr>
        <p:spPr>
          <a:xfrm>
            <a:off x="293922" y="2229302"/>
            <a:ext cx="391467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b="1" dirty="0">
                <a:solidFill>
                  <a:srgbClr val="FF0000"/>
                </a:solidFill>
              </a:rPr>
              <a:t>Destino del crédito: </a:t>
            </a:r>
          </a:p>
          <a:p>
            <a:r>
              <a:rPr lang="es-MX" dirty="0"/>
              <a:t>Compra de un inmueble nuevo o usado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DF46D32-F1AD-4417-AE90-92559EA38E1D}"/>
              </a:ext>
            </a:extLst>
          </p:cNvPr>
          <p:cNvSpPr txBox="1"/>
          <p:nvPr/>
        </p:nvSpPr>
        <p:spPr>
          <a:xfrm>
            <a:off x="4638275" y="2228992"/>
            <a:ext cx="199111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Aforo máximo:</a:t>
            </a:r>
          </a:p>
          <a:p>
            <a:r>
              <a:rPr lang="es-MX" dirty="0"/>
              <a:t>95% Asalariados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E3EAFC4-8F6B-4107-A305-84F4579C5C29}"/>
              </a:ext>
            </a:extLst>
          </p:cNvPr>
          <p:cNvSpPr txBox="1"/>
          <p:nvPr/>
        </p:nvSpPr>
        <p:spPr>
          <a:xfrm>
            <a:off x="6930335" y="2257815"/>
            <a:ext cx="526166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Disposicion del crédito al momento de la firma: </a:t>
            </a:r>
          </a:p>
          <a:p>
            <a:r>
              <a:rPr lang="es-MX" dirty="0"/>
              <a:t>1 sola exhibición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97DF6487-2E6D-4CE8-9301-B34D9B27123A}"/>
              </a:ext>
            </a:extLst>
          </p:cNvPr>
          <p:cNvSpPr txBox="1"/>
          <p:nvPr/>
        </p:nvSpPr>
        <p:spPr>
          <a:xfrm>
            <a:off x="1164175" y="5534693"/>
            <a:ext cx="8337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Subcuenta de vivienda se utiliza para cubrir mensualidades en caso de desempleo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F99DE479-5C33-4C01-9617-3C75B2CEC58A}"/>
              </a:ext>
            </a:extLst>
          </p:cNvPr>
          <p:cNvSpPr txBox="1"/>
          <p:nvPr/>
        </p:nvSpPr>
        <p:spPr>
          <a:xfrm>
            <a:off x="1826323" y="3627590"/>
            <a:ext cx="825398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Atributos &amp; Beneficios: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Las aportaciones patronales se aplican como anticipo a capital del crédito banco. </a:t>
            </a:r>
          </a:p>
        </p:txBody>
      </p:sp>
      <p:grpSp>
        <p:nvGrpSpPr>
          <p:cNvPr id="41" name="Grupo 40"/>
          <p:cNvGrpSpPr/>
          <p:nvPr/>
        </p:nvGrpSpPr>
        <p:grpSpPr>
          <a:xfrm>
            <a:off x="5024708" y="1039797"/>
            <a:ext cx="1218250" cy="1095873"/>
            <a:chOff x="6238572" y="1261273"/>
            <a:chExt cx="1218250" cy="1095873"/>
          </a:xfrm>
        </p:grpSpPr>
        <p:pic>
          <p:nvPicPr>
            <p:cNvPr id="42" name="Picture 34" descr="Resultado de imagen para calculator mortagage red vector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44" t="3151" r="13175" b="4485"/>
            <a:stretch/>
          </p:blipFill>
          <p:spPr bwMode="auto">
            <a:xfrm>
              <a:off x="6238572" y="1488928"/>
              <a:ext cx="697309" cy="868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10" descr="Resultado de imagen para icon red home loan vector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31" t="11745" r="10582" b="14102"/>
            <a:stretch/>
          </p:blipFill>
          <p:spPr bwMode="auto">
            <a:xfrm>
              <a:off x="6560118" y="1261273"/>
              <a:ext cx="896704" cy="840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Grupo 43"/>
          <p:cNvGrpSpPr/>
          <p:nvPr/>
        </p:nvGrpSpPr>
        <p:grpSpPr>
          <a:xfrm>
            <a:off x="7266214" y="1222829"/>
            <a:ext cx="1147142" cy="957464"/>
            <a:chOff x="6788726" y="4433455"/>
            <a:chExt cx="1147142" cy="957464"/>
          </a:xfrm>
        </p:grpSpPr>
        <p:pic>
          <p:nvPicPr>
            <p:cNvPr id="45" name="Picture 18" descr="Resultado de imagen para pen icon vector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82" t="26091" r="41236" b="26394"/>
            <a:stretch/>
          </p:blipFill>
          <p:spPr bwMode="auto">
            <a:xfrm>
              <a:off x="7703410" y="4545729"/>
              <a:ext cx="232458" cy="778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6" name="Grupo 45"/>
            <p:cNvGrpSpPr/>
            <p:nvPr/>
          </p:nvGrpSpPr>
          <p:grpSpPr>
            <a:xfrm>
              <a:off x="6788726" y="4433455"/>
              <a:ext cx="802521" cy="957464"/>
              <a:chOff x="6706666" y="4308630"/>
              <a:chExt cx="884582" cy="1082289"/>
            </a:xfrm>
          </p:grpSpPr>
          <p:grpSp>
            <p:nvGrpSpPr>
              <p:cNvPr id="47" name="Grupo 46"/>
              <p:cNvGrpSpPr/>
              <p:nvPr/>
            </p:nvGrpSpPr>
            <p:grpSpPr>
              <a:xfrm>
                <a:off x="6818828" y="4397525"/>
                <a:ext cx="772420" cy="993394"/>
                <a:chOff x="4701310" y="-360218"/>
                <a:chExt cx="1357746" cy="1699105"/>
              </a:xfrm>
            </p:grpSpPr>
            <p:pic>
              <p:nvPicPr>
                <p:cNvPr id="51" name="Picture 32" descr="Resultado de imagen para calculator mortgage red vector"/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796" t="20718" r="8851"/>
                <a:stretch/>
              </p:blipFill>
              <p:spPr bwMode="auto">
                <a:xfrm>
                  <a:off x="4701310" y="-360218"/>
                  <a:ext cx="1357746" cy="16991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2" name="Picture 30" descr="Imagen relacionada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522" t="9777" r="10447" b="17137"/>
                <a:stretch/>
              </p:blipFill>
              <p:spPr bwMode="auto">
                <a:xfrm>
                  <a:off x="4799925" y="652313"/>
                  <a:ext cx="609708" cy="6089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48" name="Grupo 47"/>
              <p:cNvGrpSpPr/>
              <p:nvPr/>
            </p:nvGrpSpPr>
            <p:grpSpPr>
              <a:xfrm>
                <a:off x="6706666" y="4308630"/>
                <a:ext cx="772420" cy="993394"/>
                <a:chOff x="4701310" y="-360218"/>
                <a:chExt cx="1357746" cy="1699105"/>
              </a:xfrm>
            </p:grpSpPr>
            <p:pic>
              <p:nvPicPr>
                <p:cNvPr id="49" name="Picture 32" descr="Resultado de imagen para calculator mortgage red vector"/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796" t="20718" r="8851"/>
                <a:stretch/>
              </p:blipFill>
              <p:spPr bwMode="auto">
                <a:xfrm>
                  <a:off x="4701310" y="-360218"/>
                  <a:ext cx="1357746" cy="16991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0" name="Picture 30" descr="Imagen relacionada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522" t="9777" r="10447" b="17137"/>
                <a:stretch/>
              </p:blipFill>
              <p:spPr bwMode="auto">
                <a:xfrm>
                  <a:off x="4799925" y="652313"/>
                  <a:ext cx="609708" cy="6089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grpSp>
        <p:nvGrpSpPr>
          <p:cNvPr id="53" name="Grupo 52"/>
          <p:cNvGrpSpPr/>
          <p:nvPr/>
        </p:nvGrpSpPr>
        <p:grpSpPr>
          <a:xfrm>
            <a:off x="922964" y="1019727"/>
            <a:ext cx="1132591" cy="1224263"/>
            <a:chOff x="1380343" y="1758846"/>
            <a:chExt cx="1132591" cy="1224263"/>
          </a:xfrm>
        </p:grpSpPr>
        <p:pic>
          <p:nvPicPr>
            <p:cNvPr id="54" name="Imagen 53">
              <a:extLst>
                <a:ext uri="{FF2B5EF4-FFF2-40B4-BE49-F238E27FC236}">
                  <a16:creationId xmlns:a16="http://schemas.microsoft.com/office/drawing/2014/main" id="{01804369-A8C2-4DEB-AD76-B4A0048A0B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473" t="62297" r="4624"/>
            <a:stretch/>
          </p:blipFill>
          <p:spPr>
            <a:xfrm>
              <a:off x="1380343" y="2521526"/>
              <a:ext cx="1112877" cy="461583"/>
            </a:xfrm>
            <a:prstGeom prst="rect">
              <a:avLst/>
            </a:prstGeom>
          </p:spPr>
        </p:pic>
        <p:pic>
          <p:nvPicPr>
            <p:cNvPr id="55" name="Imagen 54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l="16407" t="4073" r="17099"/>
            <a:stretch/>
          </p:blipFill>
          <p:spPr>
            <a:xfrm>
              <a:off x="1560105" y="1758846"/>
              <a:ext cx="952829" cy="883662"/>
            </a:xfrm>
            <a:prstGeom prst="rect">
              <a:avLst/>
            </a:prstGeom>
          </p:spPr>
        </p:pic>
      </p:grpSp>
      <p:grpSp>
        <p:nvGrpSpPr>
          <p:cNvPr id="2" name="Grupo 1"/>
          <p:cNvGrpSpPr/>
          <p:nvPr/>
        </p:nvGrpSpPr>
        <p:grpSpPr>
          <a:xfrm>
            <a:off x="2487741" y="4303101"/>
            <a:ext cx="6601126" cy="1234003"/>
            <a:chOff x="2346890" y="5008261"/>
            <a:chExt cx="6601126" cy="1234003"/>
          </a:xfrm>
        </p:grpSpPr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09D2671C-8B1B-45D3-8592-86454609BFE1}"/>
                </a:ext>
              </a:extLst>
            </p:cNvPr>
            <p:cNvGrpSpPr/>
            <p:nvPr/>
          </p:nvGrpSpPr>
          <p:grpSpPr>
            <a:xfrm>
              <a:off x="2346890" y="5008261"/>
              <a:ext cx="6601126" cy="1234003"/>
              <a:chOff x="2470204" y="3133279"/>
              <a:chExt cx="6601126" cy="1234003"/>
            </a:xfrm>
          </p:grpSpPr>
          <p:pic>
            <p:nvPicPr>
              <p:cNvPr id="20" name="Picture 10" descr="Imagen relacionada">
                <a:extLst>
                  <a:ext uri="{FF2B5EF4-FFF2-40B4-BE49-F238E27FC236}">
                    <a16:creationId xmlns:a16="http://schemas.microsoft.com/office/drawing/2014/main" id="{477C7F6A-5EC5-4DD5-93A7-A771FAF59F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531" t="8862" r="19439" b="5319"/>
              <a:stretch/>
            </p:blipFill>
            <p:spPr bwMode="auto">
              <a:xfrm>
                <a:off x="2470204" y="3443644"/>
                <a:ext cx="678377" cy="9236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18" descr="Resultado de imagen para infonavit png icon">
                <a:extLst>
                  <a:ext uri="{FF2B5EF4-FFF2-40B4-BE49-F238E27FC236}">
                    <a16:creationId xmlns:a16="http://schemas.microsoft.com/office/drawing/2014/main" id="{35653ADC-1B76-49F1-B7E1-C6F33A2530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666" t="12675" r="10064" b="14094"/>
              <a:stretch/>
            </p:blipFill>
            <p:spPr bwMode="auto">
              <a:xfrm>
                <a:off x="3704648" y="3757071"/>
                <a:ext cx="716490" cy="5020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30" descr="Resultado de imagen para arrow blue png icon">
                <a:extLst>
                  <a:ext uri="{FF2B5EF4-FFF2-40B4-BE49-F238E27FC236}">
                    <a16:creationId xmlns:a16="http://schemas.microsoft.com/office/drawing/2014/main" id="{185E71BD-125C-44A4-9394-E2576DA733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70" t="13893" r="6057" b="14609"/>
              <a:stretch/>
            </p:blipFill>
            <p:spPr bwMode="auto">
              <a:xfrm>
                <a:off x="5097004" y="3335962"/>
                <a:ext cx="869001" cy="3082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6" descr="Resultado de imagen para logotipo scotiabank png icon">
                <a:extLst>
                  <a:ext uri="{FF2B5EF4-FFF2-40B4-BE49-F238E27FC236}">
                    <a16:creationId xmlns:a16="http://schemas.microsoft.com/office/drawing/2014/main" id="{588CCE59-4CC7-47FC-8558-056097B201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37395" y="3693691"/>
                <a:ext cx="527847" cy="5278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5" name="Grupo 24">
                <a:extLst>
                  <a:ext uri="{FF2B5EF4-FFF2-40B4-BE49-F238E27FC236}">
                    <a16:creationId xmlns:a16="http://schemas.microsoft.com/office/drawing/2014/main" id="{7A3257A9-CCA7-4569-B86E-6AE3D7D4EF5B}"/>
                  </a:ext>
                </a:extLst>
              </p:cNvPr>
              <p:cNvGrpSpPr/>
              <p:nvPr/>
            </p:nvGrpSpPr>
            <p:grpSpPr>
              <a:xfrm>
                <a:off x="5343856" y="3133279"/>
                <a:ext cx="416746" cy="394238"/>
                <a:chOff x="6827266" y="1278748"/>
                <a:chExt cx="416746" cy="394238"/>
              </a:xfrm>
            </p:grpSpPr>
            <p:sp>
              <p:nvSpPr>
                <p:cNvPr id="36" name="Elipse 35">
                  <a:extLst>
                    <a:ext uri="{FF2B5EF4-FFF2-40B4-BE49-F238E27FC236}">
                      <a16:creationId xmlns:a16="http://schemas.microsoft.com/office/drawing/2014/main" id="{F7323600-78A7-4705-AED8-17A73341046C}"/>
                    </a:ext>
                  </a:extLst>
                </p:cNvPr>
                <p:cNvSpPr/>
                <p:nvPr/>
              </p:nvSpPr>
              <p:spPr>
                <a:xfrm>
                  <a:off x="6827266" y="1305636"/>
                  <a:ext cx="416746" cy="3193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pic>
              <p:nvPicPr>
                <p:cNvPr id="37" name="Picture 20" descr="Resultado de imagen para coin png icon">
                  <a:extLst>
                    <a:ext uri="{FF2B5EF4-FFF2-40B4-BE49-F238E27FC236}">
                      <a16:creationId xmlns:a16="http://schemas.microsoft.com/office/drawing/2014/main" id="{A8A8C5A9-66D4-4BD7-A9D2-58E8E8B3C1F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49773" y="1278748"/>
                  <a:ext cx="394238" cy="3942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26" name="Picture 28" descr="Resultado de imagen para signo igual png icon">
                <a:extLst>
                  <a:ext uri="{FF2B5EF4-FFF2-40B4-BE49-F238E27FC236}">
                    <a16:creationId xmlns:a16="http://schemas.microsoft.com/office/drawing/2014/main" id="{5C60258B-62D0-4435-8596-6AB26E8408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65205" y="3842327"/>
                <a:ext cx="379211" cy="3792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45BAF503-6484-4E73-AD60-A1835FC40725}"/>
                  </a:ext>
                </a:extLst>
              </p:cNvPr>
              <p:cNvSpPr/>
              <p:nvPr/>
            </p:nvSpPr>
            <p:spPr>
              <a:xfrm>
                <a:off x="6854056" y="3647983"/>
                <a:ext cx="2217274" cy="64633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s-ES" b="1" dirty="0">
                    <a:ln w="0"/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Ahorro de intereses &amp; </a:t>
                </a:r>
              </a:p>
              <a:p>
                <a:pPr algn="ctr"/>
                <a:r>
                  <a:rPr lang="es-ES" b="1" cap="none" spc="0" dirty="0">
                    <a:ln w="0"/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Disminución de plazo</a:t>
                </a:r>
              </a:p>
            </p:txBody>
          </p:sp>
          <p:pic>
            <p:nvPicPr>
              <p:cNvPr id="28" name="Picture 30" descr="Resultado de imagen para arrow blue png icon">
                <a:extLst>
                  <a:ext uri="{FF2B5EF4-FFF2-40B4-BE49-F238E27FC236}">
                    <a16:creationId xmlns:a16="http://schemas.microsoft.com/office/drawing/2014/main" id="{62D361F9-4097-4EAB-A189-DC0E33111B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70" t="13893" r="6057" b="14609"/>
              <a:stretch/>
            </p:blipFill>
            <p:spPr bwMode="auto">
              <a:xfrm>
                <a:off x="3074168" y="3412570"/>
                <a:ext cx="869001" cy="3082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30" descr="Resultado de imagen para arrow blue png icon">
                <a:extLst>
                  <a:ext uri="{FF2B5EF4-FFF2-40B4-BE49-F238E27FC236}">
                    <a16:creationId xmlns:a16="http://schemas.microsoft.com/office/drawing/2014/main" id="{36C6BA28-DC19-4F44-B1ED-FD987DFF15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70" t="13893" r="6057" b="14609"/>
              <a:stretch/>
            </p:blipFill>
            <p:spPr bwMode="auto">
              <a:xfrm>
                <a:off x="4112632" y="3380513"/>
                <a:ext cx="869001" cy="3082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30" name="Grupo 29">
                <a:extLst>
                  <a:ext uri="{FF2B5EF4-FFF2-40B4-BE49-F238E27FC236}">
                    <a16:creationId xmlns:a16="http://schemas.microsoft.com/office/drawing/2014/main" id="{6A0BCC99-2DF2-4902-8152-BBB804504385}"/>
                  </a:ext>
                </a:extLst>
              </p:cNvPr>
              <p:cNvGrpSpPr/>
              <p:nvPr/>
            </p:nvGrpSpPr>
            <p:grpSpPr>
              <a:xfrm>
                <a:off x="4228852" y="3183394"/>
                <a:ext cx="416746" cy="394238"/>
                <a:chOff x="6827266" y="1278748"/>
                <a:chExt cx="416746" cy="394238"/>
              </a:xfrm>
            </p:grpSpPr>
            <p:sp>
              <p:nvSpPr>
                <p:cNvPr id="34" name="Elipse 33">
                  <a:extLst>
                    <a:ext uri="{FF2B5EF4-FFF2-40B4-BE49-F238E27FC236}">
                      <a16:creationId xmlns:a16="http://schemas.microsoft.com/office/drawing/2014/main" id="{B050C67A-CA1B-4004-8279-83232B748812}"/>
                    </a:ext>
                  </a:extLst>
                </p:cNvPr>
                <p:cNvSpPr/>
                <p:nvPr/>
              </p:nvSpPr>
              <p:spPr>
                <a:xfrm>
                  <a:off x="6827266" y="1305636"/>
                  <a:ext cx="416746" cy="3193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pic>
              <p:nvPicPr>
                <p:cNvPr id="35" name="Picture 20" descr="Resultado de imagen para coin png icon">
                  <a:extLst>
                    <a:ext uri="{FF2B5EF4-FFF2-40B4-BE49-F238E27FC236}">
                      <a16:creationId xmlns:a16="http://schemas.microsoft.com/office/drawing/2014/main" id="{3CDCCEA4-B16B-4128-8591-8202C0F33CC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49773" y="1278748"/>
                  <a:ext cx="394238" cy="3942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31" name="Grupo 30">
                <a:extLst>
                  <a:ext uri="{FF2B5EF4-FFF2-40B4-BE49-F238E27FC236}">
                    <a16:creationId xmlns:a16="http://schemas.microsoft.com/office/drawing/2014/main" id="{520931F5-B276-4A24-8942-CA0C2C5B28DF}"/>
                  </a:ext>
                </a:extLst>
              </p:cNvPr>
              <p:cNvGrpSpPr/>
              <p:nvPr/>
            </p:nvGrpSpPr>
            <p:grpSpPr>
              <a:xfrm>
                <a:off x="3263659" y="3160167"/>
                <a:ext cx="416746" cy="394238"/>
                <a:chOff x="6827266" y="1278748"/>
                <a:chExt cx="416746" cy="394238"/>
              </a:xfrm>
            </p:grpSpPr>
            <p:sp>
              <p:nvSpPr>
                <p:cNvPr id="32" name="Elipse 31">
                  <a:extLst>
                    <a:ext uri="{FF2B5EF4-FFF2-40B4-BE49-F238E27FC236}">
                      <a16:creationId xmlns:a16="http://schemas.microsoft.com/office/drawing/2014/main" id="{34D5A3CA-0B48-4022-9272-B4739FCAD3B0}"/>
                    </a:ext>
                  </a:extLst>
                </p:cNvPr>
                <p:cNvSpPr/>
                <p:nvPr/>
              </p:nvSpPr>
              <p:spPr>
                <a:xfrm>
                  <a:off x="6827266" y="1305636"/>
                  <a:ext cx="416746" cy="3193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pic>
              <p:nvPicPr>
                <p:cNvPr id="33" name="Picture 20" descr="Resultado de imagen para coin png icon">
                  <a:extLst>
                    <a:ext uri="{FF2B5EF4-FFF2-40B4-BE49-F238E27FC236}">
                      <a16:creationId xmlns:a16="http://schemas.microsoft.com/office/drawing/2014/main" id="{8B0B882C-DC7B-42D6-AFE3-86F7E417B2F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49773" y="1278748"/>
                  <a:ext cx="394238" cy="3942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60" name="Grupo 59"/>
            <p:cNvGrpSpPr/>
            <p:nvPr/>
          </p:nvGrpSpPr>
          <p:grpSpPr>
            <a:xfrm>
              <a:off x="5559926" y="5584200"/>
              <a:ext cx="505078" cy="604238"/>
              <a:chOff x="4701310" y="-360218"/>
              <a:chExt cx="1357746" cy="1699105"/>
            </a:xfrm>
          </p:grpSpPr>
          <p:pic>
            <p:nvPicPr>
              <p:cNvPr id="61" name="Picture 32" descr="Resultado de imagen para calculator mortgage red vector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796" t="20718" r="8851"/>
              <a:stretch/>
            </p:blipFill>
            <p:spPr bwMode="auto">
              <a:xfrm>
                <a:off x="4701310" y="-360218"/>
                <a:ext cx="1357746" cy="16991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30" descr="Imagen relacionada"/>
              <p:cNvPicPr>
                <a:picLocks noChangeAspect="1" noChangeArrowheads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22" t="9777" r="10447" b="17137"/>
              <a:stretch/>
            </p:blipFill>
            <p:spPr bwMode="auto">
              <a:xfrm>
                <a:off x="4799925" y="652313"/>
                <a:ext cx="609708" cy="6089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7176" name="Picture 8" descr="Resultado de imagen para padlock icon red &amp; black png"/>
          <p:cNvPicPr>
            <a:picLocks noChangeAspect="1" noChangeArrowheads="1"/>
          </p:cNvPicPr>
          <p:nvPr/>
        </p:nvPicPr>
        <p:blipFill rotWithShape="1">
          <a:blip r:embed="rId1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7" r="16121"/>
          <a:stretch/>
        </p:blipFill>
        <p:spPr bwMode="auto">
          <a:xfrm>
            <a:off x="1273360" y="3529241"/>
            <a:ext cx="541710" cy="77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Resultado de imagen para ojo turco rojo">
            <a:hlinkClick r:id="rId1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72" t="70780" r="9747" b="11308"/>
          <a:stretch/>
        </p:blipFill>
        <p:spPr bwMode="auto">
          <a:xfrm>
            <a:off x="11371045" y="5552129"/>
            <a:ext cx="656343" cy="62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Imagen 56" descr="interior superior 2.jp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5339"/>
          </a:xfrm>
          <a:prstGeom prst="rect">
            <a:avLst/>
          </a:prstGeom>
        </p:spPr>
      </p:pic>
      <p:sp>
        <p:nvSpPr>
          <p:cNvPr id="58" name="Marcador de contenido 2"/>
          <p:cNvSpPr txBox="1">
            <a:spLocks/>
          </p:cNvSpPr>
          <p:nvPr/>
        </p:nvSpPr>
        <p:spPr>
          <a:xfrm>
            <a:off x="2801526" y="5357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 smtClean="0">
                <a:solidFill>
                  <a:schemeClr val="bg1"/>
                </a:solidFill>
                <a:latin typeface="Frutiger LT for BNS Medium"/>
                <a:cs typeface="Frutiger LT for BNS Medium"/>
              </a:rPr>
              <a:t>2</a:t>
            </a:r>
            <a:endParaRPr lang="es-ES" dirty="0">
              <a:solidFill>
                <a:schemeClr val="bg1"/>
              </a:solidFill>
              <a:latin typeface="Frutiger LT for BNS Medium"/>
              <a:cs typeface="Frutiger LT for BNS Medium"/>
            </a:endParaRPr>
          </a:p>
        </p:txBody>
      </p:sp>
      <p:pic>
        <p:nvPicPr>
          <p:cNvPr id="59" name="Imagen 5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87" y="-19957"/>
            <a:ext cx="3083578" cy="717259"/>
          </a:xfrm>
          <a:prstGeom prst="rect">
            <a:avLst/>
          </a:prstGeom>
        </p:spPr>
      </p:pic>
      <p:sp>
        <p:nvSpPr>
          <p:cNvPr id="63" name="Marcador de contenido 2"/>
          <p:cNvSpPr txBox="1">
            <a:spLocks/>
          </p:cNvSpPr>
          <p:nvPr/>
        </p:nvSpPr>
        <p:spPr>
          <a:xfrm>
            <a:off x="4376226" y="119304"/>
            <a:ext cx="4941065" cy="4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latin typeface="Frutiger LT for BNS Medium"/>
                <a:cs typeface="Frutiger LT for BNS Medium"/>
              </a:rPr>
              <a:t>Producto Apoyo Infonavit</a:t>
            </a:r>
            <a:endParaRPr lang="es-ES" sz="2400" b="1" dirty="0">
              <a:latin typeface="Frutiger LT for BNS Medium"/>
              <a:cs typeface="Frutiger LT for BNS Medium"/>
            </a:endParaRPr>
          </a:p>
        </p:txBody>
      </p:sp>
      <p:grpSp>
        <p:nvGrpSpPr>
          <p:cNvPr id="64" name="Grupo 63"/>
          <p:cNvGrpSpPr/>
          <p:nvPr/>
        </p:nvGrpSpPr>
        <p:grpSpPr>
          <a:xfrm>
            <a:off x="3690102" y="21622"/>
            <a:ext cx="664184" cy="664184"/>
            <a:chOff x="2322881" y="1536358"/>
            <a:chExt cx="666514" cy="666514"/>
          </a:xfrm>
        </p:grpSpPr>
        <p:grpSp>
          <p:nvGrpSpPr>
            <p:cNvPr id="65" name="Grupo 64"/>
            <p:cNvGrpSpPr/>
            <p:nvPr/>
          </p:nvGrpSpPr>
          <p:grpSpPr>
            <a:xfrm>
              <a:off x="2322881" y="1536358"/>
              <a:ext cx="666514" cy="666514"/>
              <a:chOff x="7177548" y="99293"/>
              <a:chExt cx="521110" cy="521110"/>
            </a:xfrm>
          </p:grpSpPr>
          <p:sp>
            <p:nvSpPr>
              <p:cNvPr id="67" name="Elipse 66"/>
              <p:cNvSpPr/>
              <p:nvPr/>
            </p:nvSpPr>
            <p:spPr>
              <a:xfrm>
                <a:off x="7177548" y="99293"/>
                <a:ext cx="521110" cy="5211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68" name="Elipse 67"/>
              <p:cNvSpPr/>
              <p:nvPr/>
            </p:nvSpPr>
            <p:spPr>
              <a:xfrm>
                <a:off x="7208216" y="129048"/>
                <a:ext cx="442125" cy="442125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sp>
          <p:nvSpPr>
            <p:cNvPr id="66" name="Freeform 12">
              <a:extLst>
                <a:ext uri="{FF2B5EF4-FFF2-40B4-BE49-F238E27FC236}">
                  <a16:creationId xmlns:a16="http://schemas.microsoft.com/office/drawing/2014/main" id="{0DE1776E-F9CB-7D44-8673-59F2F64498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8270" y="1704277"/>
              <a:ext cx="293161" cy="293161"/>
            </a:xfrm>
            <a:custGeom>
              <a:avLst/>
              <a:gdLst>
                <a:gd name="T0" fmla="*/ 291 w 987"/>
                <a:gd name="T1" fmla="*/ 986 h 987"/>
                <a:gd name="T2" fmla="*/ 291 w 987"/>
                <a:gd name="T3" fmla="*/ 645 h 987"/>
                <a:gd name="T4" fmla="*/ 340 w 987"/>
                <a:gd name="T5" fmla="*/ 596 h 987"/>
                <a:gd name="T6" fmla="*/ 633 w 987"/>
                <a:gd name="T7" fmla="*/ 596 h 987"/>
                <a:gd name="T8" fmla="*/ 682 w 987"/>
                <a:gd name="T9" fmla="*/ 645 h 987"/>
                <a:gd name="T10" fmla="*/ 682 w 987"/>
                <a:gd name="T11" fmla="*/ 986 h 987"/>
                <a:gd name="T12" fmla="*/ 0 w 987"/>
                <a:gd name="T13" fmla="*/ 392 h 987"/>
                <a:gd name="T14" fmla="*/ 0 w 987"/>
                <a:gd name="T15" fmla="*/ 937 h 987"/>
                <a:gd name="T16" fmla="*/ 41 w 987"/>
                <a:gd name="T17" fmla="*/ 986 h 987"/>
                <a:gd name="T18" fmla="*/ 289 w 987"/>
                <a:gd name="T19" fmla="*/ 986 h 987"/>
                <a:gd name="T20" fmla="*/ 0 w 987"/>
                <a:gd name="T21" fmla="*/ 390 h 987"/>
                <a:gd name="T22" fmla="*/ 494 w 987"/>
                <a:gd name="T23" fmla="*/ 0 h 987"/>
                <a:gd name="T24" fmla="*/ 987 w 987"/>
                <a:gd name="T25" fmla="*/ 390 h 987"/>
                <a:gd name="T26" fmla="*/ 681 w 987"/>
                <a:gd name="T27" fmla="*/ 987 h 987"/>
                <a:gd name="T28" fmla="*/ 935 w 987"/>
                <a:gd name="T29" fmla="*/ 987 h 987"/>
                <a:gd name="T30" fmla="*/ 987 w 987"/>
                <a:gd name="T31" fmla="*/ 938 h 987"/>
                <a:gd name="T32" fmla="*/ 987 w 987"/>
                <a:gd name="T33" fmla="*/ 400 h 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7" h="987">
                  <a:moveTo>
                    <a:pt x="291" y="986"/>
                  </a:moveTo>
                  <a:lnTo>
                    <a:pt x="291" y="645"/>
                  </a:lnTo>
                  <a:cubicBezTo>
                    <a:pt x="291" y="618"/>
                    <a:pt x="313" y="596"/>
                    <a:pt x="340" y="596"/>
                  </a:cubicBezTo>
                  <a:lnTo>
                    <a:pt x="633" y="596"/>
                  </a:lnTo>
                  <a:cubicBezTo>
                    <a:pt x="660" y="596"/>
                    <a:pt x="682" y="618"/>
                    <a:pt x="682" y="645"/>
                  </a:cubicBezTo>
                  <a:lnTo>
                    <a:pt x="682" y="986"/>
                  </a:lnTo>
                  <a:moveTo>
                    <a:pt x="0" y="392"/>
                  </a:moveTo>
                  <a:lnTo>
                    <a:pt x="0" y="937"/>
                  </a:lnTo>
                  <a:cubicBezTo>
                    <a:pt x="0" y="964"/>
                    <a:pt x="18" y="986"/>
                    <a:pt x="41" y="986"/>
                  </a:cubicBezTo>
                  <a:lnTo>
                    <a:pt x="289" y="986"/>
                  </a:lnTo>
                  <a:moveTo>
                    <a:pt x="0" y="390"/>
                  </a:moveTo>
                  <a:lnTo>
                    <a:pt x="494" y="0"/>
                  </a:lnTo>
                  <a:lnTo>
                    <a:pt x="987" y="390"/>
                  </a:lnTo>
                  <a:moveTo>
                    <a:pt x="681" y="987"/>
                  </a:moveTo>
                  <a:lnTo>
                    <a:pt x="935" y="987"/>
                  </a:lnTo>
                  <a:cubicBezTo>
                    <a:pt x="964" y="987"/>
                    <a:pt x="987" y="965"/>
                    <a:pt x="987" y="938"/>
                  </a:cubicBezTo>
                  <a:lnTo>
                    <a:pt x="987" y="400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668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B715EB49-FF76-4E2B-A8E8-B572465B4772}"/>
              </a:ext>
            </a:extLst>
          </p:cNvPr>
          <p:cNvSpPr txBox="1"/>
          <p:nvPr/>
        </p:nvSpPr>
        <p:spPr>
          <a:xfrm>
            <a:off x="340434" y="4687203"/>
            <a:ext cx="9124486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es-ES" dirty="0"/>
              <a:t>Esquema de Tasa Fija y Pago fijo </a:t>
            </a:r>
            <a:endParaRPr lang="es-ES" sz="800" dirty="0"/>
          </a:p>
          <a:p>
            <a:pPr marL="285750" indent="-285750">
              <a:buBlip>
                <a:blip r:embed="rId2"/>
              </a:buBlip>
            </a:pPr>
            <a:r>
              <a:rPr lang="es-ES" dirty="0"/>
              <a:t>Plazos 7, 10, 15 y 20 años </a:t>
            </a:r>
          </a:p>
          <a:p>
            <a:pPr marL="285750" indent="-285750">
              <a:buBlip>
                <a:blip r:embed="rId2"/>
              </a:buBlip>
            </a:pPr>
            <a:r>
              <a:rPr lang="es-ES" dirty="0"/>
              <a:t>Tasa de interés en función del plazo que se elija</a:t>
            </a:r>
            <a:endParaRPr lang="es-ES" sz="800" dirty="0"/>
          </a:p>
          <a:p>
            <a:pPr marL="285750" indent="-285750">
              <a:buBlip>
                <a:blip r:embed="rId2"/>
              </a:buBlip>
            </a:pPr>
            <a:r>
              <a:rPr lang="es-ES" dirty="0"/>
              <a:t>Si el cliente paga de manera puntual 12 pagos consecutivos su tasa de interés baja cada año.</a:t>
            </a:r>
          </a:p>
          <a:p>
            <a:pPr marL="285750" indent="-285750">
              <a:buBlip>
                <a:blip r:embed="rId2"/>
              </a:buBlip>
            </a:pPr>
            <a:endParaRPr lang="es-ES" sz="800" dirty="0"/>
          </a:p>
          <a:p>
            <a:r>
              <a:rPr lang="es-MX" sz="2000" b="1" dirty="0">
                <a:solidFill>
                  <a:srgbClr val="FF0000"/>
                </a:solidFill>
              </a:rPr>
              <a:t>Atributo Especial: </a:t>
            </a:r>
            <a:r>
              <a:rPr lang="es-ES" dirty="0"/>
              <a:t>Al pagar puntualmente el cliente pagará anticipadamente su crédito.</a:t>
            </a:r>
          </a:p>
          <a:p>
            <a:endParaRPr lang="es-MX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062F0496-EFE7-4173-B08B-CE67337F06DF}"/>
              </a:ext>
            </a:extLst>
          </p:cNvPr>
          <p:cNvSpPr/>
          <p:nvPr/>
        </p:nvSpPr>
        <p:spPr>
          <a:xfrm>
            <a:off x="1141698" y="1212900"/>
            <a:ext cx="24534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400" b="1" dirty="0">
                <a:solidFill>
                  <a:srgbClr val="FF0000"/>
                </a:solidFill>
              </a:rPr>
              <a:t>Pagos Oportunos:</a:t>
            </a:r>
          </a:p>
        </p:txBody>
      </p:sp>
      <p:pic>
        <p:nvPicPr>
          <p:cNvPr id="10" name="Picture 2" descr="Imagen relacionada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5" t="14887" r="31476" b="13827"/>
          <a:stretch/>
        </p:blipFill>
        <p:spPr bwMode="auto">
          <a:xfrm>
            <a:off x="1333531" y="1674565"/>
            <a:ext cx="699002" cy="70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679765">
            <a:off x="11170891" y="5400675"/>
            <a:ext cx="738187" cy="73818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1589" y="1812913"/>
            <a:ext cx="6155974" cy="2383932"/>
          </a:xfrm>
          <a:prstGeom prst="rect">
            <a:avLst/>
          </a:prstGeom>
        </p:spPr>
      </p:pic>
      <p:pic>
        <p:nvPicPr>
          <p:cNvPr id="8" name="Imagen 7" descr="interior superior 3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5339"/>
          </a:xfrm>
          <a:prstGeom prst="rect">
            <a:avLst/>
          </a:prstGeom>
        </p:spPr>
      </p:pic>
      <p:sp>
        <p:nvSpPr>
          <p:cNvPr id="11" name="Marcador de contenido 2"/>
          <p:cNvSpPr txBox="1">
            <a:spLocks/>
          </p:cNvSpPr>
          <p:nvPr/>
        </p:nvSpPr>
        <p:spPr>
          <a:xfrm>
            <a:off x="2801526" y="5357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>
                <a:solidFill>
                  <a:schemeClr val="bg1"/>
                </a:solidFill>
                <a:latin typeface="Frutiger LT for BNS Medium"/>
                <a:cs typeface="Frutiger LT for BNS Medium"/>
              </a:rPr>
              <a:t>3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87" y="-19957"/>
            <a:ext cx="3083578" cy="717259"/>
          </a:xfrm>
          <a:prstGeom prst="rect">
            <a:avLst/>
          </a:prstGeom>
        </p:spPr>
      </p:pic>
      <p:sp>
        <p:nvSpPr>
          <p:cNvPr id="14" name="Marcador de contenido 2"/>
          <p:cNvSpPr txBox="1">
            <a:spLocks/>
          </p:cNvSpPr>
          <p:nvPr/>
        </p:nvSpPr>
        <p:spPr>
          <a:xfrm>
            <a:off x="4376226" y="119304"/>
            <a:ext cx="4941065" cy="4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latin typeface="Frutiger LT for BNS Medium"/>
                <a:cs typeface="Frutiger LT for BNS Medium"/>
              </a:rPr>
              <a:t>Esquemas de Crédito</a:t>
            </a:r>
            <a:endParaRPr lang="es-ES" sz="2400" b="1" dirty="0">
              <a:latin typeface="Frutiger LT for BNS Medium"/>
              <a:cs typeface="Frutiger LT for BNS Medium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3751225" y="71433"/>
            <a:ext cx="625001" cy="625001"/>
            <a:chOff x="2355984" y="2342239"/>
            <a:chExt cx="666514" cy="666514"/>
          </a:xfrm>
        </p:grpSpPr>
        <p:grpSp>
          <p:nvGrpSpPr>
            <p:cNvPr id="16" name="Grupo 15"/>
            <p:cNvGrpSpPr/>
            <p:nvPr/>
          </p:nvGrpSpPr>
          <p:grpSpPr>
            <a:xfrm>
              <a:off x="2355984" y="2342239"/>
              <a:ext cx="666514" cy="666514"/>
              <a:chOff x="7177548" y="99293"/>
              <a:chExt cx="521110" cy="521110"/>
            </a:xfrm>
          </p:grpSpPr>
          <p:sp>
            <p:nvSpPr>
              <p:cNvPr id="17" name="Elipse 16"/>
              <p:cNvSpPr/>
              <p:nvPr/>
            </p:nvSpPr>
            <p:spPr>
              <a:xfrm>
                <a:off x="7177548" y="99293"/>
                <a:ext cx="521110" cy="5211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8" name="Elipse 17"/>
              <p:cNvSpPr/>
              <p:nvPr/>
            </p:nvSpPr>
            <p:spPr>
              <a:xfrm>
                <a:off x="7208216" y="129048"/>
                <a:ext cx="442125" cy="442125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sp>
          <p:nvSpPr>
            <p:cNvPr id="19" name="Freeform 51">
              <a:extLst>
                <a:ext uri="{FF2B5EF4-FFF2-40B4-BE49-F238E27FC236}">
                  <a16:creationId xmlns:a16="http://schemas.microsoft.com/office/drawing/2014/main" id="{C773B873-A471-2345-9792-E922E67E33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03039" y="2492197"/>
              <a:ext cx="349829" cy="349829"/>
            </a:xfrm>
            <a:custGeom>
              <a:avLst/>
              <a:gdLst>
                <a:gd name="T0" fmla="*/ 458 w 917"/>
                <a:gd name="T1" fmla="*/ 667 h 917"/>
                <a:gd name="T2" fmla="*/ 458 w 917"/>
                <a:gd name="T3" fmla="*/ 743 h 917"/>
                <a:gd name="T4" fmla="*/ 917 w 917"/>
                <a:gd name="T5" fmla="*/ 458 h 917"/>
                <a:gd name="T6" fmla="*/ 458 w 917"/>
                <a:gd name="T7" fmla="*/ 917 h 917"/>
                <a:gd name="T8" fmla="*/ 0 w 917"/>
                <a:gd name="T9" fmla="*/ 458 h 917"/>
                <a:gd name="T10" fmla="*/ 458 w 917"/>
                <a:gd name="T11" fmla="*/ 0 h 917"/>
                <a:gd name="T12" fmla="*/ 917 w 917"/>
                <a:gd name="T13" fmla="*/ 458 h 917"/>
                <a:gd name="T14" fmla="*/ 333 w 917"/>
                <a:gd name="T15" fmla="*/ 563 h 917"/>
                <a:gd name="T16" fmla="*/ 458 w 917"/>
                <a:gd name="T17" fmla="*/ 667 h 917"/>
                <a:gd name="T18" fmla="*/ 583 w 917"/>
                <a:gd name="T19" fmla="*/ 563 h 917"/>
                <a:gd name="T20" fmla="*/ 458 w 917"/>
                <a:gd name="T21" fmla="*/ 458 h 917"/>
                <a:gd name="T22" fmla="*/ 333 w 917"/>
                <a:gd name="T23" fmla="*/ 354 h 917"/>
                <a:gd name="T24" fmla="*/ 458 w 917"/>
                <a:gd name="T25" fmla="*/ 250 h 917"/>
                <a:gd name="T26" fmla="*/ 583 w 917"/>
                <a:gd name="T27" fmla="*/ 354 h 917"/>
                <a:gd name="T28" fmla="*/ 458 w 917"/>
                <a:gd name="T29" fmla="*/ 157 h 917"/>
                <a:gd name="T30" fmla="*/ 458 w 917"/>
                <a:gd name="T31" fmla="*/ 233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17" h="917">
                  <a:moveTo>
                    <a:pt x="458" y="667"/>
                  </a:moveTo>
                  <a:lnTo>
                    <a:pt x="458" y="743"/>
                  </a:lnTo>
                  <a:moveTo>
                    <a:pt x="917" y="458"/>
                  </a:moveTo>
                  <a:cubicBezTo>
                    <a:pt x="917" y="712"/>
                    <a:pt x="712" y="917"/>
                    <a:pt x="458" y="917"/>
                  </a:cubicBezTo>
                  <a:cubicBezTo>
                    <a:pt x="205" y="917"/>
                    <a:pt x="0" y="712"/>
                    <a:pt x="0" y="458"/>
                  </a:cubicBezTo>
                  <a:cubicBezTo>
                    <a:pt x="0" y="205"/>
                    <a:pt x="205" y="0"/>
                    <a:pt x="458" y="0"/>
                  </a:cubicBezTo>
                  <a:cubicBezTo>
                    <a:pt x="712" y="0"/>
                    <a:pt x="917" y="205"/>
                    <a:pt x="917" y="458"/>
                  </a:cubicBezTo>
                  <a:close/>
                  <a:moveTo>
                    <a:pt x="333" y="563"/>
                  </a:moveTo>
                  <a:cubicBezTo>
                    <a:pt x="333" y="620"/>
                    <a:pt x="389" y="667"/>
                    <a:pt x="458" y="667"/>
                  </a:cubicBezTo>
                  <a:cubicBezTo>
                    <a:pt x="527" y="667"/>
                    <a:pt x="583" y="620"/>
                    <a:pt x="583" y="563"/>
                  </a:cubicBezTo>
                  <a:cubicBezTo>
                    <a:pt x="583" y="505"/>
                    <a:pt x="527" y="458"/>
                    <a:pt x="458" y="458"/>
                  </a:cubicBezTo>
                  <a:cubicBezTo>
                    <a:pt x="389" y="458"/>
                    <a:pt x="333" y="412"/>
                    <a:pt x="333" y="354"/>
                  </a:cubicBezTo>
                  <a:cubicBezTo>
                    <a:pt x="333" y="297"/>
                    <a:pt x="389" y="250"/>
                    <a:pt x="458" y="250"/>
                  </a:cubicBezTo>
                  <a:cubicBezTo>
                    <a:pt x="527" y="250"/>
                    <a:pt x="583" y="297"/>
                    <a:pt x="583" y="354"/>
                  </a:cubicBezTo>
                  <a:moveTo>
                    <a:pt x="458" y="157"/>
                  </a:moveTo>
                  <a:lnTo>
                    <a:pt x="458" y="233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088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1070771" y="357669"/>
            <a:ext cx="1077419" cy="7905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Rectángulo 4"/>
          <p:cNvSpPr/>
          <p:nvPr/>
        </p:nvSpPr>
        <p:spPr>
          <a:xfrm>
            <a:off x="11323782" y="10447"/>
            <a:ext cx="766618" cy="940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4F776B2B-A274-4206-95C6-389CE515B326}"/>
              </a:ext>
            </a:extLst>
          </p:cNvPr>
          <p:cNvSpPr/>
          <p:nvPr/>
        </p:nvSpPr>
        <p:spPr>
          <a:xfrm>
            <a:off x="397164" y="891694"/>
            <a:ext cx="10826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400" b="1" dirty="0">
                <a:solidFill>
                  <a:srgbClr val="FF0000"/>
                </a:solidFill>
              </a:rPr>
              <a:t>Valora:</a:t>
            </a:r>
          </a:p>
        </p:txBody>
      </p:sp>
      <p:sp>
        <p:nvSpPr>
          <p:cNvPr id="18" name="9 CuadroTexto">
            <a:extLst>
              <a:ext uri="{FF2B5EF4-FFF2-40B4-BE49-F238E27FC236}">
                <a16:creationId xmlns:a16="http://schemas.microsoft.com/office/drawing/2014/main" id="{A2888F74-6E30-4C08-98B9-000107CF9C50}"/>
              </a:ext>
            </a:extLst>
          </p:cNvPr>
          <p:cNvSpPr txBox="1"/>
          <p:nvPr/>
        </p:nvSpPr>
        <p:spPr>
          <a:xfrm>
            <a:off x="397164" y="4344123"/>
            <a:ext cx="803467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/>
              <a:t>Esquema de pagos crecientes, donde la tasa de Interés se determina con base al:</a:t>
            </a:r>
          </a:p>
          <a:p>
            <a:pPr marL="285750" indent="-285750" algn="just">
              <a:buBlip>
                <a:blip r:embed="rId2"/>
              </a:buBlip>
            </a:pPr>
            <a:r>
              <a:rPr lang="es-MX" dirty="0"/>
              <a:t>Enganche</a:t>
            </a:r>
          </a:p>
          <a:p>
            <a:pPr marL="285750" indent="-285750" algn="just">
              <a:buBlip>
                <a:blip r:embed="rId2"/>
              </a:buBlip>
            </a:pPr>
            <a:r>
              <a:rPr lang="es-MX" dirty="0"/>
              <a:t>Historial Crediticio  (reconocimiento al buen historial)</a:t>
            </a:r>
          </a:p>
          <a:p>
            <a:pPr marL="285750" indent="-285750" algn="just">
              <a:buBlip>
                <a:blip r:embed="rId2"/>
              </a:buBlip>
            </a:pPr>
            <a:r>
              <a:rPr lang="es-MX" dirty="0"/>
              <a:t>Nivel de Endeudamiento (reconocimiento al bajo nivel de endeudamiento)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MX" sz="300" dirty="0"/>
          </a:p>
        </p:txBody>
      </p:sp>
      <p:sp>
        <p:nvSpPr>
          <p:cNvPr id="19" name="2 Rectángulo">
            <a:extLst>
              <a:ext uri="{FF2B5EF4-FFF2-40B4-BE49-F238E27FC236}">
                <a16:creationId xmlns:a16="http://schemas.microsoft.com/office/drawing/2014/main" id="{D9F94AE5-2B77-49D4-980C-2C2E19961935}"/>
              </a:ext>
            </a:extLst>
          </p:cNvPr>
          <p:cNvSpPr/>
          <p:nvPr/>
        </p:nvSpPr>
        <p:spPr>
          <a:xfrm>
            <a:off x="331544" y="5716689"/>
            <a:ext cx="878475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000" b="1" dirty="0">
                <a:solidFill>
                  <a:srgbClr val="FF0000"/>
                </a:solidFill>
              </a:rPr>
              <a:t>Atributo Especial</a:t>
            </a:r>
            <a:r>
              <a:rPr lang="es-MX" sz="2000" dirty="0">
                <a:solidFill>
                  <a:srgbClr val="FF0000"/>
                </a:solidFill>
              </a:rPr>
              <a:t>: </a:t>
            </a:r>
            <a:r>
              <a:rPr lang="es-ES" dirty="0"/>
              <a:t>Al pagar puntualmente el cliente puede disminuir la tasa y pagar </a:t>
            </a:r>
            <a:endParaRPr lang="es-ES" dirty="0" smtClean="0"/>
          </a:p>
          <a:p>
            <a:pPr algn="just"/>
            <a:r>
              <a:rPr lang="es-ES" dirty="0" smtClean="0"/>
              <a:t>anticipadamente </a:t>
            </a:r>
            <a:r>
              <a:rPr lang="es-ES" dirty="0"/>
              <a:t>su crédito.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5768141" y="566367"/>
            <a:ext cx="117201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72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9</a:t>
            </a:r>
            <a:endParaRPr lang="es-ES" sz="48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4807576" y="1197310"/>
            <a:ext cx="11462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smtClean="0"/>
              <a:t>Tasa piso</a:t>
            </a:r>
            <a:endParaRPr lang="es-MX" sz="2000" b="1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AF0EEBEA-F0B7-4015-B77D-50572CEB0B9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>
            <a:off x="6270032" y="-881525"/>
            <a:ext cx="539913" cy="5745314"/>
          </a:xfrm>
          <a:prstGeom prst="rect">
            <a:avLst/>
          </a:prstGeom>
        </p:spPr>
      </p:pic>
      <p:pic>
        <p:nvPicPr>
          <p:cNvPr id="9218" name="Picture 2" descr="Imagen relacionada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5" t="14887" r="31476" b="13827"/>
          <a:stretch/>
        </p:blipFill>
        <p:spPr bwMode="auto">
          <a:xfrm>
            <a:off x="685157" y="1459061"/>
            <a:ext cx="699002" cy="70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n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679765">
            <a:off x="11202598" y="5221525"/>
            <a:ext cx="738187" cy="73818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4159" y="2173884"/>
            <a:ext cx="8012852" cy="1958189"/>
          </a:xfrm>
          <a:prstGeom prst="rect">
            <a:avLst/>
          </a:prstGeom>
        </p:spPr>
      </p:pic>
      <p:sp>
        <p:nvSpPr>
          <p:cNvPr id="22" name="Rectángulo 21"/>
          <p:cNvSpPr/>
          <p:nvPr/>
        </p:nvSpPr>
        <p:spPr>
          <a:xfrm>
            <a:off x="6301372" y="939505"/>
            <a:ext cx="156062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.25%</a:t>
            </a:r>
            <a:endParaRPr lang="es-ES" sz="36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2050" name="Picture 2" descr="Resultado de imagen de 65%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119"/>
          <a:stretch/>
        </p:blipFill>
        <p:spPr bwMode="auto">
          <a:xfrm>
            <a:off x="9709538" y="1074359"/>
            <a:ext cx="1905181" cy="95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n 19" descr="interior superior 3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533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8863810" y="348030"/>
            <a:ext cx="337945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Right"/>
              <a:lightRig rig="threePt" dir="t"/>
            </a:scene3d>
          </a:bodyPr>
          <a:lstStyle/>
          <a:p>
            <a:pPr algn="ctr"/>
            <a:r>
              <a:rPr lang="es-ES" sz="3600" b="1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Narrow" panose="020B0606020202030204" pitchFamily="34" charset="0"/>
              </a:rPr>
              <a:t>Aforos </a:t>
            </a:r>
            <a:r>
              <a:rPr lang="es-ES" sz="3600" b="1" u="sng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mayores</a:t>
            </a:r>
            <a:r>
              <a:rPr lang="es-ES" sz="3600" b="1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Narrow" panose="020B0606020202030204" pitchFamily="34" charset="0"/>
              </a:rPr>
              <a:t> a</a:t>
            </a:r>
            <a:endParaRPr lang="es-ES" sz="3600" b="1" dirty="0">
              <a:ln w="9525">
                <a:solidFill>
                  <a:srgbClr val="FF0000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1" name="Marcador de contenido 2"/>
          <p:cNvSpPr txBox="1">
            <a:spLocks/>
          </p:cNvSpPr>
          <p:nvPr/>
        </p:nvSpPr>
        <p:spPr>
          <a:xfrm>
            <a:off x="2801526" y="5357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>
                <a:solidFill>
                  <a:schemeClr val="bg1"/>
                </a:solidFill>
                <a:latin typeface="Frutiger LT for BNS Medium"/>
                <a:cs typeface="Frutiger LT for BNS Medium"/>
              </a:rPr>
              <a:t>3</a:t>
            </a: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87" y="-19957"/>
            <a:ext cx="3083578" cy="717259"/>
          </a:xfrm>
          <a:prstGeom prst="rect">
            <a:avLst/>
          </a:prstGeom>
        </p:spPr>
      </p:pic>
      <p:sp>
        <p:nvSpPr>
          <p:cNvPr id="24" name="Marcador de contenido 2"/>
          <p:cNvSpPr txBox="1">
            <a:spLocks/>
          </p:cNvSpPr>
          <p:nvPr/>
        </p:nvSpPr>
        <p:spPr>
          <a:xfrm>
            <a:off x="4376226" y="119304"/>
            <a:ext cx="4941065" cy="4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latin typeface="Frutiger LT for BNS Medium"/>
                <a:cs typeface="Frutiger LT for BNS Medium"/>
              </a:rPr>
              <a:t>Esquemas de Crédito</a:t>
            </a:r>
            <a:endParaRPr lang="es-ES" sz="2400" b="1" dirty="0">
              <a:latin typeface="Frutiger LT for BNS Medium"/>
              <a:cs typeface="Frutiger LT for BNS Medium"/>
            </a:endParaRPr>
          </a:p>
        </p:txBody>
      </p:sp>
      <p:grpSp>
        <p:nvGrpSpPr>
          <p:cNvPr id="25" name="Grupo 24"/>
          <p:cNvGrpSpPr/>
          <p:nvPr/>
        </p:nvGrpSpPr>
        <p:grpSpPr>
          <a:xfrm>
            <a:off x="3751225" y="71433"/>
            <a:ext cx="625001" cy="625001"/>
            <a:chOff x="2355984" y="2342239"/>
            <a:chExt cx="666514" cy="666514"/>
          </a:xfrm>
        </p:grpSpPr>
        <p:grpSp>
          <p:nvGrpSpPr>
            <p:cNvPr id="26" name="Grupo 25"/>
            <p:cNvGrpSpPr/>
            <p:nvPr/>
          </p:nvGrpSpPr>
          <p:grpSpPr>
            <a:xfrm>
              <a:off x="2355984" y="2342239"/>
              <a:ext cx="666514" cy="666514"/>
              <a:chOff x="7177548" y="99293"/>
              <a:chExt cx="521110" cy="521110"/>
            </a:xfrm>
          </p:grpSpPr>
          <p:sp>
            <p:nvSpPr>
              <p:cNvPr id="28" name="Elipse 27"/>
              <p:cNvSpPr/>
              <p:nvPr/>
            </p:nvSpPr>
            <p:spPr>
              <a:xfrm>
                <a:off x="7177548" y="99293"/>
                <a:ext cx="521110" cy="5211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9" name="Elipse 28"/>
              <p:cNvSpPr/>
              <p:nvPr/>
            </p:nvSpPr>
            <p:spPr>
              <a:xfrm>
                <a:off x="7208216" y="129048"/>
                <a:ext cx="442125" cy="442125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sp>
          <p:nvSpPr>
            <p:cNvPr id="27" name="Freeform 51">
              <a:extLst>
                <a:ext uri="{FF2B5EF4-FFF2-40B4-BE49-F238E27FC236}">
                  <a16:creationId xmlns:a16="http://schemas.microsoft.com/office/drawing/2014/main" id="{C773B873-A471-2345-9792-E922E67E33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03039" y="2492197"/>
              <a:ext cx="349829" cy="349829"/>
            </a:xfrm>
            <a:custGeom>
              <a:avLst/>
              <a:gdLst>
                <a:gd name="T0" fmla="*/ 458 w 917"/>
                <a:gd name="T1" fmla="*/ 667 h 917"/>
                <a:gd name="T2" fmla="*/ 458 w 917"/>
                <a:gd name="T3" fmla="*/ 743 h 917"/>
                <a:gd name="T4" fmla="*/ 917 w 917"/>
                <a:gd name="T5" fmla="*/ 458 h 917"/>
                <a:gd name="T6" fmla="*/ 458 w 917"/>
                <a:gd name="T7" fmla="*/ 917 h 917"/>
                <a:gd name="T8" fmla="*/ 0 w 917"/>
                <a:gd name="T9" fmla="*/ 458 h 917"/>
                <a:gd name="T10" fmla="*/ 458 w 917"/>
                <a:gd name="T11" fmla="*/ 0 h 917"/>
                <a:gd name="T12" fmla="*/ 917 w 917"/>
                <a:gd name="T13" fmla="*/ 458 h 917"/>
                <a:gd name="T14" fmla="*/ 333 w 917"/>
                <a:gd name="T15" fmla="*/ 563 h 917"/>
                <a:gd name="T16" fmla="*/ 458 w 917"/>
                <a:gd name="T17" fmla="*/ 667 h 917"/>
                <a:gd name="T18" fmla="*/ 583 w 917"/>
                <a:gd name="T19" fmla="*/ 563 h 917"/>
                <a:gd name="T20" fmla="*/ 458 w 917"/>
                <a:gd name="T21" fmla="*/ 458 h 917"/>
                <a:gd name="T22" fmla="*/ 333 w 917"/>
                <a:gd name="T23" fmla="*/ 354 h 917"/>
                <a:gd name="T24" fmla="*/ 458 w 917"/>
                <a:gd name="T25" fmla="*/ 250 h 917"/>
                <a:gd name="T26" fmla="*/ 583 w 917"/>
                <a:gd name="T27" fmla="*/ 354 h 917"/>
                <a:gd name="T28" fmla="*/ 458 w 917"/>
                <a:gd name="T29" fmla="*/ 157 h 917"/>
                <a:gd name="T30" fmla="*/ 458 w 917"/>
                <a:gd name="T31" fmla="*/ 233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17" h="917">
                  <a:moveTo>
                    <a:pt x="458" y="667"/>
                  </a:moveTo>
                  <a:lnTo>
                    <a:pt x="458" y="743"/>
                  </a:lnTo>
                  <a:moveTo>
                    <a:pt x="917" y="458"/>
                  </a:moveTo>
                  <a:cubicBezTo>
                    <a:pt x="917" y="712"/>
                    <a:pt x="712" y="917"/>
                    <a:pt x="458" y="917"/>
                  </a:cubicBezTo>
                  <a:cubicBezTo>
                    <a:pt x="205" y="917"/>
                    <a:pt x="0" y="712"/>
                    <a:pt x="0" y="458"/>
                  </a:cubicBezTo>
                  <a:cubicBezTo>
                    <a:pt x="0" y="205"/>
                    <a:pt x="205" y="0"/>
                    <a:pt x="458" y="0"/>
                  </a:cubicBezTo>
                  <a:cubicBezTo>
                    <a:pt x="712" y="0"/>
                    <a:pt x="917" y="205"/>
                    <a:pt x="917" y="458"/>
                  </a:cubicBezTo>
                  <a:close/>
                  <a:moveTo>
                    <a:pt x="333" y="563"/>
                  </a:moveTo>
                  <a:cubicBezTo>
                    <a:pt x="333" y="620"/>
                    <a:pt x="389" y="667"/>
                    <a:pt x="458" y="667"/>
                  </a:cubicBezTo>
                  <a:cubicBezTo>
                    <a:pt x="527" y="667"/>
                    <a:pt x="583" y="620"/>
                    <a:pt x="583" y="563"/>
                  </a:cubicBezTo>
                  <a:cubicBezTo>
                    <a:pt x="583" y="505"/>
                    <a:pt x="527" y="458"/>
                    <a:pt x="458" y="458"/>
                  </a:cubicBezTo>
                  <a:cubicBezTo>
                    <a:pt x="389" y="458"/>
                    <a:pt x="333" y="412"/>
                    <a:pt x="333" y="354"/>
                  </a:cubicBezTo>
                  <a:cubicBezTo>
                    <a:pt x="333" y="297"/>
                    <a:pt x="389" y="250"/>
                    <a:pt x="458" y="250"/>
                  </a:cubicBezTo>
                  <a:cubicBezTo>
                    <a:pt x="527" y="250"/>
                    <a:pt x="583" y="297"/>
                    <a:pt x="583" y="354"/>
                  </a:cubicBezTo>
                  <a:moveTo>
                    <a:pt x="458" y="157"/>
                  </a:moveTo>
                  <a:lnTo>
                    <a:pt x="458" y="233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645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1220644" y="0"/>
            <a:ext cx="869756" cy="1202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410" y="2257004"/>
            <a:ext cx="7659479" cy="175506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489639" y="1183717"/>
            <a:ext cx="11462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smtClean="0"/>
              <a:t>Tasa piso</a:t>
            </a:r>
            <a:endParaRPr lang="es-MX" sz="2000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F0EEBEA-F0B7-4015-B77D-50572CEB0B9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>
            <a:off x="5829786" y="-593133"/>
            <a:ext cx="539913" cy="5052294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5804174" y="1031309"/>
            <a:ext cx="156062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.25%</a:t>
            </a:r>
            <a:endParaRPr lang="es-ES" sz="36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5279140" y="737441"/>
            <a:ext cx="117201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72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9</a:t>
            </a:r>
            <a:endParaRPr lang="es-ES" sz="48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4F776B2B-A274-4206-95C6-389CE515B326}"/>
              </a:ext>
            </a:extLst>
          </p:cNvPr>
          <p:cNvSpPr/>
          <p:nvPr/>
        </p:nvSpPr>
        <p:spPr>
          <a:xfrm>
            <a:off x="216033" y="939697"/>
            <a:ext cx="10826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400" b="1" dirty="0">
                <a:solidFill>
                  <a:srgbClr val="FF0000"/>
                </a:solidFill>
              </a:rPr>
              <a:t>Valora:</a:t>
            </a:r>
          </a:p>
        </p:txBody>
      </p:sp>
      <p:pic>
        <p:nvPicPr>
          <p:cNvPr id="10" name="Picture 2" descr="Imagen relacionada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5" t="14887" r="31476" b="13827"/>
          <a:stretch/>
        </p:blipFill>
        <p:spPr bwMode="auto">
          <a:xfrm>
            <a:off x="391440" y="1472476"/>
            <a:ext cx="699002" cy="70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679765">
            <a:off x="11220385" y="5446446"/>
            <a:ext cx="738187" cy="738187"/>
          </a:xfrm>
          <a:prstGeom prst="rect">
            <a:avLst/>
          </a:prstGeom>
        </p:spPr>
      </p:pic>
      <p:pic>
        <p:nvPicPr>
          <p:cNvPr id="12" name="Picture 4" descr="Resultado de imagen de nuevo simbolo&quot;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684" y="2150765"/>
            <a:ext cx="2552700" cy="234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9 CuadroTexto">
            <a:extLst>
              <a:ext uri="{FF2B5EF4-FFF2-40B4-BE49-F238E27FC236}">
                <a16:creationId xmlns:a16="http://schemas.microsoft.com/office/drawing/2014/main" id="{A2888F74-6E30-4C08-98B9-000107CF9C50}"/>
              </a:ext>
            </a:extLst>
          </p:cNvPr>
          <p:cNvSpPr txBox="1"/>
          <p:nvPr/>
        </p:nvSpPr>
        <p:spPr>
          <a:xfrm>
            <a:off x="216033" y="4408344"/>
            <a:ext cx="803467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/>
              <a:t>Esquema de pagos crecientes, donde la tasa de Interés se determina con base al:</a:t>
            </a:r>
          </a:p>
          <a:p>
            <a:pPr marL="285750" indent="-285750" algn="just">
              <a:buBlip>
                <a:blip r:embed="rId9"/>
              </a:buBlip>
            </a:pPr>
            <a:r>
              <a:rPr lang="es-MX" dirty="0"/>
              <a:t>Enganche</a:t>
            </a:r>
          </a:p>
          <a:p>
            <a:pPr marL="285750" indent="-285750" algn="just">
              <a:buBlip>
                <a:blip r:embed="rId9"/>
              </a:buBlip>
            </a:pPr>
            <a:r>
              <a:rPr lang="es-MX" dirty="0"/>
              <a:t>Historial Crediticio  (reconocimiento al buen historial)</a:t>
            </a:r>
          </a:p>
          <a:p>
            <a:pPr marL="285750" indent="-285750" algn="just">
              <a:buBlip>
                <a:blip r:embed="rId9"/>
              </a:buBlip>
            </a:pPr>
            <a:r>
              <a:rPr lang="es-MX" dirty="0"/>
              <a:t>Nivel de Endeudamiento (reconocimiento al bajo nivel de endeudamiento)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MX" sz="300" dirty="0"/>
          </a:p>
        </p:txBody>
      </p:sp>
      <p:sp>
        <p:nvSpPr>
          <p:cNvPr id="14" name="2 Rectángulo">
            <a:extLst>
              <a:ext uri="{FF2B5EF4-FFF2-40B4-BE49-F238E27FC236}">
                <a16:creationId xmlns:a16="http://schemas.microsoft.com/office/drawing/2014/main" id="{D9F94AE5-2B77-49D4-980C-2C2E19961935}"/>
              </a:ext>
            </a:extLst>
          </p:cNvPr>
          <p:cNvSpPr/>
          <p:nvPr/>
        </p:nvSpPr>
        <p:spPr>
          <a:xfrm>
            <a:off x="150413" y="5780910"/>
            <a:ext cx="878475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000" b="1" dirty="0">
                <a:solidFill>
                  <a:srgbClr val="FF0000"/>
                </a:solidFill>
              </a:rPr>
              <a:t>Atributo Especial</a:t>
            </a:r>
            <a:r>
              <a:rPr lang="es-MX" sz="2000" dirty="0">
                <a:solidFill>
                  <a:srgbClr val="FF0000"/>
                </a:solidFill>
              </a:rPr>
              <a:t>: </a:t>
            </a:r>
            <a:r>
              <a:rPr lang="es-ES" dirty="0"/>
              <a:t>Al pagar puntualmente el cliente puede disminuir la tasa y pagar </a:t>
            </a:r>
            <a:endParaRPr lang="es-ES" dirty="0" smtClean="0"/>
          </a:p>
          <a:p>
            <a:pPr algn="just"/>
            <a:r>
              <a:rPr lang="es-ES" dirty="0" smtClean="0"/>
              <a:t>anticipadamente </a:t>
            </a:r>
            <a:r>
              <a:rPr lang="es-ES" dirty="0"/>
              <a:t>su crédito.</a:t>
            </a:r>
          </a:p>
        </p:txBody>
      </p:sp>
      <p:sp>
        <p:nvSpPr>
          <p:cNvPr id="2" name="Rectángulo 1"/>
          <p:cNvSpPr/>
          <p:nvPr/>
        </p:nvSpPr>
        <p:spPr>
          <a:xfrm>
            <a:off x="7527976" y="989055"/>
            <a:ext cx="213360" cy="756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1" name="Imagen 20" descr="interior superior 3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5339"/>
          </a:xfrm>
          <a:prstGeom prst="rect">
            <a:avLst/>
          </a:prstGeom>
        </p:spPr>
      </p:pic>
      <p:sp>
        <p:nvSpPr>
          <p:cNvPr id="23" name="Marcador de contenido 2"/>
          <p:cNvSpPr txBox="1">
            <a:spLocks/>
          </p:cNvSpPr>
          <p:nvPr/>
        </p:nvSpPr>
        <p:spPr>
          <a:xfrm>
            <a:off x="2801526" y="5357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>
                <a:solidFill>
                  <a:schemeClr val="bg1"/>
                </a:solidFill>
                <a:latin typeface="Frutiger LT for BNS Medium"/>
                <a:cs typeface="Frutiger LT for BNS Medium"/>
              </a:rPr>
              <a:t>3</a:t>
            </a: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87" y="-19957"/>
            <a:ext cx="3083578" cy="717259"/>
          </a:xfrm>
          <a:prstGeom prst="rect">
            <a:avLst/>
          </a:prstGeom>
        </p:spPr>
      </p:pic>
      <p:sp>
        <p:nvSpPr>
          <p:cNvPr id="25" name="Marcador de contenido 2"/>
          <p:cNvSpPr txBox="1">
            <a:spLocks/>
          </p:cNvSpPr>
          <p:nvPr/>
        </p:nvSpPr>
        <p:spPr>
          <a:xfrm>
            <a:off x="4376226" y="119304"/>
            <a:ext cx="4941065" cy="4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latin typeface="Frutiger LT for BNS Medium"/>
                <a:cs typeface="Frutiger LT for BNS Medium"/>
              </a:rPr>
              <a:t>Esquemas de Crédito</a:t>
            </a:r>
            <a:endParaRPr lang="es-ES" sz="2400" b="1" dirty="0">
              <a:latin typeface="Frutiger LT for BNS Medium"/>
              <a:cs typeface="Frutiger LT for BNS Medium"/>
            </a:endParaRPr>
          </a:p>
        </p:txBody>
      </p:sp>
      <p:grpSp>
        <p:nvGrpSpPr>
          <p:cNvPr id="26" name="Grupo 25"/>
          <p:cNvGrpSpPr/>
          <p:nvPr/>
        </p:nvGrpSpPr>
        <p:grpSpPr>
          <a:xfrm>
            <a:off x="3751225" y="71433"/>
            <a:ext cx="625001" cy="625001"/>
            <a:chOff x="2355984" y="2342239"/>
            <a:chExt cx="666514" cy="666514"/>
          </a:xfrm>
        </p:grpSpPr>
        <p:grpSp>
          <p:nvGrpSpPr>
            <p:cNvPr id="27" name="Grupo 26"/>
            <p:cNvGrpSpPr/>
            <p:nvPr/>
          </p:nvGrpSpPr>
          <p:grpSpPr>
            <a:xfrm>
              <a:off x="2355984" y="2342239"/>
              <a:ext cx="666514" cy="666514"/>
              <a:chOff x="7177548" y="99293"/>
              <a:chExt cx="521110" cy="521110"/>
            </a:xfrm>
          </p:grpSpPr>
          <p:sp>
            <p:nvSpPr>
              <p:cNvPr id="29" name="Elipse 28"/>
              <p:cNvSpPr/>
              <p:nvPr/>
            </p:nvSpPr>
            <p:spPr>
              <a:xfrm>
                <a:off x="7177548" y="99293"/>
                <a:ext cx="521110" cy="5211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0" name="Elipse 29"/>
              <p:cNvSpPr/>
              <p:nvPr/>
            </p:nvSpPr>
            <p:spPr>
              <a:xfrm>
                <a:off x="7208216" y="129048"/>
                <a:ext cx="442125" cy="442125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sp>
          <p:nvSpPr>
            <p:cNvPr id="28" name="Freeform 51">
              <a:extLst>
                <a:ext uri="{FF2B5EF4-FFF2-40B4-BE49-F238E27FC236}">
                  <a16:creationId xmlns:a16="http://schemas.microsoft.com/office/drawing/2014/main" id="{C773B873-A471-2345-9792-E922E67E33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03039" y="2492197"/>
              <a:ext cx="349829" cy="349829"/>
            </a:xfrm>
            <a:custGeom>
              <a:avLst/>
              <a:gdLst>
                <a:gd name="T0" fmla="*/ 458 w 917"/>
                <a:gd name="T1" fmla="*/ 667 h 917"/>
                <a:gd name="T2" fmla="*/ 458 w 917"/>
                <a:gd name="T3" fmla="*/ 743 h 917"/>
                <a:gd name="T4" fmla="*/ 917 w 917"/>
                <a:gd name="T5" fmla="*/ 458 h 917"/>
                <a:gd name="T6" fmla="*/ 458 w 917"/>
                <a:gd name="T7" fmla="*/ 917 h 917"/>
                <a:gd name="T8" fmla="*/ 0 w 917"/>
                <a:gd name="T9" fmla="*/ 458 h 917"/>
                <a:gd name="T10" fmla="*/ 458 w 917"/>
                <a:gd name="T11" fmla="*/ 0 h 917"/>
                <a:gd name="T12" fmla="*/ 917 w 917"/>
                <a:gd name="T13" fmla="*/ 458 h 917"/>
                <a:gd name="T14" fmla="*/ 333 w 917"/>
                <a:gd name="T15" fmla="*/ 563 h 917"/>
                <a:gd name="T16" fmla="*/ 458 w 917"/>
                <a:gd name="T17" fmla="*/ 667 h 917"/>
                <a:gd name="T18" fmla="*/ 583 w 917"/>
                <a:gd name="T19" fmla="*/ 563 h 917"/>
                <a:gd name="T20" fmla="*/ 458 w 917"/>
                <a:gd name="T21" fmla="*/ 458 h 917"/>
                <a:gd name="T22" fmla="*/ 333 w 917"/>
                <a:gd name="T23" fmla="*/ 354 h 917"/>
                <a:gd name="T24" fmla="*/ 458 w 917"/>
                <a:gd name="T25" fmla="*/ 250 h 917"/>
                <a:gd name="T26" fmla="*/ 583 w 917"/>
                <a:gd name="T27" fmla="*/ 354 h 917"/>
                <a:gd name="T28" fmla="*/ 458 w 917"/>
                <a:gd name="T29" fmla="*/ 157 h 917"/>
                <a:gd name="T30" fmla="*/ 458 w 917"/>
                <a:gd name="T31" fmla="*/ 233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17" h="917">
                  <a:moveTo>
                    <a:pt x="458" y="667"/>
                  </a:moveTo>
                  <a:lnTo>
                    <a:pt x="458" y="743"/>
                  </a:lnTo>
                  <a:moveTo>
                    <a:pt x="917" y="458"/>
                  </a:moveTo>
                  <a:cubicBezTo>
                    <a:pt x="917" y="712"/>
                    <a:pt x="712" y="917"/>
                    <a:pt x="458" y="917"/>
                  </a:cubicBezTo>
                  <a:cubicBezTo>
                    <a:pt x="205" y="917"/>
                    <a:pt x="0" y="712"/>
                    <a:pt x="0" y="458"/>
                  </a:cubicBezTo>
                  <a:cubicBezTo>
                    <a:pt x="0" y="205"/>
                    <a:pt x="205" y="0"/>
                    <a:pt x="458" y="0"/>
                  </a:cubicBezTo>
                  <a:cubicBezTo>
                    <a:pt x="712" y="0"/>
                    <a:pt x="917" y="205"/>
                    <a:pt x="917" y="458"/>
                  </a:cubicBezTo>
                  <a:close/>
                  <a:moveTo>
                    <a:pt x="333" y="563"/>
                  </a:moveTo>
                  <a:cubicBezTo>
                    <a:pt x="333" y="620"/>
                    <a:pt x="389" y="667"/>
                    <a:pt x="458" y="667"/>
                  </a:cubicBezTo>
                  <a:cubicBezTo>
                    <a:pt x="527" y="667"/>
                    <a:pt x="583" y="620"/>
                    <a:pt x="583" y="563"/>
                  </a:cubicBezTo>
                  <a:cubicBezTo>
                    <a:pt x="583" y="505"/>
                    <a:pt x="527" y="458"/>
                    <a:pt x="458" y="458"/>
                  </a:cubicBezTo>
                  <a:cubicBezTo>
                    <a:pt x="389" y="458"/>
                    <a:pt x="333" y="412"/>
                    <a:pt x="333" y="354"/>
                  </a:cubicBezTo>
                  <a:cubicBezTo>
                    <a:pt x="333" y="297"/>
                    <a:pt x="389" y="250"/>
                    <a:pt x="458" y="250"/>
                  </a:cubicBezTo>
                  <a:cubicBezTo>
                    <a:pt x="527" y="250"/>
                    <a:pt x="583" y="297"/>
                    <a:pt x="583" y="354"/>
                  </a:cubicBezTo>
                  <a:moveTo>
                    <a:pt x="458" y="157"/>
                  </a:moveTo>
                  <a:lnTo>
                    <a:pt x="458" y="233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</p:grpSp>
      <p:sp>
        <p:nvSpPr>
          <p:cNvPr id="17" name="Explosión 1 16"/>
          <p:cNvSpPr/>
          <p:nvPr/>
        </p:nvSpPr>
        <p:spPr>
          <a:xfrm>
            <a:off x="9149738" y="127772"/>
            <a:ext cx="1961372" cy="1875971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Rectángulo 15"/>
          <p:cNvSpPr/>
          <p:nvPr/>
        </p:nvSpPr>
        <p:spPr>
          <a:xfrm>
            <a:off x="8352046" y="322800"/>
            <a:ext cx="340029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Right"/>
              <a:lightRig rig="threePt" dir="t"/>
            </a:scene3d>
          </a:bodyPr>
          <a:lstStyle/>
          <a:p>
            <a:pPr algn="ctr"/>
            <a:r>
              <a:rPr lang="es-ES" sz="3600" b="1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Narrow" panose="020B0606020202030204" pitchFamily="34" charset="0"/>
              </a:rPr>
              <a:t>Aforos </a:t>
            </a:r>
            <a:r>
              <a:rPr lang="es-ES" sz="3600" b="1" u="sng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menores</a:t>
            </a:r>
            <a:r>
              <a:rPr lang="es-ES" sz="3600" b="1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Narrow" panose="020B0606020202030204" pitchFamily="34" charset="0"/>
              </a:rPr>
              <a:t> a</a:t>
            </a:r>
            <a:endParaRPr lang="es-ES" sz="3600" b="1" dirty="0">
              <a:ln w="9525">
                <a:solidFill>
                  <a:srgbClr val="FF0000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5124" name="Picture 4" descr="Resultado de imagen de 65%"/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010"/>
          <a:stretch/>
        </p:blipFill>
        <p:spPr bwMode="auto">
          <a:xfrm>
            <a:off x="9040204" y="609329"/>
            <a:ext cx="2286000" cy="154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ángulo 17"/>
          <p:cNvSpPr/>
          <p:nvPr/>
        </p:nvSpPr>
        <p:spPr>
          <a:xfrm>
            <a:off x="9868832" y="1976935"/>
            <a:ext cx="314372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Rectángulo 21"/>
          <p:cNvSpPr/>
          <p:nvPr/>
        </p:nvSpPr>
        <p:spPr>
          <a:xfrm>
            <a:off x="9001312" y="2008675"/>
            <a:ext cx="314372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9705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6FE814F3-B30A-4AC2-8D12-CF9FCFDB3931}"/>
              </a:ext>
            </a:extLst>
          </p:cNvPr>
          <p:cNvSpPr txBox="1"/>
          <p:nvPr/>
        </p:nvSpPr>
        <p:spPr>
          <a:xfrm>
            <a:off x="300191" y="5214337"/>
            <a:ext cx="10543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es-ES" dirty="0"/>
              <a:t>Esquema de Tasa Fija y Pago fijo </a:t>
            </a:r>
            <a:endParaRPr lang="es-ES" sz="800" dirty="0"/>
          </a:p>
          <a:p>
            <a:endParaRPr lang="es-ES" dirty="0"/>
          </a:p>
          <a:p>
            <a:pPr marL="285750" indent="-285750">
              <a:buBlip>
                <a:blip r:embed="rId2"/>
              </a:buBlip>
            </a:pPr>
            <a:endParaRPr lang="es-ES" sz="800" dirty="0"/>
          </a:p>
          <a:p>
            <a:r>
              <a:rPr lang="es-MX" sz="2000" b="1" dirty="0">
                <a:solidFill>
                  <a:srgbClr val="FF0000"/>
                </a:solidFill>
              </a:rPr>
              <a:t>Atributo Especial: </a:t>
            </a:r>
            <a:r>
              <a:rPr lang="es-MX" dirty="0"/>
              <a:t>Revisión de la tasa de interés por periodos de 5 años (Fija o variable)</a:t>
            </a:r>
          </a:p>
        </p:txBody>
      </p:sp>
      <p:sp>
        <p:nvSpPr>
          <p:cNvPr id="7" name="3 Título">
            <a:extLst>
              <a:ext uri="{FF2B5EF4-FFF2-40B4-BE49-F238E27FC236}">
                <a16:creationId xmlns:a16="http://schemas.microsoft.com/office/drawing/2014/main" id="{139FED30-DC4E-471A-A69D-C97B2415BE17}"/>
              </a:ext>
            </a:extLst>
          </p:cNvPr>
          <p:cNvSpPr txBox="1">
            <a:spLocks/>
          </p:cNvSpPr>
          <p:nvPr/>
        </p:nvSpPr>
        <p:spPr>
          <a:xfrm>
            <a:off x="7546109" y="1611640"/>
            <a:ext cx="3547721" cy="3965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4D00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8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Productos aplicables:</a:t>
            </a:r>
          </a:p>
        </p:txBody>
      </p:sp>
      <p:sp>
        <p:nvSpPr>
          <p:cNvPr id="8" name="3 Título">
            <a:extLst>
              <a:ext uri="{FF2B5EF4-FFF2-40B4-BE49-F238E27FC236}">
                <a16:creationId xmlns:a16="http://schemas.microsoft.com/office/drawing/2014/main" id="{901F7E34-FE7E-42ED-987D-D69B304B29CF}"/>
              </a:ext>
            </a:extLst>
          </p:cNvPr>
          <p:cNvSpPr txBox="1">
            <a:spLocks/>
          </p:cNvSpPr>
          <p:nvPr/>
        </p:nvSpPr>
        <p:spPr>
          <a:xfrm>
            <a:off x="8227034" y="2123173"/>
            <a:ext cx="2452116" cy="11318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4D009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 defTabSz="457200">
              <a:buBlip>
                <a:blip r:embed="rId2"/>
              </a:buBlip>
            </a:pPr>
            <a:r>
              <a:rPr lang="es-MX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Adquisición</a:t>
            </a:r>
          </a:p>
          <a:p>
            <a:pPr marL="285750" indent="-285750" algn="l" defTabSz="457200">
              <a:buBlip>
                <a:blip r:embed="rId2"/>
              </a:buBlip>
            </a:pPr>
            <a:r>
              <a:rPr lang="es-MX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Cofinanciamientos</a:t>
            </a:r>
          </a:p>
          <a:p>
            <a:pPr marL="285750" indent="-285750" algn="l" defTabSz="457200">
              <a:buBlip>
                <a:blip r:embed="rId2"/>
              </a:buBlip>
            </a:pPr>
            <a:r>
              <a:rPr lang="es-MX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Preventa</a:t>
            </a:r>
          </a:p>
          <a:p>
            <a:pPr marL="285750" indent="-285750" algn="l" defTabSz="457200">
              <a:buBlip>
                <a:blip r:embed="rId2"/>
              </a:buBlip>
            </a:pPr>
            <a:r>
              <a:rPr lang="es-MX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Switch</a:t>
            </a:r>
            <a:endParaRPr lang="es-MX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0F6D6E10-7815-4A43-A425-1F37A4A65772}"/>
              </a:ext>
            </a:extLst>
          </p:cNvPr>
          <p:cNvSpPr/>
          <p:nvPr/>
        </p:nvSpPr>
        <p:spPr>
          <a:xfrm>
            <a:off x="753771" y="1716077"/>
            <a:ext cx="2908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400" b="1" dirty="0">
                <a:solidFill>
                  <a:srgbClr val="FF0000"/>
                </a:solidFill>
              </a:rPr>
              <a:t>Hipoteca </a:t>
            </a:r>
            <a:r>
              <a:rPr lang="es-MX" sz="2400" b="1" dirty="0" err="1">
                <a:solidFill>
                  <a:srgbClr val="FF0000"/>
                </a:solidFill>
              </a:rPr>
              <a:t>Unica</a:t>
            </a:r>
            <a:r>
              <a:rPr lang="es-MX" sz="2400" b="1" dirty="0">
                <a:solidFill>
                  <a:srgbClr val="FF0000"/>
                </a:solidFill>
              </a:rPr>
              <a:t> (7x5):</a:t>
            </a:r>
          </a:p>
        </p:txBody>
      </p:sp>
      <p:pic>
        <p:nvPicPr>
          <p:cNvPr id="11" name="Picture 2" descr="Imagen relacionada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5" t="14887" r="31476" b="13827"/>
          <a:stretch/>
        </p:blipFill>
        <p:spPr bwMode="auto">
          <a:xfrm>
            <a:off x="945604" y="2177742"/>
            <a:ext cx="699002" cy="70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/>
          <p:cNvSpPr txBox="1"/>
          <p:nvPr/>
        </p:nvSpPr>
        <p:spPr>
          <a:xfrm>
            <a:off x="4375377" y="4660293"/>
            <a:ext cx="20944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/>
              <a:t>Tasa de interés con</a:t>
            </a:r>
          </a:p>
          <a:p>
            <a:r>
              <a:rPr lang="es-MX" sz="1600" dirty="0" smtClean="0"/>
              <a:t>renovación automática</a:t>
            </a:r>
            <a:endParaRPr lang="es-MX" sz="16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6403424" y="4660293"/>
            <a:ext cx="1142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>
                <a:solidFill>
                  <a:srgbClr val="FF0000"/>
                </a:solidFill>
              </a:rPr>
              <a:t>TIIE + 4.5%</a:t>
            </a:r>
          </a:p>
          <a:p>
            <a:r>
              <a:rPr lang="es-MX" sz="1600" dirty="0" smtClean="0">
                <a:solidFill>
                  <a:srgbClr val="FF0000"/>
                </a:solidFill>
              </a:rPr>
              <a:t>Tope 13.5%</a:t>
            </a:r>
            <a:endParaRPr lang="es-MX" sz="1600" dirty="0">
              <a:solidFill>
                <a:srgbClr val="FF00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896" y="3023172"/>
            <a:ext cx="4590869" cy="1376221"/>
          </a:xfrm>
          <a:prstGeom prst="rect">
            <a:avLst/>
          </a:prstGeom>
        </p:spPr>
      </p:pic>
      <p:cxnSp>
        <p:nvCxnSpPr>
          <p:cNvPr id="5" name="Conector recto 4"/>
          <p:cNvCxnSpPr/>
          <p:nvPr/>
        </p:nvCxnSpPr>
        <p:spPr>
          <a:xfrm>
            <a:off x="4375377" y="4455599"/>
            <a:ext cx="0" cy="79186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3 Título">
            <a:extLst>
              <a:ext uri="{FF2B5EF4-FFF2-40B4-BE49-F238E27FC236}">
                <a16:creationId xmlns:a16="http://schemas.microsoft.com/office/drawing/2014/main" id="{139FED30-DC4E-471A-A69D-C97B2415BE17}"/>
              </a:ext>
            </a:extLst>
          </p:cNvPr>
          <p:cNvSpPr txBox="1">
            <a:spLocks/>
          </p:cNvSpPr>
          <p:nvPr/>
        </p:nvSpPr>
        <p:spPr>
          <a:xfrm>
            <a:off x="7679231" y="3777082"/>
            <a:ext cx="3547721" cy="3965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4D00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Aforo máximo:</a:t>
            </a:r>
          </a:p>
          <a:p>
            <a:pPr algn="ctr"/>
            <a:r>
              <a:rPr lang="es-MX" sz="2800" b="1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65%</a:t>
            </a:r>
            <a:endParaRPr lang="es-MX" sz="2800" b="1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9" name="Imagen 1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679765">
            <a:off x="11321985" y="5376895"/>
            <a:ext cx="738187" cy="738187"/>
          </a:xfrm>
          <a:prstGeom prst="rect">
            <a:avLst/>
          </a:prstGeom>
        </p:spPr>
      </p:pic>
      <p:pic>
        <p:nvPicPr>
          <p:cNvPr id="17" name="Imagen 16" descr="interior superior 3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5339"/>
          </a:xfrm>
          <a:prstGeom prst="rect">
            <a:avLst/>
          </a:prstGeom>
        </p:spPr>
      </p:pic>
      <p:sp>
        <p:nvSpPr>
          <p:cNvPr id="20" name="Marcador de contenido 2"/>
          <p:cNvSpPr txBox="1">
            <a:spLocks/>
          </p:cNvSpPr>
          <p:nvPr/>
        </p:nvSpPr>
        <p:spPr>
          <a:xfrm>
            <a:off x="2801526" y="5357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>
                <a:solidFill>
                  <a:schemeClr val="bg1"/>
                </a:solidFill>
                <a:latin typeface="Frutiger LT for BNS Medium"/>
                <a:cs typeface="Frutiger LT for BNS Medium"/>
              </a:rPr>
              <a:t>3</a:t>
            </a: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87" y="-19957"/>
            <a:ext cx="3083578" cy="717259"/>
          </a:xfrm>
          <a:prstGeom prst="rect">
            <a:avLst/>
          </a:prstGeom>
        </p:spPr>
      </p:pic>
      <p:sp>
        <p:nvSpPr>
          <p:cNvPr id="22" name="Marcador de contenido 2"/>
          <p:cNvSpPr txBox="1">
            <a:spLocks/>
          </p:cNvSpPr>
          <p:nvPr/>
        </p:nvSpPr>
        <p:spPr>
          <a:xfrm>
            <a:off x="4376226" y="119304"/>
            <a:ext cx="4941065" cy="4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latin typeface="Frutiger LT for BNS Medium"/>
                <a:cs typeface="Frutiger LT for BNS Medium"/>
              </a:rPr>
              <a:t>Esquemas de Crédito</a:t>
            </a:r>
            <a:endParaRPr lang="es-ES" sz="2400" b="1" dirty="0">
              <a:latin typeface="Frutiger LT for BNS Medium"/>
              <a:cs typeface="Frutiger LT for BNS Medium"/>
            </a:endParaRPr>
          </a:p>
        </p:txBody>
      </p:sp>
      <p:grpSp>
        <p:nvGrpSpPr>
          <p:cNvPr id="23" name="Grupo 22"/>
          <p:cNvGrpSpPr/>
          <p:nvPr/>
        </p:nvGrpSpPr>
        <p:grpSpPr>
          <a:xfrm>
            <a:off x="3751225" y="71433"/>
            <a:ext cx="625001" cy="625001"/>
            <a:chOff x="2355984" y="2342239"/>
            <a:chExt cx="666514" cy="666514"/>
          </a:xfrm>
        </p:grpSpPr>
        <p:grpSp>
          <p:nvGrpSpPr>
            <p:cNvPr id="24" name="Grupo 23"/>
            <p:cNvGrpSpPr/>
            <p:nvPr/>
          </p:nvGrpSpPr>
          <p:grpSpPr>
            <a:xfrm>
              <a:off x="2355984" y="2342239"/>
              <a:ext cx="666514" cy="666514"/>
              <a:chOff x="7177548" y="99293"/>
              <a:chExt cx="521110" cy="521110"/>
            </a:xfrm>
          </p:grpSpPr>
          <p:sp>
            <p:nvSpPr>
              <p:cNvPr id="26" name="Elipse 25"/>
              <p:cNvSpPr/>
              <p:nvPr/>
            </p:nvSpPr>
            <p:spPr>
              <a:xfrm>
                <a:off x="7177548" y="99293"/>
                <a:ext cx="521110" cy="5211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7" name="Elipse 26"/>
              <p:cNvSpPr/>
              <p:nvPr/>
            </p:nvSpPr>
            <p:spPr>
              <a:xfrm>
                <a:off x="7208216" y="129048"/>
                <a:ext cx="442125" cy="442125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sp>
          <p:nvSpPr>
            <p:cNvPr id="25" name="Freeform 51">
              <a:extLst>
                <a:ext uri="{FF2B5EF4-FFF2-40B4-BE49-F238E27FC236}">
                  <a16:creationId xmlns:a16="http://schemas.microsoft.com/office/drawing/2014/main" id="{C773B873-A471-2345-9792-E922E67E33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03039" y="2492197"/>
              <a:ext cx="349829" cy="349829"/>
            </a:xfrm>
            <a:custGeom>
              <a:avLst/>
              <a:gdLst>
                <a:gd name="T0" fmla="*/ 458 w 917"/>
                <a:gd name="T1" fmla="*/ 667 h 917"/>
                <a:gd name="T2" fmla="*/ 458 w 917"/>
                <a:gd name="T3" fmla="*/ 743 h 917"/>
                <a:gd name="T4" fmla="*/ 917 w 917"/>
                <a:gd name="T5" fmla="*/ 458 h 917"/>
                <a:gd name="T6" fmla="*/ 458 w 917"/>
                <a:gd name="T7" fmla="*/ 917 h 917"/>
                <a:gd name="T8" fmla="*/ 0 w 917"/>
                <a:gd name="T9" fmla="*/ 458 h 917"/>
                <a:gd name="T10" fmla="*/ 458 w 917"/>
                <a:gd name="T11" fmla="*/ 0 h 917"/>
                <a:gd name="T12" fmla="*/ 917 w 917"/>
                <a:gd name="T13" fmla="*/ 458 h 917"/>
                <a:gd name="T14" fmla="*/ 333 w 917"/>
                <a:gd name="T15" fmla="*/ 563 h 917"/>
                <a:gd name="T16" fmla="*/ 458 w 917"/>
                <a:gd name="T17" fmla="*/ 667 h 917"/>
                <a:gd name="T18" fmla="*/ 583 w 917"/>
                <a:gd name="T19" fmla="*/ 563 h 917"/>
                <a:gd name="T20" fmla="*/ 458 w 917"/>
                <a:gd name="T21" fmla="*/ 458 h 917"/>
                <a:gd name="T22" fmla="*/ 333 w 917"/>
                <a:gd name="T23" fmla="*/ 354 h 917"/>
                <a:gd name="T24" fmla="*/ 458 w 917"/>
                <a:gd name="T25" fmla="*/ 250 h 917"/>
                <a:gd name="T26" fmla="*/ 583 w 917"/>
                <a:gd name="T27" fmla="*/ 354 h 917"/>
                <a:gd name="T28" fmla="*/ 458 w 917"/>
                <a:gd name="T29" fmla="*/ 157 h 917"/>
                <a:gd name="T30" fmla="*/ 458 w 917"/>
                <a:gd name="T31" fmla="*/ 233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17" h="917">
                  <a:moveTo>
                    <a:pt x="458" y="667"/>
                  </a:moveTo>
                  <a:lnTo>
                    <a:pt x="458" y="743"/>
                  </a:lnTo>
                  <a:moveTo>
                    <a:pt x="917" y="458"/>
                  </a:moveTo>
                  <a:cubicBezTo>
                    <a:pt x="917" y="712"/>
                    <a:pt x="712" y="917"/>
                    <a:pt x="458" y="917"/>
                  </a:cubicBezTo>
                  <a:cubicBezTo>
                    <a:pt x="205" y="917"/>
                    <a:pt x="0" y="712"/>
                    <a:pt x="0" y="458"/>
                  </a:cubicBezTo>
                  <a:cubicBezTo>
                    <a:pt x="0" y="205"/>
                    <a:pt x="205" y="0"/>
                    <a:pt x="458" y="0"/>
                  </a:cubicBezTo>
                  <a:cubicBezTo>
                    <a:pt x="712" y="0"/>
                    <a:pt x="917" y="205"/>
                    <a:pt x="917" y="458"/>
                  </a:cubicBezTo>
                  <a:close/>
                  <a:moveTo>
                    <a:pt x="333" y="563"/>
                  </a:moveTo>
                  <a:cubicBezTo>
                    <a:pt x="333" y="620"/>
                    <a:pt x="389" y="667"/>
                    <a:pt x="458" y="667"/>
                  </a:cubicBezTo>
                  <a:cubicBezTo>
                    <a:pt x="527" y="667"/>
                    <a:pt x="583" y="620"/>
                    <a:pt x="583" y="563"/>
                  </a:cubicBezTo>
                  <a:cubicBezTo>
                    <a:pt x="583" y="505"/>
                    <a:pt x="527" y="458"/>
                    <a:pt x="458" y="458"/>
                  </a:cubicBezTo>
                  <a:cubicBezTo>
                    <a:pt x="389" y="458"/>
                    <a:pt x="333" y="412"/>
                    <a:pt x="333" y="354"/>
                  </a:cubicBezTo>
                  <a:cubicBezTo>
                    <a:pt x="333" y="297"/>
                    <a:pt x="389" y="250"/>
                    <a:pt x="458" y="250"/>
                  </a:cubicBezTo>
                  <a:cubicBezTo>
                    <a:pt x="527" y="250"/>
                    <a:pt x="583" y="297"/>
                    <a:pt x="583" y="354"/>
                  </a:cubicBezTo>
                  <a:moveTo>
                    <a:pt x="458" y="157"/>
                  </a:moveTo>
                  <a:lnTo>
                    <a:pt x="458" y="233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578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4F776B2B-A274-4206-95C6-389CE515B326}"/>
              </a:ext>
            </a:extLst>
          </p:cNvPr>
          <p:cNvSpPr/>
          <p:nvPr/>
        </p:nvSpPr>
        <p:spPr>
          <a:xfrm>
            <a:off x="367088" y="2591022"/>
            <a:ext cx="10826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400" b="1" dirty="0">
                <a:solidFill>
                  <a:srgbClr val="FF0000"/>
                </a:solidFill>
              </a:rPr>
              <a:t>Valora:</a:t>
            </a:r>
          </a:p>
        </p:txBody>
      </p:sp>
      <p:pic>
        <p:nvPicPr>
          <p:cNvPr id="8" name="Picture 2" descr="Imagen relacionada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5" t="14887" r="31476" b="13827"/>
          <a:stretch/>
        </p:blipFill>
        <p:spPr bwMode="auto">
          <a:xfrm>
            <a:off x="558921" y="3052687"/>
            <a:ext cx="699002" cy="70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062F0496-EFE7-4173-B08B-CE67337F06DF}"/>
              </a:ext>
            </a:extLst>
          </p:cNvPr>
          <p:cNvSpPr/>
          <p:nvPr/>
        </p:nvSpPr>
        <p:spPr>
          <a:xfrm>
            <a:off x="7333299" y="1513084"/>
            <a:ext cx="24534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400" b="1" dirty="0">
                <a:solidFill>
                  <a:srgbClr val="FF0000"/>
                </a:solidFill>
              </a:rPr>
              <a:t>Pagos Oportunos:</a:t>
            </a:r>
          </a:p>
        </p:txBody>
      </p:sp>
      <p:pic>
        <p:nvPicPr>
          <p:cNvPr id="10" name="Picture 2" descr="Imagen relacionada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5" t="14887" r="31476" b="13827"/>
          <a:stretch/>
        </p:blipFill>
        <p:spPr bwMode="auto">
          <a:xfrm>
            <a:off x="7525132" y="1974749"/>
            <a:ext cx="699002" cy="70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3574932" y="3065296"/>
            <a:ext cx="9530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b="1" dirty="0" smtClean="0"/>
              <a:t>Tasa piso</a:t>
            </a:r>
            <a:endParaRPr lang="es-MX" sz="1600" b="1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AF0EEBEA-F0B7-4015-B77D-50572CEB0B9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>
            <a:off x="4767499" y="2208579"/>
            <a:ext cx="327460" cy="3064246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4539063" y="2975179"/>
            <a:ext cx="156062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.24%</a:t>
            </a:r>
            <a:endParaRPr lang="es-ES" sz="28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4147357" y="2703980"/>
            <a:ext cx="117201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0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9</a:t>
            </a:r>
            <a:endParaRPr lang="es-ES" sz="40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278107" y="5956628"/>
            <a:ext cx="33265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i="1" dirty="0" smtClean="0">
                <a:solidFill>
                  <a:schemeClr val="bg1">
                    <a:lumMod val="50000"/>
                  </a:schemeClr>
                </a:solidFill>
              </a:rPr>
              <a:t>* En IR 1+, Tasa piso 9.25% / Tasa techo 11.00%</a:t>
            </a:r>
          </a:p>
          <a:p>
            <a:r>
              <a:rPr lang="es-MX" sz="1100" i="1" dirty="0" smtClean="0">
                <a:solidFill>
                  <a:schemeClr val="bg1">
                    <a:lumMod val="50000"/>
                  </a:schemeClr>
                </a:solidFill>
              </a:rPr>
              <a:t>**En IR del 1 al 4, Tasa piso 9.24% / Tasa techo 10.99%</a:t>
            </a:r>
            <a:endParaRPr lang="es-MX" sz="11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3299" y="2895499"/>
            <a:ext cx="4591969" cy="1840296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269" y="3962529"/>
            <a:ext cx="5999912" cy="1871827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2C86E162-9A95-47ED-8AC8-39FB56DCDE85}"/>
              </a:ext>
            </a:extLst>
          </p:cNvPr>
          <p:cNvSpPr/>
          <p:nvPr/>
        </p:nvSpPr>
        <p:spPr>
          <a:xfrm>
            <a:off x="536675" y="846932"/>
            <a:ext cx="45297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Scotia Headline" panose="020B0703020203020204" pitchFamily="34" charset="0"/>
                <a:ea typeface="Scotia Headline" panose="020B0703020203020204" pitchFamily="34" charset="0"/>
              </a:rPr>
              <a:t>Producto Desarrolladores</a:t>
            </a:r>
          </a:p>
        </p:txBody>
      </p:sp>
      <p:pic>
        <p:nvPicPr>
          <p:cNvPr id="16" name="Imagen 1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679765">
            <a:off x="11356271" y="5434736"/>
            <a:ext cx="738187" cy="738187"/>
          </a:xfrm>
          <a:prstGeom prst="rect">
            <a:avLst/>
          </a:prstGeom>
        </p:spPr>
      </p:pic>
      <p:grpSp>
        <p:nvGrpSpPr>
          <p:cNvPr id="21" name="Grupo 20">
            <a:extLst>
              <a:ext uri="{FF2B5EF4-FFF2-40B4-BE49-F238E27FC236}">
                <a16:creationId xmlns:a16="http://schemas.microsoft.com/office/drawing/2014/main" id="{14CB62A1-64A5-4E8C-B9FB-9EC24A37A40C}"/>
              </a:ext>
            </a:extLst>
          </p:cNvPr>
          <p:cNvGrpSpPr/>
          <p:nvPr/>
        </p:nvGrpSpPr>
        <p:grpSpPr>
          <a:xfrm>
            <a:off x="1292917" y="1258076"/>
            <a:ext cx="1742464" cy="1240500"/>
            <a:chOff x="2220106" y="1093047"/>
            <a:chExt cx="2581505" cy="1905000"/>
          </a:xfrm>
        </p:grpSpPr>
        <p:pic>
          <p:nvPicPr>
            <p:cNvPr id="22" name="Picture 10" descr="Imagen relacionada">
              <a:extLst>
                <a:ext uri="{FF2B5EF4-FFF2-40B4-BE49-F238E27FC236}">
                  <a16:creationId xmlns:a16="http://schemas.microsoft.com/office/drawing/2014/main" id="{0A3309F6-054F-401C-B1EA-B53AC2D856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89" t="16903" r="13405" b="16672"/>
            <a:stretch/>
          </p:blipFill>
          <p:spPr bwMode="auto">
            <a:xfrm>
              <a:off x="2220106" y="2092331"/>
              <a:ext cx="572652" cy="523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id="{ABFA9D57-BAD1-4B9F-AB78-769BC3EA47EF}"/>
                </a:ext>
              </a:extLst>
            </p:cNvPr>
            <p:cNvGrpSpPr/>
            <p:nvPr/>
          </p:nvGrpSpPr>
          <p:grpSpPr>
            <a:xfrm>
              <a:off x="2637992" y="1093047"/>
              <a:ext cx="2163619" cy="1905000"/>
              <a:chOff x="525029" y="840509"/>
              <a:chExt cx="2163619" cy="1905000"/>
            </a:xfrm>
          </p:grpSpPr>
          <p:pic>
            <p:nvPicPr>
              <p:cNvPr id="24" name="Picture 2" descr="Resultado de imagen para construction loan red icon vector">
                <a:extLst>
                  <a:ext uri="{FF2B5EF4-FFF2-40B4-BE49-F238E27FC236}">
                    <a16:creationId xmlns:a16="http://schemas.microsoft.com/office/drawing/2014/main" id="{9860E002-D3BA-4C4C-B827-0E3B51C2B2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3648" y="840509"/>
                <a:ext cx="1905000" cy="1905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Elipse 24">
                <a:extLst>
                  <a:ext uri="{FF2B5EF4-FFF2-40B4-BE49-F238E27FC236}">
                    <a16:creationId xmlns:a16="http://schemas.microsoft.com/office/drawing/2014/main" id="{542B738A-C399-4904-B77B-4BDB3D98BBC5}"/>
                  </a:ext>
                </a:extLst>
              </p:cNvPr>
              <p:cNvSpPr/>
              <p:nvPr/>
            </p:nvSpPr>
            <p:spPr>
              <a:xfrm>
                <a:off x="2087418" y="2151896"/>
                <a:ext cx="443345" cy="46412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pic>
            <p:nvPicPr>
              <p:cNvPr id="26" name="Picture 4" descr="Resultado de imagen para icon red money vector">
                <a:extLst>
                  <a:ext uri="{FF2B5EF4-FFF2-40B4-BE49-F238E27FC236}">
                    <a16:creationId xmlns:a16="http://schemas.microsoft.com/office/drawing/2014/main" id="{670657BF-545F-4FD1-B008-B441EF6583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219" t="51192" r="27529" b="4417"/>
              <a:stretch/>
            </p:blipFill>
            <p:spPr bwMode="auto">
              <a:xfrm>
                <a:off x="1988340" y="2069320"/>
                <a:ext cx="641499" cy="6292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8" descr="Resultado de imagen para building and construction icon">
                <a:extLst>
                  <a:ext uri="{FF2B5EF4-FFF2-40B4-BE49-F238E27FC236}">
                    <a16:creationId xmlns:a16="http://schemas.microsoft.com/office/drawing/2014/main" id="{76AFE46B-3DA4-41D4-AF91-40EE9BF7E7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089" t="50494"/>
              <a:stretch/>
            </p:blipFill>
            <p:spPr bwMode="auto">
              <a:xfrm>
                <a:off x="525029" y="1948655"/>
                <a:ext cx="517238" cy="5091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9" name="CuadroTexto 28"/>
          <p:cNvSpPr txBox="1"/>
          <p:nvPr/>
        </p:nvSpPr>
        <p:spPr>
          <a:xfrm>
            <a:off x="3035381" y="1524383"/>
            <a:ext cx="324263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s-MX" sz="2000" b="1" dirty="0"/>
              <a:t>Comisión por Apertura </a:t>
            </a:r>
            <a:r>
              <a:rPr lang="es-MX" sz="2000" b="1" dirty="0">
                <a:solidFill>
                  <a:srgbClr val="FF0000"/>
                </a:solidFill>
              </a:rPr>
              <a:t>0</a:t>
            </a:r>
            <a:r>
              <a:rPr lang="es-MX" sz="2000" b="1" dirty="0" smtClean="0">
                <a:solidFill>
                  <a:srgbClr val="FF0000"/>
                </a:solidFill>
              </a:rPr>
              <a:t>%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s-MX" sz="2000" b="1" dirty="0" smtClean="0">
                <a:solidFill>
                  <a:srgbClr val="FF0000"/>
                </a:solidFill>
              </a:rPr>
              <a:t>Tasa preferencial</a:t>
            </a:r>
            <a:endParaRPr lang="es-MX" sz="2000" b="1" dirty="0">
              <a:solidFill>
                <a:srgbClr val="FF0000"/>
              </a:solidFill>
            </a:endParaRPr>
          </a:p>
        </p:txBody>
      </p:sp>
      <p:pic>
        <p:nvPicPr>
          <p:cNvPr id="28" name="Imagen 27" descr="interior superior 3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5339"/>
          </a:xfrm>
          <a:prstGeom prst="rect">
            <a:avLst/>
          </a:prstGeom>
        </p:spPr>
      </p:pic>
      <p:sp>
        <p:nvSpPr>
          <p:cNvPr id="30" name="Marcador de contenido 2"/>
          <p:cNvSpPr txBox="1">
            <a:spLocks/>
          </p:cNvSpPr>
          <p:nvPr/>
        </p:nvSpPr>
        <p:spPr>
          <a:xfrm>
            <a:off x="2801526" y="5357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>
                <a:solidFill>
                  <a:schemeClr val="bg1"/>
                </a:solidFill>
                <a:latin typeface="Frutiger LT for BNS Medium"/>
                <a:cs typeface="Frutiger LT for BNS Medium"/>
              </a:rPr>
              <a:t>3</a:t>
            </a:r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87" y="-19957"/>
            <a:ext cx="3083578" cy="717259"/>
          </a:xfrm>
          <a:prstGeom prst="rect">
            <a:avLst/>
          </a:prstGeom>
        </p:spPr>
      </p:pic>
      <p:sp>
        <p:nvSpPr>
          <p:cNvPr id="32" name="Marcador de contenido 2"/>
          <p:cNvSpPr txBox="1">
            <a:spLocks/>
          </p:cNvSpPr>
          <p:nvPr/>
        </p:nvSpPr>
        <p:spPr>
          <a:xfrm>
            <a:off x="4376226" y="119304"/>
            <a:ext cx="4941065" cy="4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latin typeface="Frutiger LT for BNS Medium"/>
                <a:cs typeface="Frutiger LT for BNS Medium"/>
              </a:rPr>
              <a:t>Esquemas de Crédito</a:t>
            </a:r>
            <a:endParaRPr lang="es-ES" sz="2400" b="1" dirty="0">
              <a:latin typeface="Frutiger LT for BNS Medium"/>
              <a:cs typeface="Frutiger LT for BNS Medium"/>
            </a:endParaRPr>
          </a:p>
        </p:txBody>
      </p:sp>
      <p:grpSp>
        <p:nvGrpSpPr>
          <p:cNvPr id="33" name="Grupo 32"/>
          <p:cNvGrpSpPr/>
          <p:nvPr/>
        </p:nvGrpSpPr>
        <p:grpSpPr>
          <a:xfrm>
            <a:off x="3751225" y="71433"/>
            <a:ext cx="625001" cy="625001"/>
            <a:chOff x="2355984" y="2342239"/>
            <a:chExt cx="666514" cy="666514"/>
          </a:xfrm>
        </p:grpSpPr>
        <p:grpSp>
          <p:nvGrpSpPr>
            <p:cNvPr id="34" name="Grupo 33"/>
            <p:cNvGrpSpPr/>
            <p:nvPr/>
          </p:nvGrpSpPr>
          <p:grpSpPr>
            <a:xfrm>
              <a:off x="2355984" y="2342239"/>
              <a:ext cx="666514" cy="666514"/>
              <a:chOff x="7177548" y="99293"/>
              <a:chExt cx="521110" cy="521110"/>
            </a:xfrm>
          </p:grpSpPr>
          <p:sp>
            <p:nvSpPr>
              <p:cNvPr id="36" name="Elipse 35"/>
              <p:cNvSpPr/>
              <p:nvPr/>
            </p:nvSpPr>
            <p:spPr>
              <a:xfrm>
                <a:off x="7177548" y="99293"/>
                <a:ext cx="521110" cy="5211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7" name="Elipse 36"/>
              <p:cNvSpPr/>
              <p:nvPr/>
            </p:nvSpPr>
            <p:spPr>
              <a:xfrm>
                <a:off x="7208216" y="129048"/>
                <a:ext cx="442125" cy="442125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sp>
          <p:nvSpPr>
            <p:cNvPr id="35" name="Freeform 51">
              <a:extLst>
                <a:ext uri="{FF2B5EF4-FFF2-40B4-BE49-F238E27FC236}">
                  <a16:creationId xmlns:a16="http://schemas.microsoft.com/office/drawing/2014/main" id="{C773B873-A471-2345-9792-E922E67E33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03039" y="2492197"/>
              <a:ext cx="349829" cy="349829"/>
            </a:xfrm>
            <a:custGeom>
              <a:avLst/>
              <a:gdLst>
                <a:gd name="T0" fmla="*/ 458 w 917"/>
                <a:gd name="T1" fmla="*/ 667 h 917"/>
                <a:gd name="T2" fmla="*/ 458 w 917"/>
                <a:gd name="T3" fmla="*/ 743 h 917"/>
                <a:gd name="T4" fmla="*/ 917 w 917"/>
                <a:gd name="T5" fmla="*/ 458 h 917"/>
                <a:gd name="T6" fmla="*/ 458 w 917"/>
                <a:gd name="T7" fmla="*/ 917 h 917"/>
                <a:gd name="T8" fmla="*/ 0 w 917"/>
                <a:gd name="T9" fmla="*/ 458 h 917"/>
                <a:gd name="T10" fmla="*/ 458 w 917"/>
                <a:gd name="T11" fmla="*/ 0 h 917"/>
                <a:gd name="T12" fmla="*/ 917 w 917"/>
                <a:gd name="T13" fmla="*/ 458 h 917"/>
                <a:gd name="T14" fmla="*/ 333 w 917"/>
                <a:gd name="T15" fmla="*/ 563 h 917"/>
                <a:gd name="T16" fmla="*/ 458 w 917"/>
                <a:gd name="T17" fmla="*/ 667 h 917"/>
                <a:gd name="T18" fmla="*/ 583 w 917"/>
                <a:gd name="T19" fmla="*/ 563 h 917"/>
                <a:gd name="T20" fmla="*/ 458 w 917"/>
                <a:gd name="T21" fmla="*/ 458 h 917"/>
                <a:gd name="T22" fmla="*/ 333 w 917"/>
                <a:gd name="T23" fmla="*/ 354 h 917"/>
                <a:gd name="T24" fmla="*/ 458 w 917"/>
                <a:gd name="T25" fmla="*/ 250 h 917"/>
                <a:gd name="T26" fmla="*/ 583 w 917"/>
                <a:gd name="T27" fmla="*/ 354 h 917"/>
                <a:gd name="T28" fmla="*/ 458 w 917"/>
                <a:gd name="T29" fmla="*/ 157 h 917"/>
                <a:gd name="T30" fmla="*/ 458 w 917"/>
                <a:gd name="T31" fmla="*/ 233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17" h="917">
                  <a:moveTo>
                    <a:pt x="458" y="667"/>
                  </a:moveTo>
                  <a:lnTo>
                    <a:pt x="458" y="743"/>
                  </a:lnTo>
                  <a:moveTo>
                    <a:pt x="917" y="458"/>
                  </a:moveTo>
                  <a:cubicBezTo>
                    <a:pt x="917" y="712"/>
                    <a:pt x="712" y="917"/>
                    <a:pt x="458" y="917"/>
                  </a:cubicBezTo>
                  <a:cubicBezTo>
                    <a:pt x="205" y="917"/>
                    <a:pt x="0" y="712"/>
                    <a:pt x="0" y="458"/>
                  </a:cubicBezTo>
                  <a:cubicBezTo>
                    <a:pt x="0" y="205"/>
                    <a:pt x="205" y="0"/>
                    <a:pt x="458" y="0"/>
                  </a:cubicBezTo>
                  <a:cubicBezTo>
                    <a:pt x="712" y="0"/>
                    <a:pt x="917" y="205"/>
                    <a:pt x="917" y="458"/>
                  </a:cubicBezTo>
                  <a:close/>
                  <a:moveTo>
                    <a:pt x="333" y="563"/>
                  </a:moveTo>
                  <a:cubicBezTo>
                    <a:pt x="333" y="620"/>
                    <a:pt x="389" y="667"/>
                    <a:pt x="458" y="667"/>
                  </a:cubicBezTo>
                  <a:cubicBezTo>
                    <a:pt x="527" y="667"/>
                    <a:pt x="583" y="620"/>
                    <a:pt x="583" y="563"/>
                  </a:cubicBezTo>
                  <a:cubicBezTo>
                    <a:pt x="583" y="505"/>
                    <a:pt x="527" y="458"/>
                    <a:pt x="458" y="458"/>
                  </a:cubicBezTo>
                  <a:cubicBezTo>
                    <a:pt x="389" y="458"/>
                    <a:pt x="333" y="412"/>
                    <a:pt x="333" y="354"/>
                  </a:cubicBezTo>
                  <a:cubicBezTo>
                    <a:pt x="333" y="297"/>
                    <a:pt x="389" y="250"/>
                    <a:pt x="458" y="250"/>
                  </a:cubicBezTo>
                  <a:cubicBezTo>
                    <a:pt x="527" y="250"/>
                    <a:pt x="583" y="297"/>
                    <a:pt x="583" y="354"/>
                  </a:cubicBezTo>
                  <a:moveTo>
                    <a:pt x="458" y="157"/>
                  </a:moveTo>
                  <a:lnTo>
                    <a:pt x="458" y="233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886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953" y="2417219"/>
            <a:ext cx="4869933" cy="139875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0816" y="2176627"/>
            <a:ext cx="4125502" cy="194019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9121" y="4967456"/>
            <a:ext cx="2098120" cy="91841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062F0496-EFE7-4173-B08B-CE67337F06DF}"/>
              </a:ext>
            </a:extLst>
          </p:cNvPr>
          <p:cNvSpPr/>
          <p:nvPr/>
        </p:nvSpPr>
        <p:spPr>
          <a:xfrm>
            <a:off x="6524070" y="1514332"/>
            <a:ext cx="24534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400" b="1" dirty="0">
                <a:solidFill>
                  <a:srgbClr val="FF0000"/>
                </a:solidFill>
              </a:rPr>
              <a:t>Pagos Oportunos:</a:t>
            </a:r>
          </a:p>
        </p:txBody>
      </p:sp>
      <p:pic>
        <p:nvPicPr>
          <p:cNvPr id="6" name="Picture 2" descr="Imagen relacionada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5" t="14887" r="31476" b="13827"/>
          <a:stretch/>
        </p:blipFill>
        <p:spPr bwMode="auto">
          <a:xfrm>
            <a:off x="6902163" y="2176627"/>
            <a:ext cx="699002" cy="70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F6D6E10-7815-4A43-A425-1F37A4A65772}"/>
              </a:ext>
            </a:extLst>
          </p:cNvPr>
          <p:cNvSpPr/>
          <p:nvPr/>
        </p:nvSpPr>
        <p:spPr>
          <a:xfrm>
            <a:off x="2843266" y="4505791"/>
            <a:ext cx="2908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400" b="1" dirty="0">
                <a:solidFill>
                  <a:srgbClr val="FF0000"/>
                </a:solidFill>
              </a:rPr>
              <a:t>Hipoteca </a:t>
            </a:r>
            <a:r>
              <a:rPr lang="es-MX" sz="2400" b="1" dirty="0" err="1">
                <a:solidFill>
                  <a:srgbClr val="FF0000"/>
                </a:solidFill>
              </a:rPr>
              <a:t>Unica</a:t>
            </a:r>
            <a:r>
              <a:rPr lang="es-MX" sz="2400" b="1" dirty="0">
                <a:solidFill>
                  <a:srgbClr val="FF0000"/>
                </a:solidFill>
              </a:rPr>
              <a:t> (7x5):</a:t>
            </a:r>
          </a:p>
        </p:txBody>
      </p:sp>
      <p:pic>
        <p:nvPicPr>
          <p:cNvPr id="8" name="Picture 2" descr="Imagen relacionada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5" t="14887" r="31476" b="13827"/>
          <a:stretch/>
        </p:blipFill>
        <p:spPr bwMode="auto">
          <a:xfrm>
            <a:off x="3035099" y="4967456"/>
            <a:ext cx="699002" cy="70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4F776B2B-A274-4206-95C6-389CE515B326}"/>
              </a:ext>
            </a:extLst>
          </p:cNvPr>
          <p:cNvSpPr/>
          <p:nvPr/>
        </p:nvSpPr>
        <p:spPr>
          <a:xfrm>
            <a:off x="39236" y="1955554"/>
            <a:ext cx="10826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400" b="1" dirty="0">
                <a:solidFill>
                  <a:srgbClr val="FF0000"/>
                </a:solidFill>
              </a:rPr>
              <a:t>Valora:</a:t>
            </a:r>
          </a:p>
        </p:txBody>
      </p:sp>
      <p:pic>
        <p:nvPicPr>
          <p:cNvPr id="10" name="Picture 2" descr="Imagen relacionada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5" t="14887" r="31476" b="13827"/>
          <a:stretch/>
        </p:blipFill>
        <p:spPr bwMode="auto">
          <a:xfrm>
            <a:off x="231069" y="2417219"/>
            <a:ext cx="699002" cy="70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esultado de imagen para ojo turco rojo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72" t="70780" r="9747" b="11308"/>
          <a:stretch/>
        </p:blipFill>
        <p:spPr bwMode="auto">
          <a:xfrm>
            <a:off x="11373975" y="5655265"/>
            <a:ext cx="656343" cy="62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7023EC93-7013-4B5A-BB49-7EAF540842CD}"/>
              </a:ext>
            </a:extLst>
          </p:cNvPr>
          <p:cNvSpPr/>
          <p:nvPr/>
        </p:nvSpPr>
        <p:spPr>
          <a:xfrm>
            <a:off x="1013654" y="1372646"/>
            <a:ext cx="344761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Scotia Headline" panose="020B0703020203020204" pitchFamily="34" charset="0"/>
                <a:ea typeface="Scotia Headline" panose="020B0703020203020204" pitchFamily="34" charset="0"/>
              </a:rPr>
              <a:t>Crédito de Liquidez</a:t>
            </a:r>
          </a:p>
        </p:txBody>
      </p:sp>
      <p:pic>
        <p:nvPicPr>
          <p:cNvPr id="13" name="Imagen 12" descr="interior superior 3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5339"/>
          </a:xfrm>
          <a:prstGeom prst="rect">
            <a:avLst/>
          </a:prstGeom>
        </p:spPr>
      </p:pic>
      <p:sp>
        <p:nvSpPr>
          <p:cNvPr id="14" name="Marcador de contenido 2"/>
          <p:cNvSpPr txBox="1">
            <a:spLocks/>
          </p:cNvSpPr>
          <p:nvPr/>
        </p:nvSpPr>
        <p:spPr>
          <a:xfrm>
            <a:off x="2801526" y="5357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>
                <a:solidFill>
                  <a:schemeClr val="bg1"/>
                </a:solidFill>
                <a:latin typeface="Frutiger LT for BNS Medium"/>
                <a:cs typeface="Frutiger LT for BNS Medium"/>
              </a:rPr>
              <a:t>3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87" y="-19957"/>
            <a:ext cx="3083578" cy="717259"/>
          </a:xfrm>
          <a:prstGeom prst="rect">
            <a:avLst/>
          </a:prstGeom>
        </p:spPr>
      </p:pic>
      <p:sp>
        <p:nvSpPr>
          <p:cNvPr id="16" name="Marcador de contenido 2"/>
          <p:cNvSpPr txBox="1">
            <a:spLocks/>
          </p:cNvSpPr>
          <p:nvPr/>
        </p:nvSpPr>
        <p:spPr>
          <a:xfrm>
            <a:off x="4376226" y="119304"/>
            <a:ext cx="4941065" cy="4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latin typeface="Frutiger LT for BNS Medium"/>
                <a:cs typeface="Frutiger LT for BNS Medium"/>
              </a:rPr>
              <a:t>Esquemas de Crédito</a:t>
            </a:r>
            <a:endParaRPr lang="es-ES" sz="2400" b="1" dirty="0">
              <a:latin typeface="Frutiger LT for BNS Medium"/>
              <a:cs typeface="Frutiger LT for BNS Medium"/>
            </a:endParaRPr>
          </a:p>
        </p:txBody>
      </p:sp>
      <p:grpSp>
        <p:nvGrpSpPr>
          <p:cNvPr id="17" name="Grupo 16"/>
          <p:cNvGrpSpPr/>
          <p:nvPr/>
        </p:nvGrpSpPr>
        <p:grpSpPr>
          <a:xfrm>
            <a:off x="3751225" y="71433"/>
            <a:ext cx="625001" cy="625001"/>
            <a:chOff x="2355984" y="2342239"/>
            <a:chExt cx="666514" cy="666514"/>
          </a:xfrm>
        </p:grpSpPr>
        <p:grpSp>
          <p:nvGrpSpPr>
            <p:cNvPr id="18" name="Grupo 17"/>
            <p:cNvGrpSpPr/>
            <p:nvPr/>
          </p:nvGrpSpPr>
          <p:grpSpPr>
            <a:xfrm>
              <a:off x="2355984" y="2342239"/>
              <a:ext cx="666514" cy="666514"/>
              <a:chOff x="7177548" y="99293"/>
              <a:chExt cx="521110" cy="521110"/>
            </a:xfrm>
          </p:grpSpPr>
          <p:sp>
            <p:nvSpPr>
              <p:cNvPr id="20" name="Elipse 19"/>
              <p:cNvSpPr/>
              <p:nvPr/>
            </p:nvSpPr>
            <p:spPr>
              <a:xfrm>
                <a:off x="7177548" y="99293"/>
                <a:ext cx="521110" cy="5211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1" name="Elipse 20"/>
              <p:cNvSpPr/>
              <p:nvPr/>
            </p:nvSpPr>
            <p:spPr>
              <a:xfrm>
                <a:off x="7208216" y="129048"/>
                <a:ext cx="442125" cy="442125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sp>
          <p:nvSpPr>
            <p:cNvPr id="19" name="Freeform 51">
              <a:extLst>
                <a:ext uri="{FF2B5EF4-FFF2-40B4-BE49-F238E27FC236}">
                  <a16:creationId xmlns:a16="http://schemas.microsoft.com/office/drawing/2014/main" id="{C773B873-A471-2345-9792-E922E67E33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03039" y="2492197"/>
              <a:ext cx="349829" cy="349829"/>
            </a:xfrm>
            <a:custGeom>
              <a:avLst/>
              <a:gdLst>
                <a:gd name="T0" fmla="*/ 458 w 917"/>
                <a:gd name="T1" fmla="*/ 667 h 917"/>
                <a:gd name="T2" fmla="*/ 458 w 917"/>
                <a:gd name="T3" fmla="*/ 743 h 917"/>
                <a:gd name="T4" fmla="*/ 917 w 917"/>
                <a:gd name="T5" fmla="*/ 458 h 917"/>
                <a:gd name="T6" fmla="*/ 458 w 917"/>
                <a:gd name="T7" fmla="*/ 917 h 917"/>
                <a:gd name="T8" fmla="*/ 0 w 917"/>
                <a:gd name="T9" fmla="*/ 458 h 917"/>
                <a:gd name="T10" fmla="*/ 458 w 917"/>
                <a:gd name="T11" fmla="*/ 0 h 917"/>
                <a:gd name="T12" fmla="*/ 917 w 917"/>
                <a:gd name="T13" fmla="*/ 458 h 917"/>
                <a:gd name="T14" fmla="*/ 333 w 917"/>
                <a:gd name="T15" fmla="*/ 563 h 917"/>
                <a:gd name="T16" fmla="*/ 458 w 917"/>
                <a:gd name="T17" fmla="*/ 667 h 917"/>
                <a:gd name="T18" fmla="*/ 583 w 917"/>
                <a:gd name="T19" fmla="*/ 563 h 917"/>
                <a:gd name="T20" fmla="*/ 458 w 917"/>
                <a:gd name="T21" fmla="*/ 458 h 917"/>
                <a:gd name="T22" fmla="*/ 333 w 917"/>
                <a:gd name="T23" fmla="*/ 354 h 917"/>
                <a:gd name="T24" fmla="*/ 458 w 917"/>
                <a:gd name="T25" fmla="*/ 250 h 917"/>
                <a:gd name="T26" fmla="*/ 583 w 917"/>
                <a:gd name="T27" fmla="*/ 354 h 917"/>
                <a:gd name="T28" fmla="*/ 458 w 917"/>
                <a:gd name="T29" fmla="*/ 157 h 917"/>
                <a:gd name="T30" fmla="*/ 458 w 917"/>
                <a:gd name="T31" fmla="*/ 233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17" h="917">
                  <a:moveTo>
                    <a:pt x="458" y="667"/>
                  </a:moveTo>
                  <a:lnTo>
                    <a:pt x="458" y="743"/>
                  </a:lnTo>
                  <a:moveTo>
                    <a:pt x="917" y="458"/>
                  </a:moveTo>
                  <a:cubicBezTo>
                    <a:pt x="917" y="712"/>
                    <a:pt x="712" y="917"/>
                    <a:pt x="458" y="917"/>
                  </a:cubicBezTo>
                  <a:cubicBezTo>
                    <a:pt x="205" y="917"/>
                    <a:pt x="0" y="712"/>
                    <a:pt x="0" y="458"/>
                  </a:cubicBezTo>
                  <a:cubicBezTo>
                    <a:pt x="0" y="205"/>
                    <a:pt x="205" y="0"/>
                    <a:pt x="458" y="0"/>
                  </a:cubicBezTo>
                  <a:cubicBezTo>
                    <a:pt x="712" y="0"/>
                    <a:pt x="917" y="205"/>
                    <a:pt x="917" y="458"/>
                  </a:cubicBezTo>
                  <a:close/>
                  <a:moveTo>
                    <a:pt x="333" y="563"/>
                  </a:moveTo>
                  <a:cubicBezTo>
                    <a:pt x="333" y="620"/>
                    <a:pt x="389" y="667"/>
                    <a:pt x="458" y="667"/>
                  </a:cubicBezTo>
                  <a:cubicBezTo>
                    <a:pt x="527" y="667"/>
                    <a:pt x="583" y="620"/>
                    <a:pt x="583" y="563"/>
                  </a:cubicBezTo>
                  <a:cubicBezTo>
                    <a:pt x="583" y="505"/>
                    <a:pt x="527" y="458"/>
                    <a:pt x="458" y="458"/>
                  </a:cubicBezTo>
                  <a:cubicBezTo>
                    <a:pt x="389" y="458"/>
                    <a:pt x="333" y="412"/>
                    <a:pt x="333" y="354"/>
                  </a:cubicBezTo>
                  <a:cubicBezTo>
                    <a:pt x="333" y="297"/>
                    <a:pt x="389" y="250"/>
                    <a:pt x="458" y="250"/>
                  </a:cubicBezTo>
                  <a:cubicBezTo>
                    <a:pt x="527" y="250"/>
                    <a:pt x="583" y="297"/>
                    <a:pt x="583" y="354"/>
                  </a:cubicBezTo>
                  <a:moveTo>
                    <a:pt x="458" y="157"/>
                  </a:moveTo>
                  <a:lnTo>
                    <a:pt x="458" y="233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049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43">
            <a:extLst>
              <a:ext uri="{FF2B5EF4-FFF2-40B4-BE49-F238E27FC236}">
                <a16:creationId xmlns:a16="http://schemas.microsoft.com/office/drawing/2014/main" id="{081E96AB-8FEF-F241-8579-D0E5B631DB21}"/>
              </a:ext>
            </a:extLst>
          </p:cNvPr>
          <p:cNvSpPr>
            <a:spLocks noEditPoints="1"/>
          </p:cNvSpPr>
          <p:nvPr/>
        </p:nvSpPr>
        <p:spPr bwMode="auto">
          <a:xfrm rot="1537129">
            <a:off x="701641" y="1967842"/>
            <a:ext cx="895405" cy="904099"/>
          </a:xfrm>
          <a:custGeom>
            <a:avLst/>
            <a:gdLst>
              <a:gd name="T0" fmla="*/ 486 w 966"/>
              <a:gd name="T1" fmla="*/ 880 h 975"/>
              <a:gd name="T2" fmla="*/ 106 w 966"/>
              <a:gd name="T3" fmla="*/ 651 h 975"/>
              <a:gd name="T4" fmla="*/ 291 w 966"/>
              <a:gd name="T5" fmla="*/ 102 h 975"/>
              <a:gd name="T6" fmla="*/ 860 w 966"/>
              <a:gd name="T7" fmla="*/ 281 h 975"/>
              <a:gd name="T8" fmla="*/ 675 w 966"/>
              <a:gd name="T9" fmla="*/ 829 h 975"/>
              <a:gd name="T10" fmla="*/ 338 w 966"/>
              <a:gd name="T11" fmla="*/ 975 h 975"/>
              <a:gd name="T12" fmla="*/ 503 w 966"/>
              <a:gd name="T13" fmla="*/ 880 h 975"/>
              <a:gd name="T14" fmla="*/ 500 w 966"/>
              <a:gd name="T15" fmla="*/ 874 h 975"/>
              <a:gd name="T16" fmla="*/ 404 w 966"/>
              <a:gd name="T17" fmla="*/ 721 h 9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66" h="975">
                <a:moveTo>
                  <a:pt x="486" y="880"/>
                </a:moveTo>
                <a:cubicBezTo>
                  <a:pt x="329" y="883"/>
                  <a:pt x="182" y="795"/>
                  <a:pt x="106" y="651"/>
                </a:cubicBezTo>
                <a:cubicBezTo>
                  <a:pt x="0" y="450"/>
                  <a:pt x="82" y="205"/>
                  <a:pt x="291" y="102"/>
                </a:cubicBezTo>
                <a:cubicBezTo>
                  <a:pt x="499" y="0"/>
                  <a:pt x="754" y="80"/>
                  <a:pt x="860" y="281"/>
                </a:cubicBezTo>
                <a:cubicBezTo>
                  <a:pt x="966" y="481"/>
                  <a:pt x="883" y="727"/>
                  <a:pt x="675" y="829"/>
                </a:cubicBezTo>
                <a:moveTo>
                  <a:pt x="338" y="975"/>
                </a:moveTo>
                <a:lnTo>
                  <a:pt x="503" y="880"/>
                </a:lnTo>
                <a:lnTo>
                  <a:pt x="500" y="874"/>
                </a:lnTo>
                <a:lnTo>
                  <a:pt x="404" y="721"/>
                </a:lnTo>
              </a:path>
            </a:pathLst>
          </a:custGeom>
          <a:noFill/>
          <a:ln w="76200" cap="rnd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defTabSz="914355">
              <a:buClrTx/>
            </a:pPr>
            <a:endParaRPr lang="en-CA" sz="1800" kern="1200" dirty="0">
              <a:solidFill>
                <a:srgbClr val="333333"/>
              </a:solidFill>
              <a:latin typeface="Arial Regular"/>
              <a:cs typeface="Helvetica"/>
            </a:endParaRPr>
          </a:p>
        </p:txBody>
      </p:sp>
      <p:cxnSp>
        <p:nvCxnSpPr>
          <p:cNvPr id="16" name="Conector recto 15"/>
          <p:cNvCxnSpPr/>
          <p:nvPr/>
        </p:nvCxnSpPr>
        <p:spPr>
          <a:xfrm>
            <a:off x="4403916" y="5947711"/>
            <a:ext cx="5943949" cy="0"/>
          </a:xfrm>
          <a:prstGeom prst="line">
            <a:avLst/>
          </a:prstGeom>
          <a:ln>
            <a:solidFill>
              <a:srgbClr val="B936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/>
          <p:cNvCxnSpPr/>
          <p:nvPr/>
        </p:nvCxnSpPr>
        <p:spPr>
          <a:xfrm>
            <a:off x="4440392" y="4812775"/>
            <a:ext cx="5907473" cy="0"/>
          </a:xfrm>
          <a:prstGeom prst="line">
            <a:avLst/>
          </a:prstGeom>
          <a:ln>
            <a:solidFill>
              <a:srgbClr val="B936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>
            <a:off x="4440392" y="4076965"/>
            <a:ext cx="5907473" cy="0"/>
          </a:xfrm>
          <a:prstGeom prst="line">
            <a:avLst/>
          </a:prstGeom>
          <a:ln>
            <a:solidFill>
              <a:srgbClr val="B936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>
            <a:off x="4403916" y="2605598"/>
            <a:ext cx="5943949" cy="0"/>
          </a:xfrm>
          <a:prstGeom prst="line">
            <a:avLst/>
          </a:prstGeom>
          <a:ln>
            <a:solidFill>
              <a:srgbClr val="B936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ángulo 3">
            <a:extLst>
              <a:ext uri="{FF2B5EF4-FFF2-40B4-BE49-F238E27FC236}">
                <a16:creationId xmlns:a16="http://schemas.microsoft.com/office/drawing/2014/main" id="{D2596B02-E226-42C9-A1EA-142379045B53}"/>
              </a:ext>
            </a:extLst>
          </p:cNvPr>
          <p:cNvSpPr/>
          <p:nvPr/>
        </p:nvSpPr>
        <p:spPr>
          <a:xfrm>
            <a:off x="466205" y="1102849"/>
            <a:ext cx="404110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Scotia Headline" panose="020B0703020203020204" pitchFamily="34" charset="0"/>
                <a:ea typeface="Scotia Headline" panose="020B0703020203020204" pitchFamily="34" charset="0"/>
              </a:rPr>
              <a:t>Comisión por Apertura</a:t>
            </a:r>
            <a:endParaRPr lang="es-ES" sz="2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latin typeface="Scotia Headline" panose="020B0703020203020204" pitchFamily="34" charset="0"/>
              <a:ea typeface="Scotia Headline" panose="020B0703020203020204" pitchFamily="34" charset="0"/>
            </a:endParaRPr>
          </a:p>
        </p:txBody>
      </p:sp>
      <p:sp>
        <p:nvSpPr>
          <p:cNvPr id="5" name="Google Shape;230;p33"/>
          <p:cNvSpPr txBox="1"/>
          <p:nvPr/>
        </p:nvSpPr>
        <p:spPr>
          <a:xfrm>
            <a:off x="2582242" y="1883798"/>
            <a:ext cx="2565272" cy="16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5A03"/>
              </a:buClr>
              <a:buSzPts val="5200"/>
              <a:buFont typeface="Arial"/>
              <a:buNone/>
            </a:pPr>
            <a:r>
              <a:rPr lang="es-MX" sz="4800" b="1" i="0" u="none" strike="noStrike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/>
                <a:ea typeface="Poppins"/>
                <a:cs typeface="Poppins"/>
                <a:sym typeface="Poppins"/>
              </a:rPr>
              <a:t>1.25%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5A03"/>
              </a:buClr>
              <a:buSzPts val="5200"/>
              <a:buFont typeface="Arial"/>
              <a:buNone/>
            </a:pPr>
            <a:r>
              <a:rPr lang="es-MX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/>
                <a:ea typeface="Poppins"/>
                <a:cs typeface="Poppins"/>
                <a:sym typeface="Poppins"/>
              </a:rPr>
              <a:t>1.00%</a:t>
            </a:r>
            <a:endParaRPr lang="es-MX" sz="4800" b="1" i="0" u="none" strike="noStrike" cap="none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5A03"/>
              </a:buClr>
              <a:buSzPts val="5200"/>
              <a:buFont typeface="Arial"/>
              <a:buNone/>
            </a:pPr>
            <a:r>
              <a:rPr lang="es-MX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/>
                <a:ea typeface="Poppins"/>
                <a:cs typeface="Poppins"/>
                <a:sym typeface="Poppins"/>
              </a:rPr>
              <a:t>0.75%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5A03"/>
              </a:buClr>
              <a:buSzPts val="5200"/>
              <a:buFont typeface="Arial"/>
              <a:buNone/>
            </a:pPr>
            <a:r>
              <a:rPr lang="es-MX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/>
                <a:ea typeface="Poppins"/>
                <a:cs typeface="Poppins"/>
                <a:sym typeface="Poppins"/>
              </a:rPr>
              <a:t>0.50%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5A03"/>
              </a:buClr>
              <a:buSzPts val="5200"/>
              <a:buFont typeface="Arial"/>
              <a:buNone/>
            </a:pPr>
            <a:endParaRPr lang="es-MX" sz="11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5A03"/>
              </a:buClr>
              <a:buSzPts val="5200"/>
              <a:buFont typeface="Arial"/>
              <a:buNone/>
            </a:pPr>
            <a:r>
              <a:rPr lang="es-MX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/>
                <a:ea typeface="Poppins"/>
                <a:cs typeface="Poppins"/>
                <a:sym typeface="Poppins"/>
              </a:rPr>
              <a:t>  </a:t>
            </a:r>
            <a:r>
              <a:rPr lang="es-MX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/>
                <a:ea typeface="Poppins"/>
                <a:cs typeface="Poppins"/>
                <a:sym typeface="Poppins"/>
              </a:rPr>
              <a:t>0%</a:t>
            </a:r>
            <a:endParaRPr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008968" y="2037639"/>
            <a:ext cx="25271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 smtClean="0"/>
              <a:t>Residencial, Preventa, </a:t>
            </a:r>
            <a:endParaRPr lang="es-MX" sz="2000" dirty="0"/>
          </a:p>
        </p:txBody>
      </p:sp>
      <p:sp>
        <p:nvSpPr>
          <p:cNvPr id="8" name="CuadroTexto 7"/>
          <p:cNvSpPr txBox="1"/>
          <p:nvPr/>
        </p:nvSpPr>
        <p:spPr>
          <a:xfrm>
            <a:off x="5008968" y="3521317"/>
            <a:ext cx="22990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 err="1" smtClean="0"/>
              <a:t>Confinavit</a:t>
            </a:r>
            <a:r>
              <a:rPr lang="es-MX" sz="2000" dirty="0" smtClean="0"/>
              <a:t>, </a:t>
            </a:r>
            <a:r>
              <a:rPr lang="es-MX" sz="2000" dirty="0" err="1" smtClean="0"/>
              <a:t>Fovissste</a:t>
            </a:r>
            <a:endParaRPr lang="es-MX" sz="2000" dirty="0"/>
          </a:p>
        </p:txBody>
      </p:sp>
      <p:sp>
        <p:nvSpPr>
          <p:cNvPr id="9" name="CuadroTexto 8"/>
          <p:cNvSpPr txBox="1"/>
          <p:nvPr/>
        </p:nvSpPr>
        <p:spPr>
          <a:xfrm>
            <a:off x="5008968" y="4364919"/>
            <a:ext cx="5338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 smtClean="0"/>
              <a:t>Clientes Nominatarios e Inversionistas Scotiabank</a:t>
            </a:r>
            <a:endParaRPr lang="es-MX" sz="20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5008968" y="4940478"/>
            <a:ext cx="32774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 smtClean="0"/>
              <a:t>Clientes Premium Scotiabank </a:t>
            </a:r>
          </a:p>
          <a:p>
            <a:r>
              <a:rPr lang="es-MX" sz="2000" dirty="0" smtClean="0"/>
              <a:t>Producto Desarrolladores</a:t>
            </a:r>
          </a:p>
          <a:p>
            <a:r>
              <a:rPr lang="es-MX" sz="2000" dirty="0" smtClean="0"/>
              <a:t>Hipoteca Única 7x5 (5 años)</a:t>
            </a:r>
            <a:endParaRPr lang="es-MX" sz="2000" dirty="0"/>
          </a:p>
        </p:txBody>
      </p:sp>
      <p:pic>
        <p:nvPicPr>
          <p:cNvPr id="13" name="Picture 2" descr="Resultado de imagen para ojo turco rojo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72" t="70780" r="9747" b="11308"/>
          <a:stretch/>
        </p:blipFill>
        <p:spPr bwMode="auto">
          <a:xfrm>
            <a:off x="11402643" y="5571267"/>
            <a:ext cx="656343" cy="62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onector recto 16"/>
          <p:cNvCxnSpPr/>
          <p:nvPr/>
        </p:nvCxnSpPr>
        <p:spPr>
          <a:xfrm>
            <a:off x="4403916" y="3372533"/>
            <a:ext cx="5907473" cy="0"/>
          </a:xfrm>
          <a:prstGeom prst="line">
            <a:avLst/>
          </a:prstGeom>
          <a:ln>
            <a:solidFill>
              <a:srgbClr val="B936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/>
          <p:cNvSpPr txBox="1"/>
          <p:nvPr/>
        </p:nvSpPr>
        <p:spPr>
          <a:xfrm>
            <a:off x="5008968" y="2816478"/>
            <a:ext cx="31540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 smtClean="0"/>
              <a:t>Construcción, Remodelación</a:t>
            </a:r>
            <a:endParaRPr lang="es-MX" sz="2000" dirty="0"/>
          </a:p>
        </p:txBody>
      </p:sp>
      <p:pic>
        <p:nvPicPr>
          <p:cNvPr id="19" name="Imagen 18" descr="interior superior 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5339"/>
          </a:xfrm>
          <a:prstGeom prst="rect">
            <a:avLst/>
          </a:prstGeom>
        </p:spPr>
      </p:pic>
      <p:sp>
        <p:nvSpPr>
          <p:cNvPr id="20" name="Marcador de contenido 2"/>
          <p:cNvSpPr txBox="1">
            <a:spLocks/>
          </p:cNvSpPr>
          <p:nvPr/>
        </p:nvSpPr>
        <p:spPr>
          <a:xfrm>
            <a:off x="2801526" y="5357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 smtClean="0">
                <a:solidFill>
                  <a:schemeClr val="bg1"/>
                </a:solidFill>
                <a:latin typeface="Frutiger LT for BNS Medium"/>
                <a:cs typeface="Frutiger LT for BNS Medium"/>
              </a:rPr>
              <a:t>2</a:t>
            </a:r>
            <a:endParaRPr lang="es-ES" dirty="0">
              <a:solidFill>
                <a:schemeClr val="bg1"/>
              </a:solidFill>
              <a:latin typeface="Frutiger LT for BNS Medium"/>
              <a:cs typeface="Frutiger LT for BNS Medium"/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87" y="-19957"/>
            <a:ext cx="3083578" cy="717259"/>
          </a:xfrm>
          <a:prstGeom prst="rect">
            <a:avLst/>
          </a:prstGeom>
        </p:spPr>
      </p:pic>
      <p:sp>
        <p:nvSpPr>
          <p:cNvPr id="22" name="Marcador de contenido 2"/>
          <p:cNvSpPr txBox="1">
            <a:spLocks/>
          </p:cNvSpPr>
          <p:nvPr/>
        </p:nvSpPr>
        <p:spPr>
          <a:xfrm>
            <a:off x="4376226" y="119304"/>
            <a:ext cx="4941065" cy="4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latin typeface="Frutiger LT for BNS Medium"/>
                <a:cs typeface="Frutiger LT for BNS Medium"/>
              </a:rPr>
              <a:t>Comisión por apertura</a:t>
            </a:r>
            <a:endParaRPr lang="es-ES" sz="2400" b="1" dirty="0">
              <a:latin typeface="Frutiger LT for BNS Medium"/>
              <a:cs typeface="Frutiger LT for BNS Medium"/>
            </a:endParaRPr>
          </a:p>
        </p:txBody>
      </p:sp>
      <p:grpSp>
        <p:nvGrpSpPr>
          <p:cNvPr id="23" name="Grupo 22"/>
          <p:cNvGrpSpPr/>
          <p:nvPr/>
        </p:nvGrpSpPr>
        <p:grpSpPr>
          <a:xfrm>
            <a:off x="3690102" y="21622"/>
            <a:ext cx="664184" cy="664184"/>
            <a:chOff x="2322881" y="1536358"/>
            <a:chExt cx="666514" cy="666514"/>
          </a:xfrm>
        </p:grpSpPr>
        <p:grpSp>
          <p:nvGrpSpPr>
            <p:cNvPr id="24" name="Grupo 23"/>
            <p:cNvGrpSpPr/>
            <p:nvPr/>
          </p:nvGrpSpPr>
          <p:grpSpPr>
            <a:xfrm>
              <a:off x="2322881" y="1536358"/>
              <a:ext cx="666514" cy="666514"/>
              <a:chOff x="7177548" y="99293"/>
              <a:chExt cx="521110" cy="521110"/>
            </a:xfrm>
          </p:grpSpPr>
          <p:sp>
            <p:nvSpPr>
              <p:cNvPr id="26" name="Elipse 25"/>
              <p:cNvSpPr/>
              <p:nvPr/>
            </p:nvSpPr>
            <p:spPr>
              <a:xfrm>
                <a:off x="7177548" y="99293"/>
                <a:ext cx="521110" cy="5211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7" name="Elipse 26"/>
              <p:cNvSpPr/>
              <p:nvPr/>
            </p:nvSpPr>
            <p:spPr>
              <a:xfrm>
                <a:off x="7208216" y="129048"/>
                <a:ext cx="442125" cy="442125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0DE1776E-F9CB-7D44-8673-59F2F64498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8270" y="1704277"/>
              <a:ext cx="293161" cy="293161"/>
            </a:xfrm>
            <a:custGeom>
              <a:avLst/>
              <a:gdLst>
                <a:gd name="T0" fmla="*/ 291 w 987"/>
                <a:gd name="T1" fmla="*/ 986 h 987"/>
                <a:gd name="T2" fmla="*/ 291 w 987"/>
                <a:gd name="T3" fmla="*/ 645 h 987"/>
                <a:gd name="T4" fmla="*/ 340 w 987"/>
                <a:gd name="T5" fmla="*/ 596 h 987"/>
                <a:gd name="T6" fmla="*/ 633 w 987"/>
                <a:gd name="T7" fmla="*/ 596 h 987"/>
                <a:gd name="T8" fmla="*/ 682 w 987"/>
                <a:gd name="T9" fmla="*/ 645 h 987"/>
                <a:gd name="T10" fmla="*/ 682 w 987"/>
                <a:gd name="T11" fmla="*/ 986 h 987"/>
                <a:gd name="T12" fmla="*/ 0 w 987"/>
                <a:gd name="T13" fmla="*/ 392 h 987"/>
                <a:gd name="T14" fmla="*/ 0 w 987"/>
                <a:gd name="T15" fmla="*/ 937 h 987"/>
                <a:gd name="T16" fmla="*/ 41 w 987"/>
                <a:gd name="T17" fmla="*/ 986 h 987"/>
                <a:gd name="T18" fmla="*/ 289 w 987"/>
                <a:gd name="T19" fmla="*/ 986 h 987"/>
                <a:gd name="T20" fmla="*/ 0 w 987"/>
                <a:gd name="T21" fmla="*/ 390 h 987"/>
                <a:gd name="T22" fmla="*/ 494 w 987"/>
                <a:gd name="T23" fmla="*/ 0 h 987"/>
                <a:gd name="T24" fmla="*/ 987 w 987"/>
                <a:gd name="T25" fmla="*/ 390 h 987"/>
                <a:gd name="T26" fmla="*/ 681 w 987"/>
                <a:gd name="T27" fmla="*/ 987 h 987"/>
                <a:gd name="T28" fmla="*/ 935 w 987"/>
                <a:gd name="T29" fmla="*/ 987 h 987"/>
                <a:gd name="T30" fmla="*/ 987 w 987"/>
                <a:gd name="T31" fmla="*/ 938 h 987"/>
                <a:gd name="T32" fmla="*/ 987 w 987"/>
                <a:gd name="T33" fmla="*/ 400 h 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7" h="987">
                  <a:moveTo>
                    <a:pt x="291" y="986"/>
                  </a:moveTo>
                  <a:lnTo>
                    <a:pt x="291" y="645"/>
                  </a:lnTo>
                  <a:cubicBezTo>
                    <a:pt x="291" y="618"/>
                    <a:pt x="313" y="596"/>
                    <a:pt x="340" y="596"/>
                  </a:cubicBezTo>
                  <a:lnTo>
                    <a:pt x="633" y="596"/>
                  </a:lnTo>
                  <a:cubicBezTo>
                    <a:pt x="660" y="596"/>
                    <a:pt x="682" y="618"/>
                    <a:pt x="682" y="645"/>
                  </a:cubicBezTo>
                  <a:lnTo>
                    <a:pt x="682" y="986"/>
                  </a:lnTo>
                  <a:moveTo>
                    <a:pt x="0" y="392"/>
                  </a:moveTo>
                  <a:lnTo>
                    <a:pt x="0" y="937"/>
                  </a:lnTo>
                  <a:cubicBezTo>
                    <a:pt x="0" y="964"/>
                    <a:pt x="18" y="986"/>
                    <a:pt x="41" y="986"/>
                  </a:cubicBezTo>
                  <a:lnTo>
                    <a:pt x="289" y="986"/>
                  </a:lnTo>
                  <a:moveTo>
                    <a:pt x="0" y="390"/>
                  </a:moveTo>
                  <a:lnTo>
                    <a:pt x="494" y="0"/>
                  </a:lnTo>
                  <a:lnTo>
                    <a:pt x="987" y="390"/>
                  </a:lnTo>
                  <a:moveTo>
                    <a:pt x="681" y="987"/>
                  </a:moveTo>
                  <a:lnTo>
                    <a:pt x="935" y="987"/>
                  </a:lnTo>
                  <a:cubicBezTo>
                    <a:pt x="964" y="987"/>
                    <a:pt x="987" y="965"/>
                    <a:pt x="987" y="938"/>
                  </a:cubicBezTo>
                  <a:lnTo>
                    <a:pt x="987" y="400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</p:grpSp>
      <p:grpSp>
        <p:nvGrpSpPr>
          <p:cNvPr id="36" name="Grupo 35"/>
          <p:cNvGrpSpPr/>
          <p:nvPr/>
        </p:nvGrpSpPr>
        <p:grpSpPr>
          <a:xfrm>
            <a:off x="954988" y="1883798"/>
            <a:ext cx="627765" cy="627765"/>
            <a:chOff x="857016" y="1948645"/>
            <a:chExt cx="627765" cy="627765"/>
          </a:xfrm>
        </p:grpSpPr>
        <p:sp>
          <p:nvSpPr>
            <p:cNvPr id="34" name="Elipse 33"/>
            <p:cNvSpPr/>
            <p:nvPr/>
          </p:nvSpPr>
          <p:spPr>
            <a:xfrm>
              <a:off x="881506" y="1973135"/>
              <a:ext cx="578784" cy="5787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1" name="Freeform 51">
              <a:extLst>
                <a:ext uri="{FF2B5EF4-FFF2-40B4-BE49-F238E27FC236}">
                  <a16:creationId xmlns:a16="http://schemas.microsoft.com/office/drawing/2014/main" id="{C773B873-A471-2345-9792-E922E67E33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7016" y="1948645"/>
              <a:ext cx="627765" cy="627765"/>
            </a:xfrm>
            <a:custGeom>
              <a:avLst/>
              <a:gdLst>
                <a:gd name="T0" fmla="*/ 458 w 917"/>
                <a:gd name="T1" fmla="*/ 667 h 917"/>
                <a:gd name="T2" fmla="*/ 458 w 917"/>
                <a:gd name="T3" fmla="*/ 743 h 917"/>
                <a:gd name="T4" fmla="*/ 917 w 917"/>
                <a:gd name="T5" fmla="*/ 458 h 917"/>
                <a:gd name="T6" fmla="*/ 458 w 917"/>
                <a:gd name="T7" fmla="*/ 917 h 917"/>
                <a:gd name="T8" fmla="*/ 0 w 917"/>
                <a:gd name="T9" fmla="*/ 458 h 917"/>
                <a:gd name="T10" fmla="*/ 458 w 917"/>
                <a:gd name="T11" fmla="*/ 0 h 917"/>
                <a:gd name="T12" fmla="*/ 917 w 917"/>
                <a:gd name="T13" fmla="*/ 458 h 917"/>
                <a:gd name="T14" fmla="*/ 333 w 917"/>
                <a:gd name="T15" fmla="*/ 563 h 917"/>
                <a:gd name="T16" fmla="*/ 458 w 917"/>
                <a:gd name="T17" fmla="*/ 667 h 917"/>
                <a:gd name="T18" fmla="*/ 583 w 917"/>
                <a:gd name="T19" fmla="*/ 563 h 917"/>
                <a:gd name="T20" fmla="*/ 458 w 917"/>
                <a:gd name="T21" fmla="*/ 458 h 917"/>
                <a:gd name="T22" fmla="*/ 333 w 917"/>
                <a:gd name="T23" fmla="*/ 354 h 917"/>
                <a:gd name="T24" fmla="*/ 458 w 917"/>
                <a:gd name="T25" fmla="*/ 250 h 917"/>
                <a:gd name="T26" fmla="*/ 583 w 917"/>
                <a:gd name="T27" fmla="*/ 354 h 917"/>
                <a:gd name="T28" fmla="*/ 458 w 917"/>
                <a:gd name="T29" fmla="*/ 157 h 917"/>
                <a:gd name="T30" fmla="*/ 458 w 917"/>
                <a:gd name="T31" fmla="*/ 233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17" h="917">
                  <a:moveTo>
                    <a:pt x="458" y="667"/>
                  </a:moveTo>
                  <a:lnTo>
                    <a:pt x="458" y="743"/>
                  </a:lnTo>
                  <a:moveTo>
                    <a:pt x="917" y="458"/>
                  </a:moveTo>
                  <a:cubicBezTo>
                    <a:pt x="917" y="712"/>
                    <a:pt x="712" y="917"/>
                    <a:pt x="458" y="917"/>
                  </a:cubicBezTo>
                  <a:cubicBezTo>
                    <a:pt x="205" y="917"/>
                    <a:pt x="0" y="712"/>
                    <a:pt x="0" y="458"/>
                  </a:cubicBezTo>
                  <a:cubicBezTo>
                    <a:pt x="0" y="205"/>
                    <a:pt x="205" y="0"/>
                    <a:pt x="458" y="0"/>
                  </a:cubicBezTo>
                  <a:cubicBezTo>
                    <a:pt x="712" y="0"/>
                    <a:pt x="917" y="205"/>
                    <a:pt x="917" y="458"/>
                  </a:cubicBezTo>
                  <a:close/>
                  <a:moveTo>
                    <a:pt x="333" y="563"/>
                  </a:moveTo>
                  <a:cubicBezTo>
                    <a:pt x="333" y="620"/>
                    <a:pt x="389" y="667"/>
                    <a:pt x="458" y="667"/>
                  </a:cubicBezTo>
                  <a:cubicBezTo>
                    <a:pt x="527" y="667"/>
                    <a:pt x="583" y="620"/>
                    <a:pt x="583" y="563"/>
                  </a:cubicBezTo>
                  <a:cubicBezTo>
                    <a:pt x="583" y="505"/>
                    <a:pt x="527" y="458"/>
                    <a:pt x="458" y="458"/>
                  </a:cubicBezTo>
                  <a:cubicBezTo>
                    <a:pt x="389" y="458"/>
                    <a:pt x="333" y="412"/>
                    <a:pt x="333" y="354"/>
                  </a:cubicBezTo>
                  <a:cubicBezTo>
                    <a:pt x="333" y="297"/>
                    <a:pt x="389" y="250"/>
                    <a:pt x="458" y="250"/>
                  </a:cubicBezTo>
                  <a:cubicBezTo>
                    <a:pt x="527" y="250"/>
                    <a:pt x="583" y="297"/>
                    <a:pt x="583" y="354"/>
                  </a:cubicBezTo>
                  <a:moveTo>
                    <a:pt x="458" y="157"/>
                  </a:moveTo>
                  <a:lnTo>
                    <a:pt x="458" y="233"/>
                  </a:lnTo>
                </a:path>
              </a:pathLst>
            </a:custGeom>
            <a:solidFill>
              <a:schemeClr val="bg1"/>
            </a:solidFill>
            <a:ln w="76200" cap="rnd">
              <a:solidFill>
                <a:srgbClr val="FF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911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SOLICITUD_HIPOTECARIO_DIC19_ok_Interactiva.pdf - Adobe Acrobat Reader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8" t="61440" r="37394" b="10899"/>
          <a:stretch/>
        </p:blipFill>
        <p:spPr>
          <a:xfrm>
            <a:off x="242978" y="1549668"/>
            <a:ext cx="11855979" cy="3811603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622169" y="3139126"/>
            <a:ext cx="923827" cy="1791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Rectángulo: esquinas redondeadas 3">
            <a:hlinkClick r:id="rId3" action="ppaction://hlinksldjump"/>
            <a:extLst>
              <a:ext uri="{FF2B5EF4-FFF2-40B4-BE49-F238E27FC236}">
                <a16:creationId xmlns:a16="http://schemas.microsoft.com/office/drawing/2014/main" id="{8A4FA9E4-8B10-41F1-A584-8DD402FE287A}"/>
              </a:ext>
            </a:extLst>
          </p:cNvPr>
          <p:cNvSpPr/>
          <p:nvPr/>
        </p:nvSpPr>
        <p:spPr>
          <a:xfrm>
            <a:off x="242978" y="1942020"/>
            <a:ext cx="5400440" cy="457101"/>
          </a:xfrm>
          <a:prstGeom prst="roundRect">
            <a:avLst/>
          </a:prstGeom>
          <a:noFill/>
          <a:ln>
            <a:gradFill>
              <a:gsLst>
                <a:gs pos="36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Rectángulo: esquinas redondeadas 3">
            <a:hlinkClick r:id="rId4" action="ppaction://hlinksldjump"/>
            <a:extLst>
              <a:ext uri="{FF2B5EF4-FFF2-40B4-BE49-F238E27FC236}">
                <a16:creationId xmlns:a16="http://schemas.microsoft.com/office/drawing/2014/main" id="{8A4FA9E4-8B10-41F1-A584-8DD402FE287A}"/>
              </a:ext>
            </a:extLst>
          </p:cNvPr>
          <p:cNvSpPr/>
          <p:nvPr/>
        </p:nvSpPr>
        <p:spPr>
          <a:xfrm>
            <a:off x="7675418" y="1947860"/>
            <a:ext cx="3943927" cy="457101"/>
          </a:xfrm>
          <a:prstGeom prst="roundRect">
            <a:avLst/>
          </a:prstGeom>
          <a:noFill/>
          <a:ln>
            <a:gradFill>
              <a:gsLst>
                <a:gs pos="36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ángulo: esquinas redondeadas 8">
            <a:hlinkClick r:id="" action="ppaction://noaction"/>
            <a:extLst>
              <a:ext uri="{FF2B5EF4-FFF2-40B4-BE49-F238E27FC236}">
                <a16:creationId xmlns:a16="http://schemas.microsoft.com/office/drawing/2014/main" id="{545C6227-4B0C-430F-89C0-770088141AA2}"/>
              </a:ext>
            </a:extLst>
          </p:cNvPr>
          <p:cNvSpPr/>
          <p:nvPr/>
        </p:nvSpPr>
        <p:spPr>
          <a:xfrm>
            <a:off x="9921512" y="2168397"/>
            <a:ext cx="1748081" cy="230724"/>
          </a:xfrm>
          <a:prstGeom prst="roundRect">
            <a:avLst/>
          </a:prstGeom>
          <a:noFill/>
          <a:ln>
            <a:gradFill>
              <a:gsLst>
                <a:gs pos="36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8" name="Imagen 17" descr="interior 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5339"/>
          </a:xfrm>
          <a:prstGeom prst="rect">
            <a:avLst/>
          </a:prstGeom>
        </p:spPr>
      </p:pic>
      <p:sp>
        <p:nvSpPr>
          <p:cNvPr id="19" name="Marcador de contenido 2"/>
          <p:cNvSpPr txBox="1">
            <a:spLocks/>
          </p:cNvSpPr>
          <p:nvPr/>
        </p:nvSpPr>
        <p:spPr>
          <a:xfrm>
            <a:off x="2801526" y="5357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 smtClean="0">
                <a:solidFill>
                  <a:schemeClr val="bg1"/>
                </a:solidFill>
                <a:latin typeface="Frutiger LT for BNS Medium"/>
                <a:cs typeface="Frutiger LT for BNS Medium"/>
              </a:rPr>
              <a:t>1</a:t>
            </a:r>
            <a:endParaRPr lang="es-ES" dirty="0">
              <a:solidFill>
                <a:schemeClr val="bg1"/>
              </a:solidFill>
              <a:latin typeface="Frutiger LT for BNS Medium"/>
              <a:cs typeface="Frutiger LT for BNS Medium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87" y="12701"/>
            <a:ext cx="3083578" cy="717259"/>
          </a:xfrm>
          <a:prstGeom prst="rect">
            <a:avLst/>
          </a:prstGeom>
        </p:spPr>
      </p:pic>
      <p:sp>
        <p:nvSpPr>
          <p:cNvPr id="21" name="Marcador de contenido 2"/>
          <p:cNvSpPr txBox="1">
            <a:spLocks/>
          </p:cNvSpPr>
          <p:nvPr/>
        </p:nvSpPr>
        <p:spPr>
          <a:xfrm>
            <a:off x="4300006" y="125426"/>
            <a:ext cx="4941065" cy="4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latin typeface="Frutiger LT for BNS Medium"/>
                <a:cs typeface="Frutiger LT for BNS Medium"/>
              </a:rPr>
              <a:t>Llenado de Solicitud</a:t>
            </a:r>
            <a:endParaRPr lang="es-ES" sz="2400" b="1" dirty="0">
              <a:latin typeface="Frutiger LT for BNS Medium"/>
              <a:cs typeface="Frutiger LT for BNS Medium"/>
            </a:endParaRPr>
          </a:p>
        </p:txBody>
      </p:sp>
      <p:grpSp>
        <p:nvGrpSpPr>
          <p:cNvPr id="22" name="Grupo 21"/>
          <p:cNvGrpSpPr/>
          <p:nvPr/>
        </p:nvGrpSpPr>
        <p:grpSpPr>
          <a:xfrm>
            <a:off x="3710360" y="110775"/>
            <a:ext cx="521110" cy="521110"/>
            <a:chOff x="7177548" y="99293"/>
            <a:chExt cx="521110" cy="521110"/>
          </a:xfrm>
        </p:grpSpPr>
        <p:sp>
          <p:nvSpPr>
            <p:cNvPr id="23" name="Elipse 22"/>
            <p:cNvSpPr/>
            <p:nvPr/>
          </p:nvSpPr>
          <p:spPr>
            <a:xfrm>
              <a:off x="7177548" y="99293"/>
              <a:ext cx="521110" cy="52111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4" name="Elipse 23"/>
            <p:cNvSpPr/>
            <p:nvPr/>
          </p:nvSpPr>
          <p:spPr>
            <a:xfrm>
              <a:off x="7208216" y="129048"/>
              <a:ext cx="442125" cy="442125"/>
            </a:xfrm>
            <a:prstGeom prst="ellipse">
              <a:avLst/>
            </a:prstGeom>
            <a:noFill/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5" name="Freeform 47">
              <a:extLst>
                <a:ext uri="{FF2B5EF4-FFF2-40B4-BE49-F238E27FC236}">
                  <a16:creationId xmlns:a16="http://schemas.microsoft.com/office/drawing/2014/main" id="{DAC95D8A-38C0-6445-BA20-F6FB04084E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25069" y="232984"/>
              <a:ext cx="228253" cy="228253"/>
            </a:xfrm>
            <a:custGeom>
              <a:avLst/>
              <a:gdLst>
                <a:gd name="T0" fmla="*/ 499 w 924"/>
                <a:gd name="T1" fmla="*/ 550 h 925"/>
                <a:gd name="T2" fmla="*/ 333 w 924"/>
                <a:gd name="T3" fmla="*/ 592 h 925"/>
                <a:gd name="T4" fmla="*/ 374 w 924"/>
                <a:gd name="T5" fmla="*/ 425 h 925"/>
                <a:gd name="T6" fmla="*/ 916 w 924"/>
                <a:gd name="T7" fmla="*/ 134 h 925"/>
                <a:gd name="T8" fmla="*/ 499 w 924"/>
                <a:gd name="T9" fmla="*/ 550 h 925"/>
                <a:gd name="T10" fmla="*/ 916 w 924"/>
                <a:gd name="T11" fmla="*/ 134 h 925"/>
                <a:gd name="T12" fmla="*/ 374 w 924"/>
                <a:gd name="T13" fmla="*/ 425 h 925"/>
                <a:gd name="T14" fmla="*/ 791 w 924"/>
                <a:gd name="T15" fmla="*/ 9 h 925"/>
                <a:gd name="T16" fmla="*/ 374 w 924"/>
                <a:gd name="T17" fmla="*/ 425 h 925"/>
                <a:gd name="T18" fmla="*/ 791 w 924"/>
                <a:gd name="T19" fmla="*/ 9 h 925"/>
                <a:gd name="T20" fmla="*/ 890 w 924"/>
                <a:gd name="T21" fmla="*/ 37 h 925"/>
                <a:gd name="T22" fmla="*/ 916 w 924"/>
                <a:gd name="T23" fmla="*/ 134 h 925"/>
                <a:gd name="T24" fmla="*/ 791 w 924"/>
                <a:gd name="T25" fmla="*/ 490 h 925"/>
                <a:gd name="T26" fmla="*/ 791 w 924"/>
                <a:gd name="T27" fmla="*/ 925 h 925"/>
                <a:gd name="T28" fmla="*/ 0 w 924"/>
                <a:gd name="T29" fmla="*/ 925 h 925"/>
                <a:gd name="T30" fmla="*/ 0 w 924"/>
                <a:gd name="T31" fmla="*/ 134 h 925"/>
                <a:gd name="T32" fmla="*/ 435 w 924"/>
                <a:gd name="T33" fmla="*/ 134 h 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24" h="925">
                  <a:moveTo>
                    <a:pt x="499" y="550"/>
                  </a:moveTo>
                  <a:lnTo>
                    <a:pt x="333" y="592"/>
                  </a:lnTo>
                  <a:lnTo>
                    <a:pt x="374" y="425"/>
                  </a:lnTo>
                  <a:moveTo>
                    <a:pt x="916" y="134"/>
                  </a:moveTo>
                  <a:lnTo>
                    <a:pt x="499" y="550"/>
                  </a:lnTo>
                  <a:lnTo>
                    <a:pt x="916" y="134"/>
                  </a:lnTo>
                  <a:close/>
                  <a:moveTo>
                    <a:pt x="374" y="425"/>
                  </a:moveTo>
                  <a:lnTo>
                    <a:pt x="791" y="9"/>
                  </a:lnTo>
                  <a:lnTo>
                    <a:pt x="374" y="425"/>
                  </a:lnTo>
                  <a:close/>
                  <a:moveTo>
                    <a:pt x="791" y="9"/>
                  </a:moveTo>
                  <a:cubicBezTo>
                    <a:pt x="791" y="9"/>
                    <a:pt x="855" y="0"/>
                    <a:pt x="890" y="37"/>
                  </a:cubicBezTo>
                  <a:cubicBezTo>
                    <a:pt x="924" y="74"/>
                    <a:pt x="916" y="134"/>
                    <a:pt x="916" y="134"/>
                  </a:cubicBezTo>
                  <a:moveTo>
                    <a:pt x="791" y="490"/>
                  </a:moveTo>
                  <a:lnTo>
                    <a:pt x="791" y="925"/>
                  </a:lnTo>
                  <a:lnTo>
                    <a:pt x="0" y="925"/>
                  </a:lnTo>
                  <a:lnTo>
                    <a:pt x="0" y="134"/>
                  </a:lnTo>
                  <a:lnTo>
                    <a:pt x="435" y="134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</p:grpSp>
      <p:pic>
        <p:nvPicPr>
          <p:cNvPr id="28" name="Picture 2" descr="COMUNICADO SEP A DELEGACIÓN D III 31 SECTOR 18 | D III - 31 SNTE 4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5213"/>
          <a:stretch/>
        </p:blipFill>
        <p:spPr bwMode="auto">
          <a:xfrm>
            <a:off x="1794210" y="1776168"/>
            <a:ext cx="387871" cy="39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OMUNICADO SEP A DELEGACIÓN D III 31 SECTOR 18 | D III - 31 SNTE 4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5213"/>
          <a:stretch/>
        </p:blipFill>
        <p:spPr bwMode="auto">
          <a:xfrm>
            <a:off x="9358475" y="1751755"/>
            <a:ext cx="387871" cy="39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ángulo: esquinas redondeadas 3">
            <a:hlinkClick r:id="rId3" action="ppaction://hlinksldjump"/>
            <a:extLst>
              <a:ext uri="{FF2B5EF4-FFF2-40B4-BE49-F238E27FC236}">
                <a16:creationId xmlns:a16="http://schemas.microsoft.com/office/drawing/2014/main" id="{8A4FA9E4-8B10-41F1-A584-8DD402FE287A}"/>
              </a:ext>
            </a:extLst>
          </p:cNvPr>
          <p:cNvSpPr/>
          <p:nvPr/>
        </p:nvSpPr>
        <p:spPr>
          <a:xfrm>
            <a:off x="1157661" y="3194544"/>
            <a:ext cx="5400440" cy="457101"/>
          </a:xfrm>
          <a:prstGeom prst="roundRect">
            <a:avLst/>
          </a:prstGeom>
          <a:noFill/>
          <a:ln>
            <a:gradFill>
              <a:gsLst>
                <a:gs pos="36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6" name="Picture 2" descr="COMUNICADO SEP A DELEGACIÓN D III 31 SECTOR 18 | D III - 31 SNTE 4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5213"/>
          <a:stretch/>
        </p:blipFill>
        <p:spPr bwMode="auto">
          <a:xfrm>
            <a:off x="1232466" y="3022714"/>
            <a:ext cx="387871" cy="39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54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Resultado de imagen para ojo turco rojo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72" t="70780" r="9747" b="11308"/>
          <a:stretch/>
        </p:blipFill>
        <p:spPr bwMode="auto">
          <a:xfrm>
            <a:off x="11429769" y="5610385"/>
            <a:ext cx="656343" cy="62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2 Subtítulo"/>
          <p:cNvSpPr txBox="1">
            <a:spLocks/>
          </p:cNvSpPr>
          <p:nvPr/>
        </p:nvSpPr>
        <p:spPr>
          <a:xfrm>
            <a:off x="4680995" y="2345519"/>
            <a:ext cx="6336704" cy="20313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MX"/>
            </a:defPPr>
            <a:lvl1pPr>
              <a:defRPr b="1"/>
            </a:lvl1pPr>
            <a:lvl2pPr lvl="1"/>
          </a:lstStyle>
          <a:p>
            <a:pPr marL="742950" lvl="1" indent="-285750">
              <a:buBlip>
                <a:blip r:embed="rId4"/>
              </a:buBlip>
            </a:pPr>
            <a:r>
              <a:rPr lang="es-MX" b="1" dirty="0"/>
              <a:t>Tipo y Uso del Inmueble:  </a:t>
            </a:r>
            <a:r>
              <a:rPr lang="es-MX" dirty="0"/>
              <a:t>Vivienda unifamiliar</a:t>
            </a:r>
          </a:p>
          <a:p>
            <a:pPr marL="742950" lvl="1" indent="-285750">
              <a:buBlip>
                <a:blip r:embed="rId4"/>
              </a:buBlip>
            </a:pPr>
            <a:r>
              <a:rPr lang="es-MX" b="1" dirty="0" smtClean="0"/>
              <a:t>Estado </a:t>
            </a:r>
            <a:r>
              <a:rPr lang="es-MX" b="1" dirty="0"/>
              <a:t>de Conservación:  </a:t>
            </a:r>
            <a:r>
              <a:rPr lang="es-MX" dirty="0"/>
              <a:t>Bueno, Normal, </a:t>
            </a:r>
            <a:r>
              <a:rPr lang="es-MX" dirty="0" smtClean="0"/>
              <a:t>Regular</a:t>
            </a:r>
          </a:p>
          <a:p>
            <a:pPr marL="742950" lvl="1" indent="-285750">
              <a:buBlip>
                <a:blip r:embed="rId4"/>
              </a:buBlip>
            </a:pPr>
            <a:r>
              <a:rPr lang="es-MX" b="1" dirty="0"/>
              <a:t>Nivel Socio económico:  </a:t>
            </a:r>
            <a:r>
              <a:rPr lang="es-MX" dirty="0"/>
              <a:t>medio-residencial</a:t>
            </a:r>
          </a:p>
          <a:p>
            <a:pPr marL="742950" lvl="1" indent="-285750">
              <a:buBlip>
                <a:blip r:embed="rId4"/>
              </a:buBlip>
            </a:pPr>
            <a:r>
              <a:rPr lang="es-MX" b="1" dirty="0" smtClean="0"/>
              <a:t>Vida </a:t>
            </a:r>
            <a:r>
              <a:rPr lang="es-MX" b="1" dirty="0" err="1"/>
              <a:t>Util</a:t>
            </a:r>
            <a:r>
              <a:rPr lang="es-MX" b="1" dirty="0"/>
              <a:t> Remanente:  </a:t>
            </a:r>
            <a:r>
              <a:rPr lang="es-MX" b="1" dirty="0" smtClean="0"/>
              <a:t> </a:t>
            </a:r>
            <a:r>
              <a:rPr lang="es-MX" dirty="0" smtClean="0"/>
              <a:t>1 </a:t>
            </a:r>
            <a:r>
              <a:rPr lang="es-MX" dirty="0"/>
              <a:t>vez el plazo del crédito</a:t>
            </a:r>
          </a:p>
          <a:p>
            <a:pPr marL="742950" lvl="1" indent="-285750">
              <a:buBlip>
                <a:blip r:embed="rId4"/>
              </a:buBlip>
            </a:pPr>
            <a:r>
              <a:rPr lang="es-MX" b="1" dirty="0" smtClean="0"/>
              <a:t>Estacionamiento</a:t>
            </a:r>
            <a:r>
              <a:rPr lang="es-MX" b="1" dirty="0"/>
              <a:t>: </a:t>
            </a:r>
            <a:r>
              <a:rPr lang="es-MX" b="1" dirty="0" smtClean="0"/>
              <a:t> </a:t>
            </a:r>
            <a:r>
              <a:rPr lang="es-MX" dirty="0" smtClean="0"/>
              <a:t>no </a:t>
            </a:r>
            <a:r>
              <a:rPr lang="es-MX" dirty="0"/>
              <a:t>indispensable</a:t>
            </a:r>
          </a:p>
          <a:p>
            <a:pPr marL="742950" lvl="1" indent="-285750">
              <a:buBlip>
                <a:blip r:embed="rId4"/>
              </a:buBlip>
            </a:pPr>
            <a:r>
              <a:rPr lang="es-MX" b="1" dirty="0" smtClean="0"/>
              <a:t>Unidades rentables: </a:t>
            </a:r>
            <a:r>
              <a:rPr lang="es-MX" dirty="0" smtClean="0"/>
              <a:t>hasta 2 de tipo habitacional </a:t>
            </a:r>
          </a:p>
          <a:p>
            <a:pPr marL="742950" lvl="1" indent="-285750">
              <a:buBlip>
                <a:blip r:embed="rId4"/>
              </a:buBlip>
            </a:pPr>
            <a:r>
              <a:rPr lang="es-MX" b="1" dirty="0" smtClean="0"/>
              <a:t>Vivienda de Descanso: </a:t>
            </a:r>
            <a:r>
              <a:rPr lang="es-MX" dirty="0" smtClean="0"/>
              <a:t>Destino playa o Pueblos Mágicos</a:t>
            </a:r>
            <a:endParaRPr lang="es-MX" dirty="0"/>
          </a:p>
        </p:txBody>
      </p:sp>
      <p:sp>
        <p:nvSpPr>
          <p:cNvPr id="20" name="5 Rectángulo"/>
          <p:cNvSpPr/>
          <p:nvPr/>
        </p:nvSpPr>
        <p:spPr>
          <a:xfrm>
            <a:off x="1278794" y="4615337"/>
            <a:ext cx="86879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400" b="1" dirty="0" smtClean="0">
                <a:solidFill>
                  <a:srgbClr val="FF0000"/>
                </a:solidFill>
              </a:rPr>
              <a:t>No </a:t>
            </a:r>
            <a:r>
              <a:rPr lang="es-MX" sz="2400" b="1" dirty="0">
                <a:solidFill>
                  <a:srgbClr val="FF0000"/>
                </a:solidFill>
              </a:rPr>
              <a:t>se aceptan:</a:t>
            </a:r>
            <a:endParaRPr lang="es-MX" sz="2400" dirty="0">
              <a:solidFill>
                <a:srgbClr val="FF0000"/>
              </a:solidFill>
            </a:endParaRPr>
          </a:p>
          <a:p>
            <a:pPr marL="742950" lvl="1" indent="-285750" algn="just">
              <a:buBlip>
                <a:blip r:embed="rId4"/>
              </a:buBlip>
            </a:pPr>
            <a:r>
              <a:rPr lang="es-MX" dirty="0"/>
              <a:t>Terrenos sin </a:t>
            </a:r>
            <a:r>
              <a:rPr lang="es-MX" dirty="0" smtClean="0"/>
              <a:t>construcción</a:t>
            </a:r>
            <a:endParaRPr lang="es-MX" dirty="0"/>
          </a:p>
          <a:p>
            <a:pPr marL="742950" lvl="1" indent="-285750" algn="just">
              <a:buBlip>
                <a:blip r:embed="rId4"/>
              </a:buBlip>
            </a:pPr>
            <a:r>
              <a:rPr lang="es-MX" dirty="0"/>
              <a:t>Construcciones irregulares sin permisos ni licencias o con problemas legales. </a:t>
            </a:r>
          </a:p>
          <a:p>
            <a:pPr marL="742950" lvl="1" indent="-285750" algn="just">
              <a:buBlip>
                <a:blip r:embed="rId4"/>
              </a:buBlip>
            </a:pPr>
            <a:r>
              <a:rPr lang="es-MX" dirty="0"/>
              <a:t>Locales comerciales o </a:t>
            </a:r>
            <a:r>
              <a:rPr lang="es-MX" dirty="0" smtClean="0"/>
              <a:t>bodegas, Despachos u oficinas</a:t>
            </a:r>
            <a:endParaRPr lang="es-MX" dirty="0"/>
          </a:p>
          <a:p>
            <a:pPr marL="742950" lvl="1" indent="-285750" algn="just">
              <a:buBlip>
                <a:blip r:embed="rId4"/>
              </a:buBlip>
            </a:pPr>
            <a:r>
              <a:rPr lang="es-MX" dirty="0"/>
              <a:t>Inmuebles destinados al servicio </a:t>
            </a:r>
            <a:r>
              <a:rPr lang="es-MX" dirty="0" smtClean="0"/>
              <a:t>público.</a:t>
            </a:r>
            <a:endParaRPr lang="es-MX" dirty="0"/>
          </a:p>
        </p:txBody>
      </p:sp>
      <p:grpSp>
        <p:nvGrpSpPr>
          <p:cNvPr id="26" name="Grupo 25"/>
          <p:cNvGrpSpPr/>
          <p:nvPr/>
        </p:nvGrpSpPr>
        <p:grpSpPr>
          <a:xfrm>
            <a:off x="2283808" y="2630037"/>
            <a:ext cx="1771319" cy="1260012"/>
            <a:chOff x="1329934" y="2218943"/>
            <a:chExt cx="1814642" cy="1290829"/>
          </a:xfrm>
        </p:grpSpPr>
        <p:pic>
          <p:nvPicPr>
            <p:cNvPr id="1030" name="Picture 6" descr="Imagen relacionad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0129" y="2218943"/>
              <a:ext cx="1074447" cy="1074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ángulo 10"/>
            <p:cNvSpPr/>
            <p:nvPr/>
          </p:nvSpPr>
          <p:spPr>
            <a:xfrm>
              <a:off x="2270264" y="3030314"/>
              <a:ext cx="140427" cy="2059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grpSp>
          <p:nvGrpSpPr>
            <p:cNvPr id="6" name="Grupo 5"/>
            <p:cNvGrpSpPr/>
            <p:nvPr/>
          </p:nvGrpSpPr>
          <p:grpSpPr>
            <a:xfrm>
              <a:off x="1329934" y="2401455"/>
              <a:ext cx="1200973" cy="1108317"/>
              <a:chOff x="572542" y="1518409"/>
              <a:chExt cx="1958366" cy="1991363"/>
            </a:xfrm>
          </p:grpSpPr>
          <p:grpSp>
            <p:nvGrpSpPr>
              <p:cNvPr id="3" name="Grupo 2"/>
              <p:cNvGrpSpPr/>
              <p:nvPr/>
            </p:nvGrpSpPr>
            <p:grpSpPr>
              <a:xfrm>
                <a:off x="572542" y="1518409"/>
                <a:ext cx="1533349" cy="1991363"/>
                <a:chOff x="572542" y="1518409"/>
                <a:chExt cx="1533349" cy="1991363"/>
              </a:xfrm>
            </p:grpSpPr>
            <p:pic>
              <p:nvPicPr>
                <p:cNvPr id="1028" name="Picture 4" descr="Imagen relacionada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23455"/>
                <a:stretch/>
              </p:blipFill>
              <p:spPr bwMode="auto">
                <a:xfrm>
                  <a:off x="572542" y="1518409"/>
                  <a:ext cx="1448524" cy="188869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" name="Rectángulo 1"/>
                <p:cNvSpPr/>
                <p:nvPr/>
              </p:nvSpPr>
              <p:spPr>
                <a:xfrm>
                  <a:off x="1693251" y="2462755"/>
                  <a:ext cx="412640" cy="37110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3" name="Rectángulo 22"/>
                <p:cNvSpPr/>
                <p:nvPr/>
              </p:nvSpPr>
              <p:spPr>
                <a:xfrm>
                  <a:off x="1519500" y="2648309"/>
                  <a:ext cx="412640" cy="37110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4" name="Rectángulo 23"/>
                <p:cNvSpPr/>
                <p:nvPr/>
              </p:nvSpPr>
              <p:spPr>
                <a:xfrm>
                  <a:off x="1671900" y="2800709"/>
                  <a:ext cx="412640" cy="37110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5" name="Rectángulo 24"/>
                <p:cNvSpPr/>
                <p:nvPr/>
              </p:nvSpPr>
              <p:spPr>
                <a:xfrm>
                  <a:off x="1573221" y="3018422"/>
                  <a:ext cx="412640" cy="4913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pic>
            <p:nvPicPr>
              <p:cNvPr id="1026" name="Picture 2" descr="Resultado de imagen para icon home pn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979" t="12660" r="6842" b="15367"/>
              <a:stretch/>
            </p:blipFill>
            <p:spPr bwMode="auto">
              <a:xfrm>
                <a:off x="1440813" y="2392233"/>
                <a:ext cx="1090095" cy="9432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032" name="Picture 8" descr="Resultado de imagen para icon checklist pn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8" b="29705"/>
          <a:stretch/>
        </p:blipFill>
        <p:spPr bwMode="auto">
          <a:xfrm>
            <a:off x="4560779" y="3420785"/>
            <a:ext cx="487610" cy="83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Resultado de imagen para icon checklist pn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779" y="2310412"/>
            <a:ext cx="532490" cy="119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upo 27"/>
          <p:cNvGrpSpPr/>
          <p:nvPr/>
        </p:nvGrpSpPr>
        <p:grpSpPr>
          <a:xfrm>
            <a:off x="744126" y="4722353"/>
            <a:ext cx="391130" cy="1433160"/>
            <a:chOff x="689525" y="4263340"/>
            <a:chExt cx="391130" cy="1433160"/>
          </a:xfrm>
        </p:grpSpPr>
        <p:grpSp>
          <p:nvGrpSpPr>
            <p:cNvPr id="27" name="Grupo 26"/>
            <p:cNvGrpSpPr/>
            <p:nvPr/>
          </p:nvGrpSpPr>
          <p:grpSpPr>
            <a:xfrm>
              <a:off x="689525" y="4263340"/>
              <a:ext cx="391130" cy="716580"/>
              <a:chOff x="689525" y="4248726"/>
              <a:chExt cx="391130" cy="716580"/>
            </a:xfrm>
          </p:grpSpPr>
          <p:pic>
            <p:nvPicPr>
              <p:cNvPr id="33" name="Picture 8" descr="Resultado de imagen para icon checklist png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6644" r="26547" b="3974"/>
              <a:stretch/>
            </p:blipFill>
            <p:spPr bwMode="auto">
              <a:xfrm>
                <a:off x="689525" y="4248726"/>
                <a:ext cx="391130" cy="3509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8" descr="Resultado de imagen para icon checklist png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6644" r="26547" b="3974"/>
              <a:stretch/>
            </p:blipFill>
            <p:spPr bwMode="auto">
              <a:xfrm>
                <a:off x="689525" y="4614323"/>
                <a:ext cx="391130" cy="3509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6" name="Grupo 35"/>
            <p:cNvGrpSpPr/>
            <p:nvPr/>
          </p:nvGrpSpPr>
          <p:grpSpPr>
            <a:xfrm>
              <a:off x="689525" y="4979920"/>
              <a:ext cx="391130" cy="716580"/>
              <a:chOff x="689525" y="4248726"/>
              <a:chExt cx="391130" cy="716580"/>
            </a:xfrm>
          </p:grpSpPr>
          <p:pic>
            <p:nvPicPr>
              <p:cNvPr id="37" name="Picture 8" descr="Resultado de imagen para icon checklist png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6644" r="26547" b="3974"/>
              <a:stretch/>
            </p:blipFill>
            <p:spPr bwMode="auto">
              <a:xfrm>
                <a:off x="689525" y="4248726"/>
                <a:ext cx="391130" cy="3509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8" descr="Resultado de imagen para icon checklist png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6644" r="26547" b="3974"/>
              <a:stretch/>
            </p:blipFill>
            <p:spPr bwMode="auto">
              <a:xfrm>
                <a:off x="689525" y="4614323"/>
                <a:ext cx="391130" cy="3509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036" name="Picture 12" descr="Resultado de imagen para icono tache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574" y="4705455"/>
            <a:ext cx="350982" cy="35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2" descr="Resultado de imagen para icono tache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69" y="5096805"/>
            <a:ext cx="350982" cy="35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2" descr="Resultado de imagen para icono tache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64" y="5808376"/>
            <a:ext cx="350982" cy="35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5298646" y="948945"/>
            <a:ext cx="3727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</a:rPr>
              <a:t>Valor mínimo del inmueble:</a:t>
            </a:r>
            <a:endParaRPr lang="es-MX" sz="2400" b="1" dirty="0">
              <a:solidFill>
                <a:srgbClr val="FF0000"/>
              </a:solidFill>
            </a:endParaRPr>
          </a:p>
        </p:txBody>
      </p:sp>
      <p:sp>
        <p:nvSpPr>
          <p:cNvPr id="32" name="2 Subtítulo"/>
          <p:cNvSpPr txBox="1">
            <a:spLocks/>
          </p:cNvSpPr>
          <p:nvPr/>
        </p:nvSpPr>
        <p:spPr>
          <a:xfrm>
            <a:off x="4893622" y="1431333"/>
            <a:ext cx="4250378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MX"/>
            </a:defPPr>
            <a:lvl1pPr>
              <a:defRPr b="1"/>
            </a:lvl1pPr>
            <a:lvl2pPr lvl="1"/>
          </a:lstStyle>
          <a:p>
            <a:pPr marL="742950" lvl="1" indent="-285750">
              <a:buBlip>
                <a:blip r:embed="rId4"/>
              </a:buBlip>
            </a:pPr>
            <a:r>
              <a:rPr lang="es-MX" dirty="0" smtClean="0"/>
              <a:t>CDMX, GDL, MTY:</a:t>
            </a:r>
            <a:r>
              <a:rPr lang="es-MX" b="1" dirty="0" smtClean="0"/>
              <a:t>	$400,000</a:t>
            </a:r>
            <a:endParaRPr lang="es-MX" b="1" dirty="0"/>
          </a:p>
          <a:p>
            <a:pPr marL="742950" lvl="1" indent="-285750">
              <a:buBlip>
                <a:blip r:embed="rId4"/>
              </a:buBlip>
            </a:pPr>
            <a:r>
              <a:rPr lang="es-MX" dirty="0" smtClean="0"/>
              <a:t>Resto del país:	</a:t>
            </a:r>
            <a:r>
              <a:rPr lang="es-MX" b="1" dirty="0" smtClean="0"/>
              <a:t>$350,000</a:t>
            </a:r>
          </a:p>
        </p:txBody>
      </p:sp>
      <p:pic>
        <p:nvPicPr>
          <p:cNvPr id="8194" name="Picture 2" descr="Resultado de imagen de mortagage icon png&quot;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219" y="1112441"/>
            <a:ext cx="1010805" cy="1010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ipse 7"/>
          <p:cNvSpPr/>
          <p:nvPr/>
        </p:nvSpPr>
        <p:spPr>
          <a:xfrm>
            <a:off x="4930565" y="1320032"/>
            <a:ext cx="368081" cy="36808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82435" y="1153886"/>
            <a:ext cx="682811" cy="792549"/>
          </a:xfrm>
          <a:prstGeom prst="rect">
            <a:avLst/>
          </a:prstGeom>
        </p:spPr>
      </p:pic>
      <p:pic>
        <p:nvPicPr>
          <p:cNvPr id="35" name="Imagen 34" descr="interior superior 2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5339"/>
          </a:xfrm>
          <a:prstGeom prst="rect">
            <a:avLst/>
          </a:prstGeom>
        </p:spPr>
      </p:pic>
      <p:sp>
        <p:nvSpPr>
          <p:cNvPr id="39" name="Marcador de contenido 2"/>
          <p:cNvSpPr txBox="1">
            <a:spLocks/>
          </p:cNvSpPr>
          <p:nvPr/>
        </p:nvSpPr>
        <p:spPr>
          <a:xfrm>
            <a:off x="2801526" y="5357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 smtClean="0">
                <a:solidFill>
                  <a:schemeClr val="bg1"/>
                </a:solidFill>
                <a:latin typeface="Frutiger LT for BNS Medium"/>
                <a:cs typeface="Frutiger LT for BNS Medium"/>
              </a:rPr>
              <a:t>2</a:t>
            </a:r>
            <a:endParaRPr lang="es-ES" dirty="0">
              <a:solidFill>
                <a:schemeClr val="bg1"/>
              </a:solidFill>
              <a:latin typeface="Frutiger LT for BNS Medium"/>
              <a:cs typeface="Frutiger LT for BNS Medium"/>
            </a:endParaRPr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87" y="-19957"/>
            <a:ext cx="3083578" cy="717259"/>
          </a:xfrm>
          <a:prstGeom prst="rect">
            <a:avLst/>
          </a:prstGeom>
        </p:spPr>
      </p:pic>
      <p:sp>
        <p:nvSpPr>
          <p:cNvPr id="41" name="Marcador de contenido 2"/>
          <p:cNvSpPr txBox="1">
            <a:spLocks/>
          </p:cNvSpPr>
          <p:nvPr/>
        </p:nvSpPr>
        <p:spPr>
          <a:xfrm>
            <a:off x="4376226" y="119304"/>
            <a:ext cx="4941065" cy="4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latin typeface="Frutiger LT for BNS Medium"/>
                <a:cs typeface="Frutiger LT for BNS Medium"/>
              </a:rPr>
              <a:t>Políticas del </a:t>
            </a:r>
            <a:r>
              <a:rPr lang="es-ES" sz="2400" b="1" dirty="0" err="1" smtClean="0">
                <a:latin typeface="Frutiger LT for BNS Medium"/>
                <a:cs typeface="Frutiger LT for BNS Medium"/>
              </a:rPr>
              <a:t>Inueble</a:t>
            </a:r>
            <a:endParaRPr lang="es-ES" sz="2400" b="1" dirty="0">
              <a:latin typeface="Frutiger LT for BNS Medium"/>
              <a:cs typeface="Frutiger LT for BNS Medium"/>
            </a:endParaRPr>
          </a:p>
        </p:txBody>
      </p:sp>
      <p:grpSp>
        <p:nvGrpSpPr>
          <p:cNvPr id="42" name="Grupo 41"/>
          <p:cNvGrpSpPr/>
          <p:nvPr/>
        </p:nvGrpSpPr>
        <p:grpSpPr>
          <a:xfrm>
            <a:off x="3690102" y="21622"/>
            <a:ext cx="664184" cy="664184"/>
            <a:chOff x="2322881" y="1536358"/>
            <a:chExt cx="666514" cy="666514"/>
          </a:xfrm>
        </p:grpSpPr>
        <p:grpSp>
          <p:nvGrpSpPr>
            <p:cNvPr id="44" name="Grupo 43"/>
            <p:cNvGrpSpPr/>
            <p:nvPr/>
          </p:nvGrpSpPr>
          <p:grpSpPr>
            <a:xfrm>
              <a:off x="2322881" y="1536358"/>
              <a:ext cx="666514" cy="666514"/>
              <a:chOff x="7177548" y="99293"/>
              <a:chExt cx="521110" cy="521110"/>
            </a:xfrm>
          </p:grpSpPr>
          <p:sp>
            <p:nvSpPr>
              <p:cNvPr id="46" name="Elipse 45"/>
              <p:cNvSpPr/>
              <p:nvPr/>
            </p:nvSpPr>
            <p:spPr>
              <a:xfrm>
                <a:off x="7177548" y="99293"/>
                <a:ext cx="521110" cy="5211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7" name="Elipse 46"/>
              <p:cNvSpPr/>
              <p:nvPr/>
            </p:nvSpPr>
            <p:spPr>
              <a:xfrm>
                <a:off x="7208216" y="129048"/>
                <a:ext cx="442125" cy="442125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0DE1776E-F9CB-7D44-8673-59F2F64498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8270" y="1704277"/>
              <a:ext cx="293161" cy="293161"/>
            </a:xfrm>
            <a:custGeom>
              <a:avLst/>
              <a:gdLst>
                <a:gd name="T0" fmla="*/ 291 w 987"/>
                <a:gd name="T1" fmla="*/ 986 h 987"/>
                <a:gd name="T2" fmla="*/ 291 w 987"/>
                <a:gd name="T3" fmla="*/ 645 h 987"/>
                <a:gd name="T4" fmla="*/ 340 w 987"/>
                <a:gd name="T5" fmla="*/ 596 h 987"/>
                <a:gd name="T6" fmla="*/ 633 w 987"/>
                <a:gd name="T7" fmla="*/ 596 h 987"/>
                <a:gd name="T8" fmla="*/ 682 w 987"/>
                <a:gd name="T9" fmla="*/ 645 h 987"/>
                <a:gd name="T10" fmla="*/ 682 w 987"/>
                <a:gd name="T11" fmla="*/ 986 h 987"/>
                <a:gd name="T12" fmla="*/ 0 w 987"/>
                <a:gd name="T13" fmla="*/ 392 h 987"/>
                <a:gd name="T14" fmla="*/ 0 w 987"/>
                <a:gd name="T15" fmla="*/ 937 h 987"/>
                <a:gd name="T16" fmla="*/ 41 w 987"/>
                <a:gd name="T17" fmla="*/ 986 h 987"/>
                <a:gd name="T18" fmla="*/ 289 w 987"/>
                <a:gd name="T19" fmla="*/ 986 h 987"/>
                <a:gd name="T20" fmla="*/ 0 w 987"/>
                <a:gd name="T21" fmla="*/ 390 h 987"/>
                <a:gd name="T22" fmla="*/ 494 w 987"/>
                <a:gd name="T23" fmla="*/ 0 h 987"/>
                <a:gd name="T24" fmla="*/ 987 w 987"/>
                <a:gd name="T25" fmla="*/ 390 h 987"/>
                <a:gd name="T26" fmla="*/ 681 w 987"/>
                <a:gd name="T27" fmla="*/ 987 h 987"/>
                <a:gd name="T28" fmla="*/ 935 w 987"/>
                <a:gd name="T29" fmla="*/ 987 h 987"/>
                <a:gd name="T30" fmla="*/ 987 w 987"/>
                <a:gd name="T31" fmla="*/ 938 h 987"/>
                <a:gd name="T32" fmla="*/ 987 w 987"/>
                <a:gd name="T33" fmla="*/ 400 h 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7" h="987">
                  <a:moveTo>
                    <a:pt x="291" y="986"/>
                  </a:moveTo>
                  <a:lnTo>
                    <a:pt x="291" y="645"/>
                  </a:lnTo>
                  <a:cubicBezTo>
                    <a:pt x="291" y="618"/>
                    <a:pt x="313" y="596"/>
                    <a:pt x="340" y="596"/>
                  </a:cubicBezTo>
                  <a:lnTo>
                    <a:pt x="633" y="596"/>
                  </a:lnTo>
                  <a:cubicBezTo>
                    <a:pt x="660" y="596"/>
                    <a:pt x="682" y="618"/>
                    <a:pt x="682" y="645"/>
                  </a:cubicBezTo>
                  <a:lnTo>
                    <a:pt x="682" y="986"/>
                  </a:lnTo>
                  <a:moveTo>
                    <a:pt x="0" y="392"/>
                  </a:moveTo>
                  <a:lnTo>
                    <a:pt x="0" y="937"/>
                  </a:lnTo>
                  <a:cubicBezTo>
                    <a:pt x="0" y="964"/>
                    <a:pt x="18" y="986"/>
                    <a:pt x="41" y="986"/>
                  </a:cubicBezTo>
                  <a:lnTo>
                    <a:pt x="289" y="986"/>
                  </a:lnTo>
                  <a:moveTo>
                    <a:pt x="0" y="390"/>
                  </a:moveTo>
                  <a:lnTo>
                    <a:pt x="494" y="0"/>
                  </a:lnTo>
                  <a:lnTo>
                    <a:pt x="987" y="390"/>
                  </a:lnTo>
                  <a:moveTo>
                    <a:pt x="681" y="987"/>
                  </a:moveTo>
                  <a:lnTo>
                    <a:pt x="935" y="987"/>
                  </a:lnTo>
                  <a:cubicBezTo>
                    <a:pt x="964" y="987"/>
                    <a:pt x="987" y="965"/>
                    <a:pt x="987" y="938"/>
                  </a:cubicBezTo>
                  <a:lnTo>
                    <a:pt x="987" y="400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356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EEF8F00-78D7-4DA6-981D-4A2AC24F47A8}"/>
              </a:ext>
            </a:extLst>
          </p:cNvPr>
          <p:cNvSpPr/>
          <p:nvPr/>
        </p:nvSpPr>
        <p:spPr>
          <a:xfrm>
            <a:off x="472611" y="631759"/>
            <a:ext cx="10746769" cy="4378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dirty="0"/>
          </a:p>
          <a:p>
            <a:r>
              <a:rPr lang="es-MX" sz="1750" dirty="0"/>
              <a:t>Se considera vivienda de descanso aquella que se encuentre en los siguientes destinos de playa: </a:t>
            </a:r>
            <a:endParaRPr lang="es-MX" sz="1750" dirty="0" smtClean="0"/>
          </a:p>
          <a:p>
            <a:endParaRPr lang="es-MX" sz="1600" dirty="0"/>
          </a:p>
          <a:p>
            <a:pPr marL="285750" indent="-285750">
              <a:buFont typeface="Segoe UI Symbol" panose="020B0502040204020203" pitchFamily="34" charset="0"/>
              <a:buChar char="⁕"/>
            </a:pPr>
            <a:r>
              <a:rPr lang="es-MX" sz="1750" b="1" dirty="0"/>
              <a:t>Jalisco:</a:t>
            </a:r>
            <a:r>
              <a:rPr lang="es-MX" sz="1750" dirty="0"/>
              <a:t> Puerto Vallarta </a:t>
            </a:r>
          </a:p>
          <a:p>
            <a:pPr marL="285750" indent="-285750">
              <a:buFont typeface="Segoe UI Symbol" panose="020B0502040204020203" pitchFamily="34" charset="0"/>
              <a:buChar char="⁕"/>
            </a:pPr>
            <a:r>
              <a:rPr lang="es-MX" sz="1750" b="1" dirty="0"/>
              <a:t>Sinaloa:</a:t>
            </a:r>
            <a:r>
              <a:rPr lang="es-MX" sz="1750" dirty="0"/>
              <a:t> Mazatlán </a:t>
            </a:r>
          </a:p>
          <a:p>
            <a:pPr marL="285750" indent="-285750">
              <a:buFont typeface="Segoe UI Symbol" panose="020B0502040204020203" pitchFamily="34" charset="0"/>
              <a:buChar char="⁕"/>
            </a:pPr>
            <a:r>
              <a:rPr lang="es-MX" sz="1750" b="1" dirty="0"/>
              <a:t>Sonora:</a:t>
            </a:r>
            <a:r>
              <a:rPr lang="es-MX" sz="1750" dirty="0"/>
              <a:t> Guaymas </a:t>
            </a:r>
          </a:p>
          <a:p>
            <a:pPr marL="285750" indent="-285750">
              <a:buFont typeface="Segoe UI Symbol" panose="020B0502040204020203" pitchFamily="34" charset="0"/>
              <a:buChar char="⁕"/>
            </a:pPr>
            <a:r>
              <a:rPr lang="es-MX" sz="1750" b="1" dirty="0"/>
              <a:t>Baja California Sur: </a:t>
            </a:r>
            <a:r>
              <a:rPr lang="es-MX" sz="1750" dirty="0"/>
              <a:t>Cabo San Lucas, San </a:t>
            </a:r>
            <a:r>
              <a:rPr lang="es-MX" sz="1750" dirty="0" smtClean="0"/>
              <a:t>José </a:t>
            </a:r>
            <a:r>
              <a:rPr lang="es-MX" sz="1750" dirty="0"/>
              <a:t>del Cabo </a:t>
            </a:r>
          </a:p>
          <a:p>
            <a:pPr marL="285750" indent="-285750">
              <a:buFont typeface="Segoe UI Symbol" panose="020B0502040204020203" pitchFamily="34" charset="0"/>
              <a:buChar char="⁕"/>
            </a:pPr>
            <a:r>
              <a:rPr lang="es-MX" sz="1750" b="1" dirty="0"/>
              <a:t>Guerrero:</a:t>
            </a:r>
            <a:r>
              <a:rPr lang="es-MX" sz="1750" dirty="0"/>
              <a:t> Acapulco y Ixtapa Zihuatanejo </a:t>
            </a:r>
          </a:p>
          <a:p>
            <a:pPr marL="285750" indent="-285750">
              <a:buFont typeface="Segoe UI Symbol" panose="020B0502040204020203" pitchFamily="34" charset="0"/>
              <a:buChar char="⁕"/>
            </a:pPr>
            <a:r>
              <a:rPr lang="es-MX" sz="1750" b="1" dirty="0"/>
              <a:t>Colima: </a:t>
            </a:r>
            <a:r>
              <a:rPr lang="es-MX" sz="1750" dirty="0"/>
              <a:t>Manzanillo </a:t>
            </a:r>
          </a:p>
          <a:p>
            <a:pPr marL="285750" indent="-285750">
              <a:buFont typeface="Segoe UI Symbol" panose="020B0502040204020203" pitchFamily="34" charset="0"/>
              <a:buChar char="⁕"/>
            </a:pPr>
            <a:r>
              <a:rPr lang="es-MX" sz="1750" b="1" dirty="0"/>
              <a:t>Veracruz:</a:t>
            </a:r>
            <a:r>
              <a:rPr lang="es-MX" sz="1750" dirty="0"/>
              <a:t> Barra de Cazones, Playa Escondida, Mocambo, Tecolutla y Chachalacas </a:t>
            </a:r>
          </a:p>
          <a:p>
            <a:pPr marL="285750" indent="-285750">
              <a:buFont typeface="Segoe UI Symbol" panose="020B0502040204020203" pitchFamily="34" charset="0"/>
              <a:buChar char="⁕"/>
            </a:pPr>
            <a:r>
              <a:rPr lang="es-MX" sz="1750" b="1" dirty="0"/>
              <a:t>Oaxaca:</a:t>
            </a:r>
            <a:r>
              <a:rPr lang="es-MX" sz="1750" dirty="0"/>
              <a:t> Puerto Escondido, Mazunte y Huatulco </a:t>
            </a:r>
          </a:p>
          <a:p>
            <a:pPr marL="285750" indent="-285750">
              <a:buFont typeface="Segoe UI Symbol" panose="020B0502040204020203" pitchFamily="34" charset="0"/>
              <a:buChar char="⁕"/>
            </a:pPr>
            <a:r>
              <a:rPr lang="es-MX" sz="1750" b="1" dirty="0"/>
              <a:t>Nayarit:</a:t>
            </a:r>
            <a:r>
              <a:rPr lang="es-MX" sz="1750" dirty="0"/>
              <a:t> Nuevo Vallarta, Bahía Bucearías, Punta Mita y Santa Cruz </a:t>
            </a:r>
            <a:endParaRPr lang="es-MX" sz="1750" dirty="0" smtClean="0"/>
          </a:p>
          <a:p>
            <a:pPr marL="285750" indent="-285750">
              <a:buFont typeface="Segoe UI Symbol" panose="020B0502040204020203" pitchFamily="34" charset="0"/>
              <a:buChar char="⁕"/>
            </a:pPr>
            <a:endParaRPr lang="es-MX" dirty="0"/>
          </a:p>
          <a:p>
            <a:r>
              <a:rPr lang="es-MX" sz="1600" dirty="0" smtClean="0"/>
              <a:t>Si el solicitante adquiere un inmueble catalogado como vivienda de descanso, pero vive o trabaja en la misma entidad federativa, no se considera como vivienda de descanso. La CDMX y Edo. de México, se consideran misma entidad federativa </a:t>
            </a:r>
            <a:endParaRPr lang="es-MX" sz="1600" dirty="0"/>
          </a:p>
          <a:p>
            <a:endParaRPr lang="es-MX" dirty="0"/>
          </a:p>
        </p:txBody>
      </p:sp>
      <p:pic>
        <p:nvPicPr>
          <p:cNvPr id="13" name="Picture 2" descr="Resultado de imagen para ojo turco rojo">
            <a:hlinkClick r:id="rId2" action="ppaction://hlinksldjump"/>
            <a:extLst>
              <a:ext uri="{FF2B5EF4-FFF2-40B4-BE49-F238E27FC236}">
                <a16:creationId xmlns:a16="http://schemas.microsoft.com/office/drawing/2014/main" id="{1891A663-60B4-40CA-B5C7-739E886F7C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72" t="70780" r="9747" b="11308"/>
          <a:stretch/>
        </p:blipFill>
        <p:spPr bwMode="auto">
          <a:xfrm>
            <a:off x="11399707" y="5630624"/>
            <a:ext cx="656343" cy="62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sultado de imagen de icono de playa 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585" y="1526433"/>
            <a:ext cx="1054231" cy="105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o 7"/>
          <p:cNvGrpSpPr/>
          <p:nvPr/>
        </p:nvGrpSpPr>
        <p:grpSpPr>
          <a:xfrm>
            <a:off x="8356804" y="1554389"/>
            <a:ext cx="1079008" cy="1166343"/>
            <a:chOff x="1380343" y="1758846"/>
            <a:chExt cx="1132591" cy="1224263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01804369-A8C2-4DEB-AD76-B4A0048A0B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473" t="62297" r="4624"/>
            <a:stretch/>
          </p:blipFill>
          <p:spPr>
            <a:xfrm>
              <a:off x="1380343" y="2521526"/>
              <a:ext cx="1112877" cy="461583"/>
            </a:xfrm>
            <a:prstGeom prst="rect">
              <a:avLst/>
            </a:prstGeom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l="16407" t="4073" r="17099"/>
            <a:stretch/>
          </p:blipFill>
          <p:spPr>
            <a:xfrm>
              <a:off x="1560105" y="1758846"/>
              <a:ext cx="952829" cy="883662"/>
            </a:xfrm>
            <a:prstGeom prst="rect">
              <a:avLst/>
            </a:prstGeom>
          </p:spPr>
        </p:pic>
      </p:grpSp>
      <p:grpSp>
        <p:nvGrpSpPr>
          <p:cNvPr id="11" name="Grupo 10"/>
          <p:cNvGrpSpPr/>
          <p:nvPr/>
        </p:nvGrpSpPr>
        <p:grpSpPr>
          <a:xfrm>
            <a:off x="1642222" y="5206217"/>
            <a:ext cx="1031865" cy="1115384"/>
            <a:chOff x="1380343" y="1758846"/>
            <a:chExt cx="1132591" cy="1224263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01804369-A8C2-4DEB-AD76-B4A0048A0B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473" t="62297" r="4624"/>
            <a:stretch/>
          </p:blipFill>
          <p:spPr>
            <a:xfrm>
              <a:off x="1380343" y="2521526"/>
              <a:ext cx="1112877" cy="461583"/>
            </a:xfrm>
            <a:prstGeom prst="rect">
              <a:avLst/>
            </a:prstGeom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l="16407" t="4073" r="17099"/>
            <a:stretch/>
          </p:blipFill>
          <p:spPr>
            <a:xfrm>
              <a:off x="1560105" y="1758846"/>
              <a:ext cx="952829" cy="883662"/>
            </a:xfrm>
            <a:prstGeom prst="rect">
              <a:avLst/>
            </a:prstGeom>
          </p:spPr>
        </p:pic>
      </p:grpSp>
      <p:pic>
        <p:nvPicPr>
          <p:cNvPr id="15" name="Picture 10" descr="Resultado de imagen para house icon vector">
            <a:extLst>
              <a:ext uri="{FF2B5EF4-FFF2-40B4-BE49-F238E27FC236}">
                <a16:creationId xmlns:a16="http://schemas.microsoft.com/office/drawing/2014/main" id="{8BF2B85F-E0F3-40DA-887E-6075BA94C1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5" t="14952" r="22408" b="24532"/>
          <a:stretch/>
        </p:blipFill>
        <p:spPr bwMode="auto">
          <a:xfrm>
            <a:off x="7902443" y="5206217"/>
            <a:ext cx="832479" cy="99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Resultado de imagen para arrow yellow icon vector png">
            <a:extLst>
              <a:ext uri="{FF2B5EF4-FFF2-40B4-BE49-F238E27FC236}">
                <a16:creationId xmlns:a16="http://schemas.microsoft.com/office/drawing/2014/main" id="{81BF7596-5ACA-4C50-B0C7-3D8A747E2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44372">
            <a:off x="8594355" y="4931824"/>
            <a:ext cx="763117" cy="84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upo 16"/>
          <p:cNvGrpSpPr/>
          <p:nvPr/>
        </p:nvGrpSpPr>
        <p:grpSpPr>
          <a:xfrm>
            <a:off x="9074213" y="5296477"/>
            <a:ext cx="1035558" cy="1025124"/>
            <a:chOff x="3265597" y="1418255"/>
            <a:chExt cx="1096743" cy="1085692"/>
          </a:xfrm>
        </p:grpSpPr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01804369-A8C2-4DEB-AD76-B4A0048A0B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473" t="62297" r="4624"/>
            <a:stretch/>
          </p:blipFill>
          <p:spPr>
            <a:xfrm>
              <a:off x="3265597" y="2118193"/>
              <a:ext cx="1005969" cy="385754"/>
            </a:xfrm>
            <a:prstGeom prst="rect">
              <a:avLst/>
            </a:prstGeom>
          </p:spPr>
        </p:pic>
        <p:pic>
          <p:nvPicPr>
            <p:cNvPr id="19" name="Imagen 18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l="16407" t="4073" r="17099"/>
            <a:stretch/>
          </p:blipFill>
          <p:spPr>
            <a:xfrm>
              <a:off x="3428089" y="1418255"/>
              <a:ext cx="934251" cy="801046"/>
            </a:xfrm>
            <a:prstGeom prst="rect">
              <a:avLst/>
            </a:prstGeom>
          </p:spPr>
        </p:pic>
      </p:grpSp>
      <p:sp>
        <p:nvSpPr>
          <p:cNvPr id="5" name="CuadroTexto 4"/>
          <p:cNvSpPr txBox="1"/>
          <p:nvPr/>
        </p:nvSpPr>
        <p:spPr>
          <a:xfrm>
            <a:off x="1231577" y="4757698"/>
            <a:ext cx="26537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smtClean="0"/>
              <a:t>Principal y de Inversión</a:t>
            </a:r>
            <a:endParaRPr lang="es-MX" sz="2000" b="1" dirty="0"/>
          </a:p>
        </p:txBody>
      </p:sp>
      <p:sp>
        <p:nvSpPr>
          <p:cNvPr id="20" name="CuadroTexto 19"/>
          <p:cNvSpPr txBox="1"/>
          <p:nvPr/>
        </p:nvSpPr>
        <p:spPr>
          <a:xfrm>
            <a:off x="7371336" y="4803373"/>
            <a:ext cx="1062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smtClean="0"/>
              <a:t>Liquidez</a:t>
            </a:r>
            <a:endParaRPr lang="es-MX" sz="2000" b="1" dirty="0"/>
          </a:p>
        </p:txBody>
      </p:sp>
      <p:pic>
        <p:nvPicPr>
          <p:cNvPr id="21" name="Imagen 20" descr="interior superior 2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5339"/>
          </a:xfrm>
          <a:prstGeom prst="rect">
            <a:avLst/>
          </a:prstGeom>
        </p:spPr>
      </p:pic>
      <p:sp>
        <p:nvSpPr>
          <p:cNvPr id="22" name="Marcador de contenido 2"/>
          <p:cNvSpPr txBox="1">
            <a:spLocks/>
          </p:cNvSpPr>
          <p:nvPr/>
        </p:nvSpPr>
        <p:spPr>
          <a:xfrm>
            <a:off x="2801526" y="5357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 smtClean="0">
                <a:solidFill>
                  <a:schemeClr val="bg1"/>
                </a:solidFill>
                <a:latin typeface="Frutiger LT for BNS Medium"/>
                <a:cs typeface="Frutiger LT for BNS Medium"/>
              </a:rPr>
              <a:t>2</a:t>
            </a:r>
            <a:endParaRPr lang="es-ES" dirty="0">
              <a:solidFill>
                <a:schemeClr val="bg1"/>
              </a:solidFill>
              <a:latin typeface="Frutiger LT for BNS Medium"/>
              <a:cs typeface="Frutiger LT for BNS Medium"/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87" y="-19957"/>
            <a:ext cx="3083578" cy="717259"/>
          </a:xfrm>
          <a:prstGeom prst="rect">
            <a:avLst/>
          </a:prstGeom>
        </p:spPr>
      </p:pic>
      <p:sp>
        <p:nvSpPr>
          <p:cNvPr id="24" name="Marcador de contenido 2"/>
          <p:cNvSpPr txBox="1">
            <a:spLocks/>
          </p:cNvSpPr>
          <p:nvPr/>
        </p:nvSpPr>
        <p:spPr>
          <a:xfrm>
            <a:off x="4376226" y="119304"/>
            <a:ext cx="4941065" cy="4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latin typeface="Frutiger LT for BNS Medium"/>
                <a:cs typeface="Frutiger LT for BNS Medium"/>
              </a:rPr>
              <a:t>Usos de la vivienda</a:t>
            </a:r>
            <a:endParaRPr lang="es-ES" sz="2400" b="1" dirty="0">
              <a:latin typeface="Frutiger LT for BNS Medium"/>
              <a:cs typeface="Frutiger LT for BNS Medium"/>
            </a:endParaRPr>
          </a:p>
        </p:txBody>
      </p:sp>
      <p:grpSp>
        <p:nvGrpSpPr>
          <p:cNvPr id="25" name="Grupo 24"/>
          <p:cNvGrpSpPr/>
          <p:nvPr/>
        </p:nvGrpSpPr>
        <p:grpSpPr>
          <a:xfrm>
            <a:off x="3690102" y="21622"/>
            <a:ext cx="664184" cy="664184"/>
            <a:chOff x="2322881" y="1536358"/>
            <a:chExt cx="666514" cy="666514"/>
          </a:xfrm>
        </p:grpSpPr>
        <p:grpSp>
          <p:nvGrpSpPr>
            <p:cNvPr id="26" name="Grupo 25"/>
            <p:cNvGrpSpPr/>
            <p:nvPr/>
          </p:nvGrpSpPr>
          <p:grpSpPr>
            <a:xfrm>
              <a:off x="2322881" y="1536358"/>
              <a:ext cx="666514" cy="666514"/>
              <a:chOff x="7177548" y="99293"/>
              <a:chExt cx="521110" cy="521110"/>
            </a:xfrm>
          </p:grpSpPr>
          <p:sp>
            <p:nvSpPr>
              <p:cNvPr id="28" name="Elipse 27"/>
              <p:cNvSpPr/>
              <p:nvPr/>
            </p:nvSpPr>
            <p:spPr>
              <a:xfrm>
                <a:off x="7177548" y="99293"/>
                <a:ext cx="521110" cy="5211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9" name="Elipse 28"/>
              <p:cNvSpPr/>
              <p:nvPr/>
            </p:nvSpPr>
            <p:spPr>
              <a:xfrm>
                <a:off x="7208216" y="129048"/>
                <a:ext cx="442125" cy="442125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0DE1776E-F9CB-7D44-8673-59F2F64498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8270" y="1704277"/>
              <a:ext cx="293161" cy="293161"/>
            </a:xfrm>
            <a:custGeom>
              <a:avLst/>
              <a:gdLst>
                <a:gd name="T0" fmla="*/ 291 w 987"/>
                <a:gd name="T1" fmla="*/ 986 h 987"/>
                <a:gd name="T2" fmla="*/ 291 w 987"/>
                <a:gd name="T3" fmla="*/ 645 h 987"/>
                <a:gd name="T4" fmla="*/ 340 w 987"/>
                <a:gd name="T5" fmla="*/ 596 h 987"/>
                <a:gd name="T6" fmla="*/ 633 w 987"/>
                <a:gd name="T7" fmla="*/ 596 h 987"/>
                <a:gd name="T8" fmla="*/ 682 w 987"/>
                <a:gd name="T9" fmla="*/ 645 h 987"/>
                <a:gd name="T10" fmla="*/ 682 w 987"/>
                <a:gd name="T11" fmla="*/ 986 h 987"/>
                <a:gd name="T12" fmla="*/ 0 w 987"/>
                <a:gd name="T13" fmla="*/ 392 h 987"/>
                <a:gd name="T14" fmla="*/ 0 w 987"/>
                <a:gd name="T15" fmla="*/ 937 h 987"/>
                <a:gd name="T16" fmla="*/ 41 w 987"/>
                <a:gd name="T17" fmla="*/ 986 h 987"/>
                <a:gd name="T18" fmla="*/ 289 w 987"/>
                <a:gd name="T19" fmla="*/ 986 h 987"/>
                <a:gd name="T20" fmla="*/ 0 w 987"/>
                <a:gd name="T21" fmla="*/ 390 h 987"/>
                <a:gd name="T22" fmla="*/ 494 w 987"/>
                <a:gd name="T23" fmla="*/ 0 h 987"/>
                <a:gd name="T24" fmla="*/ 987 w 987"/>
                <a:gd name="T25" fmla="*/ 390 h 987"/>
                <a:gd name="T26" fmla="*/ 681 w 987"/>
                <a:gd name="T27" fmla="*/ 987 h 987"/>
                <a:gd name="T28" fmla="*/ 935 w 987"/>
                <a:gd name="T29" fmla="*/ 987 h 987"/>
                <a:gd name="T30" fmla="*/ 987 w 987"/>
                <a:gd name="T31" fmla="*/ 938 h 987"/>
                <a:gd name="T32" fmla="*/ 987 w 987"/>
                <a:gd name="T33" fmla="*/ 400 h 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7" h="987">
                  <a:moveTo>
                    <a:pt x="291" y="986"/>
                  </a:moveTo>
                  <a:lnTo>
                    <a:pt x="291" y="645"/>
                  </a:lnTo>
                  <a:cubicBezTo>
                    <a:pt x="291" y="618"/>
                    <a:pt x="313" y="596"/>
                    <a:pt x="340" y="596"/>
                  </a:cubicBezTo>
                  <a:lnTo>
                    <a:pt x="633" y="596"/>
                  </a:lnTo>
                  <a:cubicBezTo>
                    <a:pt x="660" y="596"/>
                    <a:pt x="682" y="618"/>
                    <a:pt x="682" y="645"/>
                  </a:cubicBezTo>
                  <a:lnTo>
                    <a:pt x="682" y="986"/>
                  </a:lnTo>
                  <a:moveTo>
                    <a:pt x="0" y="392"/>
                  </a:moveTo>
                  <a:lnTo>
                    <a:pt x="0" y="937"/>
                  </a:lnTo>
                  <a:cubicBezTo>
                    <a:pt x="0" y="964"/>
                    <a:pt x="18" y="986"/>
                    <a:pt x="41" y="986"/>
                  </a:cubicBezTo>
                  <a:lnTo>
                    <a:pt x="289" y="986"/>
                  </a:lnTo>
                  <a:moveTo>
                    <a:pt x="0" y="390"/>
                  </a:moveTo>
                  <a:lnTo>
                    <a:pt x="494" y="0"/>
                  </a:lnTo>
                  <a:lnTo>
                    <a:pt x="987" y="390"/>
                  </a:lnTo>
                  <a:moveTo>
                    <a:pt x="681" y="987"/>
                  </a:moveTo>
                  <a:lnTo>
                    <a:pt x="935" y="987"/>
                  </a:lnTo>
                  <a:cubicBezTo>
                    <a:pt x="964" y="987"/>
                    <a:pt x="987" y="965"/>
                    <a:pt x="987" y="938"/>
                  </a:cubicBezTo>
                  <a:lnTo>
                    <a:pt x="987" y="400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</p:grpSp>
      <p:sp>
        <p:nvSpPr>
          <p:cNvPr id="6" name="Rectángulo 5"/>
          <p:cNvSpPr/>
          <p:nvPr/>
        </p:nvSpPr>
        <p:spPr>
          <a:xfrm>
            <a:off x="9622585" y="2625878"/>
            <a:ext cx="2323072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b="1" dirty="0"/>
              <a:t>Descanso:  </a:t>
            </a:r>
            <a:endParaRPr lang="es-MX" sz="2000" b="1" dirty="0" smtClean="0"/>
          </a:p>
          <a:p>
            <a:r>
              <a:rPr lang="es-MX" b="1" dirty="0" smtClean="0">
                <a:solidFill>
                  <a:srgbClr val="FF0000"/>
                </a:solidFill>
              </a:rPr>
              <a:t>65</a:t>
            </a:r>
            <a:r>
              <a:rPr lang="es-MX" b="1" dirty="0">
                <a:solidFill>
                  <a:srgbClr val="FF0000"/>
                </a:solidFill>
              </a:rPr>
              <a:t>% de aforo máximo</a:t>
            </a:r>
            <a:r>
              <a:rPr lang="es-MX" dirty="0"/>
              <a:t>.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2806114" y="5157808"/>
            <a:ext cx="324355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750" dirty="0" smtClean="0"/>
              <a:t>Se considera como </a:t>
            </a:r>
            <a:r>
              <a:rPr lang="es-MX" sz="1750" b="1" dirty="0" smtClean="0"/>
              <a:t>Residencial; </a:t>
            </a:r>
            <a:r>
              <a:rPr lang="es-MX" sz="1750" dirty="0" smtClean="0"/>
              <a:t>pero si el inmueble se encuentra en destino playa se considerará </a:t>
            </a:r>
            <a:r>
              <a:rPr lang="es-MX" sz="1750" b="1" dirty="0" smtClean="0"/>
              <a:t>vivienda de descanso</a:t>
            </a:r>
            <a:endParaRPr lang="es-MX" sz="1750" b="1" dirty="0"/>
          </a:p>
        </p:txBody>
      </p:sp>
    </p:spTree>
    <p:extLst>
      <p:ext uri="{BB962C8B-B14F-4D97-AF65-F5344CB8AC3E}">
        <p14:creationId xmlns:p14="http://schemas.microsoft.com/office/powerpoint/2010/main" val="346709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474114" y="3583788"/>
            <a:ext cx="3727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</a:rPr>
              <a:t>Valor mínimo del inmueble:</a:t>
            </a:r>
            <a:endParaRPr lang="es-MX" sz="2400" b="1" dirty="0">
              <a:solidFill>
                <a:srgbClr val="FF0000"/>
              </a:solidFill>
            </a:endParaRPr>
          </a:p>
        </p:txBody>
      </p:sp>
      <p:sp>
        <p:nvSpPr>
          <p:cNvPr id="5" name="2 Subtítulo"/>
          <p:cNvSpPr txBox="1">
            <a:spLocks/>
          </p:cNvSpPr>
          <p:nvPr/>
        </p:nvSpPr>
        <p:spPr>
          <a:xfrm>
            <a:off x="4069090" y="4066176"/>
            <a:ext cx="4250378" cy="20313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MX"/>
            </a:defPPr>
            <a:lvl1pPr>
              <a:defRPr b="1"/>
            </a:lvl1pPr>
            <a:lvl2pPr lvl="1"/>
          </a:lstStyle>
          <a:p>
            <a:pPr lvl="1"/>
            <a:r>
              <a:rPr lang="es-MX" dirty="0" smtClean="0"/>
              <a:t>Residencial</a:t>
            </a:r>
          </a:p>
          <a:p>
            <a:pPr marL="742950" lvl="1" indent="-285750">
              <a:buBlip>
                <a:blip r:embed="rId2"/>
              </a:buBlip>
            </a:pPr>
            <a:r>
              <a:rPr lang="es-MX" dirty="0" smtClean="0"/>
              <a:t>CDMX, GDL, MTY:</a:t>
            </a:r>
            <a:r>
              <a:rPr lang="es-MX" b="1" dirty="0" smtClean="0"/>
              <a:t>	$400,000</a:t>
            </a:r>
            <a:endParaRPr lang="es-MX" b="1" dirty="0"/>
          </a:p>
          <a:p>
            <a:pPr marL="742950" lvl="1" indent="-285750">
              <a:buBlip>
                <a:blip r:embed="rId2"/>
              </a:buBlip>
            </a:pPr>
            <a:r>
              <a:rPr lang="es-MX" dirty="0" smtClean="0"/>
              <a:t>Resto del país:	</a:t>
            </a:r>
            <a:r>
              <a:rPr lang="es-MX" b="1" dirty="0" smtClean="0"/>
              <a:t>$350,000</a:t>
            </a:r>
          </a:p>
          <a:p>
            <a:pPr lvl="1"/>
            <a:endParaRPr lang="es-MX" dirty="0" smtClean="0"/>
          </a:p>
          <a:p>
            <a:pPr lvl="1"/>
            <a:r>
              <a:rPr lang="es-MX" dirty="0" smtClean="0"/>
              <a:t>Construcción</a:t>
            </a:r>
            <a:endParaRPr lang="es-MX" dirty="0"/>
          </a:p>
          <a:p>
            <a:pPr marL="742950" lvl="1" indent="-285750">
              <a:buBlip>
                <a:blip r:embed="rId2"/>
              </a:buBlip>
            </a:pPr>
            <a:r>
              <a:rPr lang="es-MX" dirty="0"/>
              <a:t>CDMX, GDL, MTY:</a:t>
            </a:r>
            <a:r>
              <a:rPr lang="es-MX" b="1" dirty="0"/>
              <a:t>	</a:t>
            </a:r>
            <a:r>
              <a:rPr lang="es-MX" b="1" dirty="0" smtClean="0"/>
              <a:t>$1’000,000</a:t>
            </a:r>
            <a:endParaRPr lang="es-MX" b="1" dirty="0"/>
          </a:p>
          <a:p>
            <a:pPr marL="742950" lvl="1" indent="-285750">
              <a:buBlip>
                <a:blip r:embed="rId2"/>
              </a:buBlip>
            </a:pPr>
            <a:r>
              <a:rPr lang="es-MX" dirty="0"/>
              <a:t>Resto del país:	</a:t>
            </a:r>
            <a:r>
              <a:rPr lang="es-MX" b="1" dirty="0" smtClean="0"/>
              <a:t>$750,000</a:t>
            </a:r>
            <a:endParaRPr lang="es-MX" b="1" dirty="0"/>
          </a:p>
        </p:txBody>
      </p:sp>
      <p:grpSp>
        <p:nvGrpSpPr>
          <p:cNvPr id="9" name="Grupo 8"/>
          <p:cNvGrpSpPr/>
          <p:nvPr/>
        </p:nvGrpSpPr>
        <p:grpSpPr>
          <a:xfrm>
            <a:off x="2623973" y="4066176"/>
            <a:ext cx="1707998" cy="1602980"/>
            <a:chOff x="3291044" y="1397920"/>
            <a:chExt cx="1077027" cy="1010805"/>
          </a:xfrm>
        </p:grpSpPr>
        <p:pic>
          <p:nvPicPr>
            <p:cNvPr id="6" name="Picture 2" descr="Resultado de imagen de mortagage icon png&quot;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1044" y="1397920"/>
              <a:ext cx="1010805" cy="1010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Elipse 6"/>
            <p:cNvSpPr/>
            <p:nvPr/>
          </p:nvSpPr>
          <p:spPr>
            <a:xfrm>
              <a:off x="3833390" y="1605511"/>
              <a:ext cx="368081" cy="36808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85260" y="1439365"/>
              <a:ext cx="682811" cy="792549"/>
            </a:xfrm>
            <a:prstGeom prst="rect">
              <a:avLst/>
            </a:prstGeom>
          </p:spPr>
        </p:pic>
      </p:grpSp>
      <p:pic>
        <p:nvPicPr>
          <p:cNvPr id="9218" name="Picture 2" descr="Resultado de imagen de money bag icon png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879" y="1638477"/>
            <a:ext cx="1364865" cy="136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lipse 10"/>
          <p:cNvSpPr/>
          <p:nvPr/>
        </p:nvSpPr>
        <p:spPr>
          <a:xfrm>
            <a:off x="3152893" y="2209860"/>
            <a:ext cx="618836" cy="61883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CuadroTexto 11"/>
          <p:cNvSpPr txBox="1"/>
          <p:nvPr/>
        </p:nvSpPr>
        <p:spPr>
          <a:xfrm>
            <a:off x="3181625" y="2111758"/>
            <a:ext cx="561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400" b="1" dirty="0" smtClean="0">
                <a:solidFill>
                  <a:srgbClr val="FF4C4C"/>
                </a:solidFill>
                <a:latin typeface="Arial Black" panose="020B0A04020102020204" pitchFamily="34" charset="0"/>
              </a:rPr>
              <a:t>$</a:t>
            </a:r>
            <a:endParaRPr lang="es-MX" sz="4400" b="1" dirty="0">
              <a:solidFill>
                <a:srgbClr val="FF4C4C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4499551" y="1409275"/>
            <a:ext cx="3543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</a:rPr>
              <a:t>Monto mínimo de crédito:</a:t>
            </a:r>
            <a:endParaRPr lang="es-MX" sz="2400" b="1" dirty="0">
              <a:solidFill>
                <a:srgbClr val="FF0000"/>
              </a:solidFill>
            </a:endParaRPr>
          </a:p>
        </p:txBody>
      </p:sp>
      <p:sp>
        <p:nvSpPr>
          <p:cNvPr id="15" name="2 Subtítulo"/>
          <p:cNvSpPr txBox="1">
            <a:spLocks/>
          </p:cNvSpPr>
          <p:nvPr/>
        </p:nvSpPr>
        <p:spPr>
          <a:xfrm>
            <a:off x="4157014" y="1957869"/>
            <a:ext cx="4250378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MX"/>
            </a:defPPr>
            <a:lvl1pPr>
              <a:defRPr b="1"/>
            </a:lvl1pPr>
            <a:lvl2pPr lvl="1"/>
          </a:lstStyle>
          <a:p>
            <a:pPr marL="742950" lvl="1" indent="-285750">
              <a:buBlip>
                <a:blip r:embed="rId2"/>
              </a:buBlip>
            </a:pPr>
            <a:r>
              <a:rPr lang="es-MX" dirty="0" smtClean="0"/>
              <a:t>Residencial:</a:t>
            </a:r>
            <a:r>
              <a:rPr lang="es-MX" b="1" dirty="0" smtClean="0"/>
              <a:t>	$250,000</a:t>
            </a:r>
            <a:endParaRPr lang="es-MX" b="1" dirty="0"/>
          </a:p>
          <a:p>
            <a:pPr marL="742950" lvl="1" indent="-285750">
              <a:buBlip>
                <a:blip r:embed="rId2"/>
              </a:buBlip>
            </a:pPr>
            <a:r>
              <a:rPr lang="es-MX" dirty="0" smtClean="0"/>
              <a:t>Cofinanciados:	</a:t>
            </a:r>
            <a:r>
              <a:rPr lang="es-MX" b="1" dirty="0" smtClean="0"/>
              <a:t>$120,000</a:t>
            </a:r>
          </a:p>
          <a:p>
            <a:pPr marL="742950" lvl="1" indent="-285750">
              <a:buBlip>
                <a:blip r:embed="rId2"/>
              </a:buBlip>
            </a:pPr>
            <a:r>
              <a:rPr lang="es-MX" dirty="0" smtClean="0"/>
              <a:t>Construcción:</a:t>
            </a:r>
            <a:r>
              <a:rPr lang="es-MX" b="1" dirty="0" smtClean="0"/>
              <a:t>	$150,000</a:t>
            </a:r>
          </a:p>
        </p:txBody>
      </p:sp>
      <p:pic>
        <p:nvPicPr>
          <p:cNvPr id="16" name="Picture 2" descr="Resultado de imagen para ojo turco rojo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72" t="70780" r="9747" b="11308"/>
          <a:stretch/>
        </p:blipFill>
        <p:spPr bwMode="auto">
          <a:xfrm>
            <a:off x="11331798" y="5669156"/>
            <a:ext cx="656343" cy="62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 descr="interior superior 2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5339"/>
          </a:xfrm>
          <a:prstGeom prst="rect">
            <a:avLst/>
          </a:prstGeom>
        </p:spPr>
      </p:pic>
      <p:sp>
        <p:nvSpPr>
          <p:cNvPr id="18" name="Marcador de contenido 2"/>
          <p:cNvSpPr txBox="1">
            <a:spLocks/>
          </p:cNvSpPr>
          <p:nvPr/>
        </p:nvSpPr>
        <p:spPr>
          <a:xfrm>
            <a:off x="2801526" y="5357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 smtClean="0">
                <a:solidFill>
                  <a:schemeClr val="bg1"/>
                </a:solidFill>
                <a:latin typeface="Frutiger LT for BNS Medium"/>
                <a:cs typeface="Frutiger LT for BNS Medium"/>
              </a:rPr>
              <a:t>2</a:t>
            </a:r>
            <a:endParaRPr lang="es-ES" dirty="0">
              <a:solidFill>
                <a:schemeClr val="bg1"/>
              </a:solidFill>
              <a:latin typeface="Frutiger LT for BNS Medium"/>
              <a:cs typeface="Frutiger LT for BNS Medium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9144000" y="80743"/>
            <a:ext cx="1034143" cy="545941"/>
          </a:xfrm>
          <a:prstGeom prst="rect">
            <a:avLst/>
          </a:prstGeom>
          <a:solidFill>
            <a:srgbClr val="FFBB8E"/>
          </a:solidFill>
          <a:ln>
            <a:solidFill>
              <a:srgbClr val="FFB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87" y="-19957"/>
            <a:ext cx="3083578" cy="717259"/>
          </a:xfrm>
          <a:prstGeom prst="rect">
            <a:avLst/>
          </a:prstGeom>
        </p:spPr>
      </p:pic>
      <p:sp>
        <p:nvSpPr>
          <p:cNvPr id="20" name="Marcador de contenido 2"/>
          <p:cNvSpPr txBox="1">
            <a:spLocks/>
          </p:cNvSpPr>
          <p:nvPr/>
        </p:nvSpPr>
        <p:spPr>
          <a:xfrm>
            <a:off x="4376226" y="119304"/>
            <a:ext cx="6041403" cy="4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latin typeface="Frutiger LT for BNS Medium"/>
                <a:cs typeface="Frutiger LT for BNS Medium"/>
              </a:rPr>
              <a:t>Monto de crédito y Valor del inmueble</a:t>
            </a:r>
            <a:endParaRPr lang="es-ES" sz="2400" b="1" dirty="0">
              <a:latin typeface="Frutiger LT for BNS Medium"/>
              <a:cs typeface="Frutiger LT for BNS Medium"/>
            </a:endParaRPr>
          </a:p>
        </p:txBody>
      </p:sp>
      <p:grpSp>
        <p:nvGrpSpPr>
          <p:cNvPr id="21" name="Grupo 20"/>
          <p:cNvGrpSpPr/>
          <p:nvPr/>
        </p:nvGrpSpPr>
        <p:grpSpPr>
          <a:xfrm>
            <a:off x="3690102" y="21622"/>
            <a:ext cx="664184" cy="664184"/>
            <a:chOff x="2322881" y="1536358"/>
            <a:chExt cx="666514" cy="666514"/>
          </a:xfrm>
        </p:grpSpPr>
        <p:grpSp>
          <p:nvGrpSpPr>
            <p:cNvPr id="22" name="Grupo 21"/>
            <p:cNvGrpSpPr/>
            <p:nvPr/>
          </p:nvGrpSpPr>
          <p:grpSpPr>
            <a:xfrm>
              <a:off x="2322881" y="1536358"/>
              <a:ext cx="666514" cy="666514"/>
              <a:chOff x="7177548" y="99293"/>
              <a:chExt cx="521110" cy="521110"/>
            </a:xfrm>
          </p:grpSpPr>
          <p:sp>
            <p:nvSpPr>
              <p:cNvPr id="24" name="Elipse 23"/>
              <p:cNvSpPr/>
              <p:nvPr/>
            </p:nvSpPr>
            <p:spPr>
              <a:xfrm>
                <a:off x="7177548" y="99293"/>
                <a:ext cx="521110" cy="5211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5" name="Elipse 24"/>
              <p:cNvSpPr/>
              <p:nvPr/>
            </p:nvSpPr>
            <p:spPr>
              <a:xfrm>
                <a:off x="7208216" y="129048"/>
                <a:ext cx="442125" cy="442125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0DE1776E-F9CB-7D44-8673-59F2F64498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8270" y="1704277"/>
              <a:ext cx="293161" cy="293161"/>
            </a:xfrm>
            <a:custGeom>
              <a:avLst/>
              <a:gdLst>
                <a:gd name="T0" fmla="*/ 291 w 987"/>
                <a:gd name="T1" fmla="*/ 986 h 987"/>
                <a:gd name="T2" fmla="*/ 291 w 987"/>
                <a:gd name="T3" fmla="*/ 645 h 987"/>
                <a:gd name="T4" fmla="*/ 340 w 987"/>
                <a:gd name="T5" fmla="*/ 596 h 987"/>
                <a:gd name="T6" fmla="*/ 633 w 987"/>
                <a:gd name="T7" fmla="*/ 596 h 987"/>
                <a:gd name="T8" fmla="*/ 682 w 987"/>
                <a:gd name="T9" fmla="*/ 645 h 987"/>
                <a:gd name="T10" fmla="*/ 682 w 987"/>
                <a:gd name="T11" fmla="*/ 986 h 987"/>
                <a:gd name="T12" fmla="*/ 0 w 987"/>
                <a:gd name="T13" fmla="*/ 392 h 987"/>
                <a:gd name="T14" fmla="*/ 0 w 987"/>
                <a:gd name="T15" fmla="*/ 937 h 987"/>
                <a:gd name="T16" fmla="*/ 41 w 987"/>
                <a:gd name="T17" fmla="*/ 986 h 987"/>
                <a:gd name="T18" fmla="*/ 289 w 987"/>
                <a:gd name="T19" fmla="*/ 986 h 987"/>
                <a:gd name="T20" fmla="*/ 0 w 987"/>
                <a:gd name="T21" fmla="*/ 390 h 987"/>
                <a:gd name="T22" fmla="*/ 494 w 987"/>
                <a:gd name="T23" fmla="*/ 0 h 987"/>
                <a:gd name="T24" fmla="*/ 987 w 987"/>
                <a:gd name="T25" fmla="*/ 390 h 987"/>
                <a:gd name="T26" fmla="*/ 681 w 987"/>
                <a:gd name="T27" fmla="*/ 987 h 987"/>
                <a:gd name="T28" fmla="*/ 935 w 987"/>
                <a:gd name="T29" fmla="*/ 987 h 987"/>
                <a:gd name="T30" fmla="*/ 987 w 987"/>
                <a:gd name="T31" fmla="*/ 938 h 987"/>
                <a:gd name="T32" fmla="*/ 987 w 987"/>
                <a:gd name="T33" fmla="*/ 400 h 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7" h="987">
                  <a:moveTo>
                    <a:pt x="291" y="986"/>
                  </a:moveTo>
                  <a:lnTo>
                    <a:pt x="291" y="645"/>
                  </a:lnTo>
                  <a:cubicBezTo>
                    <a:pt x="291" y="618"/>
                    <a:pt x="313" y="596"/>
                    <a:pt x="340" y="596"/>
                  </a:cubicBezTo>
                  <a:lnTo>
                    <a:pt x="633" y="596"/>
                  </a:lnTo>
                  <a:cubicBezTo>
                    <a:pt x="660" y="596"/>
                    <a:pt x="682" y="618"/>
                    <a:pt x="682" y="645"/>
                  </a:cubicBezTo>
                  <a:lnTo>
                    <a:pt x="682" y="986"/>
                  </a:lnTo>
                  <a:moveTo>
                    <a:pt x="0" y="392"/>
                  </a:moveTo>
                  <a:lnTo>
                    <a:pt x="0" y="937"/>
                  </a:lnTo>
                  <a:cubicBezTo>
                    <a:pt x="0" y="964"/>
                    <a:pt x="18" y="986"/>
                    <a:pt x="41" y="986"/>
                  </a:cubicBezTo>
                  <a:lnTo>
                    <a:pt x="289" y="986"/>
                  </a:lnTo>
                  <a:moveTo>
                    <a:pt x="0" y="390"/>
                  </a:moveTo>
                  <a:lnTo>
                    <a:pt x="494" y="0"/>
                  </a:lnTo>
                  <a:lnTo>
                    <a:pt x="987" y="390"/>
                  </a:lnTo>
                  <a:moveTo>
                    <a:pt x="681" y="987"/>
                  </a:moveTo>
                  <a:lnTo>
                    <a:pt x="935" y="987"/>
                  </a:lnTo>
                  <a:cubicBezTo>
                    <a:pt x="964" y="987"/>
                    <a:pt x="987" y="965"/>
                    <a:pt x="987" y="938"/>
                  </a:cubicBezTo>
                  <a:lnTo>
                    <a:pt x="987" y="400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109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EB0FBF33-9601-4727-AC3E-5EE384290982}"/>
              </a:ext>
            </a:extLst>
          </p:cNvPr>
          <p:cNvSpPr/>
          <p:nvPr/>
        </p:nvSpPr>
        <p:spPr>
          <a:xfrm>
            <a:off x="699470" y="910957"/>
            <a:ext cx="315182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Scotia Headline" panose="020B0703020203020204" pitchFamily="34" charset="0"/>
                <a:ea typeface="Scotia Headline" panose="020B0703020203020204" pitchFamily="34" charset="0"/>
              </a:rPr>
              <a:t>Datos personales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E6FA101A-532B-4EEE-8D3F-E21A47E0B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479" y="1779620"/>
            <a:ext cx="648072" cy="295275"/>
          </a:xfrm>
          <a:prstGeom prst="rect">
            <a:avLst/>
          </a:prstGeom>
        </p:spPr>
      </p:pic>
      <p:pic>
        <p:nvPicPr>
          <p:cNvPr id="27" name="Picture 4" descr="Imagen relacionada">
            <a:extLst>
              <a:ext uri="{FF2B5EF4-FFF2-40B4-BE49-F238E27FC236}">
                <a16:creationId xmlns:a16="http://schemas.microsoft.com/office/drawing/2014/main" id="{AE69599E-A4CB-45AD-B804-0B0245D03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15" y="3292461"/>
            <a:ext cx="3021539" cy="226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upo 27">
            <a:extLst>
              <a:ext uri="{FF2B5EF4-FFF2-40B4-BE49-F238E27FC236}">
                <a16:creationId xmlns:a16="http://schemas.microsoft.com/office/drawing/2014/main" id="{B9D13795-7A81-4F2C-A93F-7184402119D3}"/>
              </a:ext>
            </a:extLst>
          </p:cNvPr>
          <p:cNvGrpSpPr/>
          <p:nvPr/>
        </p:nvGrpSpPr>
        <p:grpSpPr>
          <a:xfrm>
            <a:off x="5783879" y="1710952"/>
            <a:ext cx="2124213" cy="1435969"/>
            <a:chOff x="1170221" y="3394289"/>
            <a:chExt cx="2124213" cy="1435969"/>
          </a:xfrm>
        </p:grpSpPr>
        <p:pic>
          <p:nvPicPr>
            <p:cNvPr id="29" name="Picture 2" descr="Imagen relacionada">
              <a:extLst>
                <a:ext uri="{FF2B5EF4-FFF2-40B4-BE49-F238E27FC236}">
                  <a16:creationId xmlns:a16="http://schemas.microsoft.com/office/drawing/2014/main" id="{3B4F0293-39A1-43FD-AFD5-6566B6A9C0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0221" y="3394289"/>
              <a:ext cx="2124213" cy="1435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32536828-C918-4084-A0D8-B8077F4730BD}"/>
                </a:ext>
              </a:extLst>
            </p:cNvPr>
            <p:cNvSpPr/>
            <p:nvPr/>
          </p:nvSpPr>
          <p:spPr>
            <a:xfrm>
              <a:off x="2699792" y="3436243"/>
              <a:ext cx="594642" cy="21602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31" name="Imagen 30">
            <a:extLst>
              <a:ext uri="{FF2B5EF4-FFF2-40B4-BE49-F238E27FC236}">
                <a16:creationId xmlns:a16="http://schemas.microsoft.com/office/drawing/2014/main" id="{AF964EF5-AF85-40AC-BEAE-2F6498A3F0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396"/>
          <a:stretch/>
        </p:blipFill>
        <p:spPr>
          <a:xfrm>
            <a:off x="5763656" y="4044458"/>
            <a:ext cx="4075834" cy="1268228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E11058FE-3C20-4B68-8F34-BD74CB3D207B}"/>
              </a:ext>
            </a:extLst>
          </p:cNvPr>
          <p:cNvSpPr txBox="1"/>
          <p:nvPr/>
        </p:nvSpPr>
        <p:spPr>
          <a:xfrm>
            <a:off x="890816" y="2777589"/>
            <a:ext cx="2976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ct val="0"/>
              </a:spcBef>
              <a:buClr>
                <a:srgbClr val="C00000"/>
              </a:buClr>
              <a:buBlip>
                <a:blip r:embed="rId6"/>
              </a:buBlip>
            </a:pPr>
            <a:r>
              <a:rPr lang="es-MX" dirty="0"/>
              <a:t>INE (Credencial de elector)</a:t>
            </a: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33F4B553-44AB-4F84-A9CE-E132DF38F4E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1731"/>
          <a:stretch/>
        </p:blipFill>
        <p:spPr>
          <a:xfrm>
            <a:off x="890816" y="1503343"/>
            <a:ext cx="3913658" cy="1274246"/>
          </a:xfrm>
          <a:prstGeom prst="rect">
            <a:avLst/>
          </a:prstGeom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822C77F4-8D6C-4F10-9EAC-57345740856F}"/>
              </a:ext>
            </a:extLst>
          </p:cNvPr>
          <p:cNvSpPr txBox="1"/>
          <p:nvPr/>
        </p:nvSpPr>
        <p:spPr>
          <a:xfrm>
            <a:off x="5783879" y="3292461"/>
            <a:ext cx="2180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ct val="0"/>
              </a:spcBef>
              <a:buClr>
                <a:srgbClr val="C00000"/>
              </a:buClr>
              <a:buBlip>
                <a:blip r:embed="rId6"/>
              </a:buBlip>
            </a:pPr>
            <a:r>
              <a:rPr lang="es-MX" dirty="0"/>
              <a:t>Pasaporte Vigente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144DAA5C-6371-49CB-8A9A-FD90B784458B}"/>
              </a:ext>
            </a:extLst>
          </p:cNvPr>
          <p:cNvSpPr txBox="1"/>
          <p:nvPr/>
        </p:nvSpPr>
        <p:spPr>
          <a:xfrm>
            <a:off x="888369" y="5643657"/>
            <a:ext cx="29199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ct val="0"/>
              </a:spcBef>
              <a:buClr>
                <a:srgbClr val="C00000"/>
              </a:buClr>
              <a:buBlip>
                <a:blip r:embed="rId6"/>
              </a:buBlip>
            </a:pPr>
            <a:r>
              <a:rPr lang="es-MX" dirty="0"/>
              <a:t>Cedula Profesional Digital </a:t>
            </a:r>
          </a:p>
          <a:p>
            <a:pPr>
              <a:spcBef>
                <a:spcPct val="0"/>
              </a:spcBef>
              <a:buClr>
                <a:srgbClr val="C00000"/>
              </a:buClr>
            </a:pPr>
            <a:r>
              <a:rPr lang="es-MX" dirty="0"/>
              <a:t>     (ultima Versión, no papel)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DD9CD231-1D88-4B45-AF0E-917D60BB55FD}"/>
              </a:ext>
            </a:extLst>
          </p:cNvPr>
          <p:cNvSpPr txBox="1"/>
          <p:nvPr/>
        </p:nvSpPr>
        <p:spPr>
          <a:xfrm>
            <a:off x="5783879" y="5359357"/>
            <a:ext cx="5638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ct val="0"/>
              </a:spcBef>
              <a:buClr>
                <a:srgbClr val="C00000"/>
              </a:buClr>
              <a:buBlip>
                <a:blip r:embed="rId6"/>
              </a:buBlip>
            </a:pPr>
            <a:r>
              <a:rPr lang="es-MX" dirty="0"/>
              <a:t>Extranjero: pasaporte vigente – FM2 o FM3 actualizada</a:t>
            </a:r>
          </a:p>
        </p:txBody>
      </p:sp>
      <p:pic>
        <p:nvPicPr>
          <p:cNvPr id="17" name="Picture 2" descr="Resultado de imagen para ojo turco rojo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72" t="70780" r="9747" b="11308"/>
          <a:stretch/>
        </p:blipFill>
        <p:spPr bwMode="auto">
          <a:xfrm>
            <a:off x="11422154" y="5565350"/>
            <a:ext cx="656343" cy="62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 descr="interior superior 4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5339"/>
          </a:xfrm>
          <a:prstGeom prst="rect">
            <a:avLst/>
          </a:prstGeom>
        </p:spPr>
      </p:pic>
      <p:sp>
        <p:nvSpPr>
          <p:cNvPr id="16" name="Marcador de contenido 2"/>
          <p:cNvSpPr txBox="1">
            <a:spLocks/>
          </p:cNvSpPr>
          <p:nvPr/>
        </p:nvSpPr>
        <p:spPr>
          <a:xfrm>
            <a:off x="2801526" y="5357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>
                <a:solidFill>
                  <a:schemeClr val="bg1"/>
                </a:solidFill>
                <a:latin typeface="Frutiger LT for BNS Medium"/>
                <a:cs typeface="Frutiger LT for BNS Medium"/>
              </a:rPr>
              <a:t>4</a:t>
            </a:r>
          </a:p>
        </p:txBody>
      </p:sp>
      <p:grpSp>
        <p:nvGrpSpPr>
          <p:cNvPr id="18" name="Grupo 17"/>
          <p:cNvGrpSpPr/>
          <p:nvPr/>
        </p:nvGrpSpPr>
        <p:grpSpPr>
          <a:xfrm>
            <a:off x="3797217" y="53570"/>
            <a:ext cx="622384" cy="622384"/>
            <a:chOff x="575208" y="2427558"/>
            <a:chExt cx="666514" cy="666514"/>
          </a:xfrm>
        </p:grpSpPr>
        <p:grpSp>
          <p:nvGrpSpPr>
            <p:cNvPr id="19" name="Grupo 18"/>
            <p:cNvGrpSpPr/>
            <p:nvPr/>
          </p:nvGrpSpPr>
          <p:grpSpPr>
            <a:xfrm>
              <a:off x="575208" y="2427558"/>
              <a:ext cx="666514" cy="666514"/>
              <a:chOff x="7177548" y="99293"/>
              <a:chExt cx="521110" cy="521110"/>
            </a:xfrm>
          </p:grpSpPr>
          <p:sp>
            <p:nvSpPr>
              <p:cNvPr id="38" name="Elipse 37"/>
              <p:cNvSpPr/>
              <p:nvPr/>
            </p:nvSpPr>
            <p:spPr>
              <a:xfrm>
                <a:off x="7177548" y="99293"/>
                <a:ext cx="521110" cy="5211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9" name="Elipse 38"/>
              <p:cNvSpPr/>
              <p:nvPr/>
            </p:nvSpPr>
            <p:spPr>
              <a:xfrm>
                <a:off x="7208216" y="129048"/>
                <a:ext cx="442125" cy="442125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grpSp>
          <p:nvGrpSpPr>
            <p:cNvPr id="20" name="Group 260">
              <a:extLst>
                <a:ext uri="{FF2B5EF4-FFF2-40B4-BE49-F238E27FC236}">
                  <a16:creationId xmlns:a16="http://schemas.microsoft.com/office/drawing/2014/main" id="{E418FCB8-6034-0244-9F0A-8D594962C2D8}"/>
                </a:ext>
              </a:extLst>
            </p:cNvPr>
            <p:cNvGrpSpPr/>
            <p:nvPr/>
          </p:nvGrpSpPr>
          <p:grpSpPr>
            <a:xfrm>
              <a:off x="740332" y="2567542"/>
              <a:ext cx="341993" cy="340452"/>
              <a:chOff x="6267450" y="5510212"/>
              <a:chExt cx="352425" cy="350838"/>
            </a:xfrm>
          </p:grpSpPr>
          <p:sp>
            <p:nvSpPr>
              <p:cNvPr id="21" name="Freeform 188">
                <a:extLst>
                  <a:ext uri="{FF2B5EF4-FFF2-40B4-BE49-F238E27FC236}">
                    <a16:creationId xmlns:a16="http://schemas.microsoft.com/office/drawing/2014/main" id="{52BB05E3-6AF0-5B4E-B318-BCCBC48FB5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67450" y="5564187"/>
                <a:ext cx="298450" cy="296863"/>
              </a:xfrm>
              <a:custGeom>
                <a:avLst/>
                <a:gdLst>
                  <a:gd name="T0" fmla="*/ 881 w 881"/>
                  <a:gd name="T1" fmla="*/ 320 h 880"/>
                  <a:gd name="T2" fmla="*/ 881 w 881"/>
                  <a:gd name="T3" fmla="*/ 821 h 880"/>
                  <a:gd name="T4" fmla="*/ 822 w 881"/>
                  <a:gd name="T5" fmla="*/ 880 h 880"/>
                  <a:gd name="T6" fmla="*/ 59 w 881"/>
                  <a:gd name="T7" fmla="*/ 880 h 880"/>
                  <a:gd name="T8" fmla="*/ 0 w 881"/>
                  <a:gd name="T9" fmla="*/ 821 h 880"/>
                  <a:gd name="T10" fmla="*/ 0 w 881"/>
                  <a:gd name="T11" fmla="*/ 58 h 880"/>
                  <a:gd name="T12" fmla="*/ 59 w 881"/>
                  <a:gd name="T13" fmla="*/ 0 h 880"/>
                  <a:gd name="T14" fmla="*/ 561 w 881"/>
                  <a:gd name="T15" fmla="*/ 0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81" h="880">
                    <a:moveTo>
                      <a:pt x="881" y="320"/>
                    </a:moveTo>
                    <a:lnTo>
                      <a:pt x="881" y="821"/>
                    </a:lnTo>
                    <a:cubicBezTo>
                      <a:pt x="881" y="854"/>
                      <a:pt x="855" y="880"/>
                      <a:pt x="822" y="880"/>
                    </a:cubicBezTo>
                    <a:lnTo>
                      <a:pt x="59" y="880"/>
                    </a:lnTo>
                    <a:cubicBezTo>
                      <a:pt x="27" y="880"/>
                      <a:pt x="0" y="854"/>
                      <a:pt x="0" y="821"/>
                    </a:cubicBezTo>
                    <a:lnTo>
                      <a:pt x="0" y="58"/>
                    </a:lnTo>
                    <a:cubicBezTo>
                      <a:pt x="0" y="26"/>
                      <a:pt x="27" y="0"/>
                      <a:pt x="59" y="0"/>
                    </a:cubicBezTo>
                    <a:lnTo>
                      <a:pt x="561" y="0"/>
                    </a:lnTo>
                  </a:path>
                </a:pathLst>
              </a:cu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buClrTx/>
                </a:pPr>
                <a:endParaRPr lang="en-CA" sz="1800" kern="1200" dirty="0">
                  <a:solidFill>
                    <a:srgbClr val="333333"/>
                  </a:solidFill>
                  <a:latin typeface="Arial Regular"/>
                  <a:cs typeface="Helvetica"/>
                </a:endParaRPr>
              </a:p>
            </p:txBody>
          </p:sp>
          <p:sp>
            <p:nvSpPr>
              <p:cNvPr id="23" name="Line 189">
                <a:extLst>
                  <a:ext uri="{FF2B5EF4-FFF2-40B4-BE49-F238E27FC236}">
                    <a16:creationId xmlns:a16="http://schemas.microsoft.com/office/drawing/2014/main" id="{D85DE16F-D8C9-9A4D-AFC5-C0A5360A03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65900" y="5510212"/>
                <a:ext cx="0" cy="10795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buClrTx/>
                </a:pPr>
                <a:endParaRPr lang="en-CA" sz="1800" kern="1200" dirty="0">
                  <a:solidFill>
                    <a:srgbClr val="333333"/>
                  </a:solidFill>
                  <a:latin typeface="Arial Regular"/>
                  <a:cs typeface="Helvetica"/>
                </a:endParaRPr>
              </a:p>
            </p:txBody>
          </p:sp>
          <p:sp>
            <p:nvSpPr>
              <p:cNvPr id="24" name="Line 190">
                <a:extLst>
                  <a:ext uri="{FF2B5EF4-FFF2-40B4-BE49-F238E27FC236}">
                    <a16:creationId xmlns:a16="http://schemas.microsoft.com/office/drawing/2014/main" id="{F659DEAD-4AD6-C341-98A9-3C4F613C19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511925" y="5564187"/>
                <a:ext cx="107950" cy="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buClrTx/>
                </a:pPr>
                <a:endParaRPr lang="en-CA" sz="1800" kern="1200" dirty="0">
                  <a:solidFill>
                    <a:srgbClr val="333333"/>
                  </a:solidFill>
                  <a:latin typeface="Arial Regular"/>
                  <a:cs typeface="Helvetica"/>
                </a:endParaRPr>
              </a:p>
            </p:txBody>
          </p:sp>
          <p:sp>
            <p:nvSpPr>
              <p:cNvPr id="25" name="Freeform 191">
                <a:extLst>
                  <a:ext uri="{FF2B5EF4-FFF2-40B4-BE49-F238E27FC236}">
                    <a16:creationId xmlns:a16="http://schemas.microsoft.com/office/drawing/2014/main" id="{5C027C51-7690-6245-B7C3-52E1BD53E5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29363" y="5727700"/>
                <a:ext cx="180975" cy="69850"/>
              </a:xfrm>
              <a:custGeom>
                <a:avLst/>
                <a:gdLst>
                  <a:gd name="T0" fmla="*/ 536 w 536"/>
                  <a:gd name="T1" fmla="*/ 209 h 209"/>
                  <a:gd name="T2" fmla="*/ 536 w 536"/>
                  <a:gd name="T3" fmla="*/ 121 h 209"/>
                  <a:gd name="T4" fmla="*/ 402 w 536"/>
                  <a:gd name="T5" fmla="*/ 0 h 209"/>
                  <a:gd name="T6" fmla="*/ 134 w 536"/>
                  <a:gd name="T7" fmla="*/ 0 h 209"/>
                  <a:gd name="T8" fmla="*/ 0 w 536"/>
                  <a:gd name="T9" fmla="*/ 121 h 209"/>
                  <a:gd name="T10" fmla="*/ 0 w 536"/>
                  <a:gd name="T11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6" h="209">
                    <a:moveTo>
                      <a:pt x="536" y="209"/>
                    </a:moveTo>
                    <a:lnTo>
                      <a:pt x="536" y="121"/>
                    </a:lnTo>
                    <a:cubicBezTo>
                      <a:pt x="536" y="54"/>
                      <a:pt x="476" y="0"/>
                      <a:pt x="402" y="0"/>
                    </a:cubicBezTo>
                    <a:lnTo>
                      <a:pt x="134" y="0"/>
                    </a:lnTo>
                    <a:cubicBezTo>
                      <a:pt x="60" y="0"/>
                      <a:pt x="0" y="54"/>
                      <a:pt x="0" y="121"/>
                    </a:cubicBezTo>
                    <a:lnTo>
                      <a:pt x="0" y="209"/>
                    </a:lnTo>
                  </a:path>
                </a:pathLst>
              </a:cu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buClrTx/>
                </a:pPr>
                <a:endParaRPr lang="en-CA" sz="1800" kern="1200" dirty="0">
                  <a:solidFill>
                    <a:srgbClr val="333333"/>
                  </a:solidFill>
                  <a:latin typeface="Arial Regular"/>
                  <a:cs typeface="Helvetica"/>
                </a:endParaRPr>
              </a:p>
            </p:txBody>
          </p:sp>
          <p:sp>
            <p:nvSpPr>
              <p:cNvPr id="37" name="Oval 192">
                <a:extLst>
                  <a:ext uri="{FF2B5EF4-FFF2-40B4-BE49-F238E27FC236}">
                    <a16:creationId xmlns:a16="http://schemas.microsoft.com/office/drawing/2014/main" id="{B878AC22-6B95-EC43-9BE7-3B5FB25FD1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80163" y="5616575"/>
                <a:ext cx="79375" cy="80963"/>
              </a:xfrm>
              <a:prstGeom prst="ellipse">
                <a:avLst/>
              </a:pr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buClrTx/>
                </a:pPr>
                <a:endParaRPr lang="en-CA" sz="1800" kern="1200" dirty="0">
                  <a:solidFill>
                    <a:srgbClr val="333333"/>
                  </a:solidFill>
                  <a:latin typeface="Arial Regular"/>
                  <a:cs typeface="Helvetica"/>
                </a:endParaRPr>
              </a:p>
            </p:txBody>
          </p:sp>
        </p:grpSp>
      </p:grpSp>
      <p:pic>
        <p:nvPicPr>
          <p:cNvPr id="40" name="Imagen 3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071" y="-9673"/>
            <a:ext cx="3083578" cy="717259"/>
          </a:xfrm>
          <a:prstGeom prst="rect">
            <a:avLst/>
          </a:prstGeom>
        </p:spPr>
      </p:pic>
      <p:sp>
        <p:nvSpPr>
          <p:cNvPr id="41" name="Marcador de contenido 2"/>
          <p:cNvSpPr txBox="1">
            <a:spLocks/>
          </p:cNvSpPr>
          <p:nvPr/>
        </p:nvSpPr>
        <p:spPr>
          <a:xfrm>
            <a:off x="4354436" y="125426"/>
            <a:ext cx="4941065" cy="4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latin typeface="Frutiger LT for BNS Medium"/>
                <a:cs typeface="Frutiger LT for BNS Medium"/>
              </a:rPr>
              <a:t>Integración del expediente</a:t>
            </a:r>
            <a:endParaRPr lang="es-ES" sz="2400" b="1" dirty="0">
              <a:latin typeface="Frutiger LT for BNS Medium"/>
              <a:cs typeface="Frutiger LT for B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376727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interior superior 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5339"/>
          </a:xfrm>
          <a:prstGeom prst="rect">
            <a:avLst/>
          </a:prstGeom>
        </p:spPr>
      </p:pic>
      <p:sp>
        <p:nvSpPr>
          <p:cNvPr id="16" name="Marcador de contenido 2"/>
          <p:cNvSpPr txBox="1">
            <a:spLocks/>
          </p:cNvSpPr>
          <p:nvPr/>
        </p:nvSpPr>
        <p:spPr>
          <a:xfrm>
            <a:off x="2801526" y="5357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>
                <a:solidFill>
                  <a:schemeClr val="bg1"/>
                </a:solidFill>
                <a:latin typeface="Frutiger LT for BNS Medium"/>
                <a:cs typeface="Frutiger LT for BNS Medium"/>
              </a:rPr>
              <a:t>4</a:t>
            </a:r>
          </a:p>
        </p:txBody>
      </p:sp>
      <p:grpSp>
        <p:nvGrpSpPr>
          <p:cNvPr id="18" name="Grupo 17"/>
          <p:cNvGrpSpPr/>
          <p:nvPr/>
        </p:nvGrpSpPr>
        <p:grpSpPr>
          <a:xfrm>
            <a:off x="3797217" y="53570"/>
            <a:ext cx="622384" cy="622384"/>
            <a:chOff x="575208" y="2427558"/>
            <a:chExt cx="666514" cy="666514"/>
          </a:xfrm>
        </p:grpSpPr>
        <p:grpSp>
          <p:nvGrpSpPr>
            <p:cNvPr id="19" name="Grupo 18"/>
            <p:cNvGrpSpPr/>
            <p:nvPr/>
          </p:nvGrpSpPr>
          <p:grpSpPr>
            <a:xfrm>
              <a:off x="575208" y="2427558"/>
              <a:ext cx="666514" cy="666514"/>
              <a:chOff x="7177548" y="99293"/>
              <a:chExt cx="521110" cy="521110"/>
            </a:xfrm>
          </p:grpSpPr>
          <p:sp>
            <p:nvSpPr>
              <p:cNvPr id="38" name="Elipse 37"/>
              <p:cNvSpPr/>
              <p:nvPr/>
            </p:nvSpPr>
            <p:spPr>
              <a:xfrm>
                <a:off x="7177548" y="99293"/>
                <a:ext cx="521110" cy="5211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9" name="Elipse 38"/>
              <p:cNvSpPr/>
              <p:nvPr/>
            </p:nvSpPr>
            <p:spPr>
              <a:xfrm>
                <a:off x="7208216" y="129048"/>
                <a:ext cx="442125" cy="442125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grpSp>
          <p:nvGrpSpPr>
            <p:cNvPr id="20" name="Group 260">
              <a:extLst>
                <a:ext uri="{FF2B5EF4-FFF2-40B4-BE49-F238E27FC236}">
                  <a16:creationId xmlns:a16="http://schemas.microsoft.com/office/drawing/2014/main" id="{E418FCB8-6034-0244-9F0A-8D594962C2D8}"/>
                </a:ext>
              </a:extLst>
            </p:cNvPr>
            <p:cNvGrpSpPr/>
            <p:nvPr/>
          </p:nvGrpSpPr>
          <p:grpSpPr>
            <a:xfrm>
              <a:off x="740332" y="2567542"/>
              <a:ext cx="341993" cy="340452"/>
              <a:chOff x="6267450" y="5510212"/>
              <a:chExt cx="352425" cy="350838"/>
            </a:xfrm>
          </p:grpSpPr>
          <p:sp>
            <p:nvSpPr>
              <p:cNvPr id="21" name="Freeform 188">
                <a:extLst>
                  <a:ext uri="{FF2B5EF4-FFF2-40B4-BE49-F238E27FC236}">
                    <a16:creationId xmlns:a16="http://schemas.microsoft.com/office/drawing/2014/main" id="{52BB05E3-6AF0-5B4E-B318-BCCBC48FB5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67450" y="5564187"/>
                <a:ext cx="298450" cy="296863"/>
              </a:xfrm>
              <a:custGeom>
                <a:avLst/>
                <a:gdLst>
                  <a:gd name="T0" fmla="*/ 881 w 881"/>
                  <a:gd name="T1" fmla="*/ 320 h 880"/>
                  <a:gd name="T2" fmla="*/ 881 w 881"/>
                  <a:gd name="T3" fmla="*/ 821 h 880"/>
                  <a:gd name="T4" fmla="*/ 822 w 881"/>
                  <a:gd name="T5" fmla="*/ 880 h 880"/>
                  <a:gd name="T6" fmla="*/ 59 w 881"/>
                  <a:gd name="T7" fmla="*/ 880 h 880"/>
                  <a:gd name="T8" fmla="*/ 0 w 881"/>
                  <a:gd name="T9" fmla="*/ 821 h 880"/>
                  <a:gd name="T10" fmla="*/ 0 w 881"/>
                  <a:gd name="T11" fmla="*/ 58 h 880"/>
                  <a:gd name="T12" fmla="*/ 59 w 881"/>
                  <a:gd name="T13" fmla="*/ 0 h 880"/>
                  <a:gd name="T14" fmla="*/ 561 w 881"/>
                  <a:gd name="T15" fmla="*/ 0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81" h="880">
                    <a:moveTo>
                      <a:pt x="881" y="320"/>
                    </a:moveTo>
                    <a:lnTo>
                      <a:pt x="881" y="821"/>
                    </a:lnTo>
                    <a:cubicBezTo>
                      <a:pt x="881" y="854"/>
                      <a:pt x="855" y="880"/>
                      <a:pt x="822" y="880"/>
                    </a:cubicBezTo>
                    <a:lnTo>
                      <a:pt x="59" y="880"/>
                    </a:lnTo>
                    <a:cubicBezTo>
                      <a:pt x="27" y="880"/>
                      <a:pt x="0" y="854"/>
                      <a:pt x="0" y="821"/>
                    </a:cubicBezTo>
                    <a:lnTo>
                      <a:pt x="0" y="58"/>
                    </a:lnTo>
                    <a:cubicBezTo>
                      <a:pt x="0" y="26"/>
                      <a:pt x="27" y="0"/>
                      <a:pt x="59" y="0"/>
                    </a:cubicBezTo>
                    <a:lnTo>
                      <a:pt x="561" y="0"/>
                    </a:lnTo>
                  </a:path>
                </a:pathLst>
              </a:cu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buClrTx/>
                </a:pPr>
                <a:endParaRPr lang="en-CA" sz="1800" kern="1200" dirty="0">
                  <a:solidFill>
                    <a:srgbClr val="333333"/>
                  </a:solidFill>
                  <a:latin typeface="Arial Regular"/>
                  <a:cs typeface="Helvetica"/>
                </a:endParaRPr>
              </a:p>
            </p:txBody>
          </p:sp>
          <p:sp>
            <p:nvSpPr>
              <p:cNvPr id="23" name="Line 189">
                <a:extLst>
                  <a:ext uri="{FF2B5EF4-FFF2-40B4-BE49-F238E27FC236}">
                    <a16:creationId xmlns:a16="http://schemas.microsoft.com/office/drawing/2014/main" id="{D85DE16F-D8C9-9A4D-AFC5-C0A5360A03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65900" y="5510212"/>
                <a:ext cx="0" cy="10795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buClrTx/>
                </a:pPr>
                <a:endParaRPr lang="en-CA" sz="1800" kern="1200" dirty="0">
                  <a:solidFill>
                    <a:srgbClr val="333333"/>
                  </a:solidFill>
                  <a:latin typeface="Arial Regular"/>
                  <a:cs typeface="Helvetica"/>
                </a:endParaRPr>
              </a:p>
            </p:txBody>
          </p:sp>
          <p:sp>
            <p:nvSpPr>
              <p:cNvPr id="24" name="Line 190">
                <a:extLst>
                  <a:ext uri="{FF2B5EF4-FFF2-40B4-BE49-F238E27FC236}">
                    <a16:creationId xmlns:a16="http://schemas.microsoft.com/office/drawing/2014/main" id="{F659DEAD-4AD6-C341-98A9-3C4F613C19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511925" y="5564187"/>
                <a:ext cx="107950" cy="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buClrTx/>
                </a:pPr>
                <a:endParaRPr lang="en-CA" sz="1800" kern="1200" dirty="0">
                  <a:solidFill>
                    <a:srgbClr val="333333"/>
                  </a:solidFill>
                  <a:latin typeface="Arial Regular"/>
                  <a:cs typeface="Helvetica"/>
                </a:endParaRPr>
              </a:p>
            </p:txBody>
          </p:sp>
          <p:sp>
            <p:nvSpPr>
              <p:cNvPr id="25" name="Freeform 191">
                <a:extLst>
                  <a:ext uri="{FF2B5EF4-FFF2-40B4-BE49-F238E27FC236}">
                    <a16:creationId xmlns:a16="http://schemas.microsoft.com/office/drawing/2014/main" id="{5C027C51-7690-6245-B7C3-52E1BD53E5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29363" y="5727700"/>
                <a:ext cx="180975" cy="69850"/>
              </a:xfrm>
              <a:custGeom>
                <a:avLst/>
                <a:gdLst>
                  <a:gd name="T0" fmla="*/ 536 w 536"/>
                  <a:gd name="T1" fmla="*/ 209 h 209"/>
                  <a:gd name="T2" fmla="*/ 536 w 536"/>
                  <a:gd name="T3" fmla="*/ 121 h 209"/>
                  <a:gd name="T4" fmla="*/ 402 w 536"/>
                  <a:gd name="T5" fmla="*/ 0 h 209"/>
                  <a:gd name="T6" fmla="*/ 134 w 536"/>
                  <a:gd name="T7" fmla="*/ 0 h 209"/>
                  <a:gd name="T8" fmla="*/ 0 w 536"/>
                  <a:gd name="T9" fmla="*/ 121 h 209"/>
                  <a:gd name="T10" fmla="*/ 0 w 536"/>
                  <a:gd name="T11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6" h="209">
                    <a:moveTo>
                      <a:pt x="536" y="209"/>
                    </a:moveTo>
                    <a:lnTo>
                      <a:pt x="536" y="121"/>
                    </a:lnTo>
                    <a:cubicBezTo>
                      <a:pt x="536" y="54"/>
                      <a:pt x="476" y="0"/>
                      <a:pt x="402" y="0"/>
                    </a:cubicBezTo>
                    <a:lnTo>
                      <a:pt x="134" y="0"/>
                    </a:lnTo>
                    <a:cubicBezTo>
                      <a:pt x="60" y="0"/>
                      <a:pt x="0" y="54"/>
                      <a:pt x="0" y="121"/>
                    </a:cubicBezTo>
                    <a:lnTo>
                      <a:pt x="0" y="209"/>
                    </a:lnTo>
                  </a:path>
                </a:pathLst>
              </a:cu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buClrTx/>
                </a:pPr>
                <a:endParaRPr lang="en-CA" sz="1800" kern="1200" dirty="0">
                  <a:solidFill>
                    <a:srgbClr val="333333"/>
                  </a:solidFill>
                  <a:latin typeface="Arial Regular"/>
                  <a:cs typeface="Helvetica"/>
                </a:endParaRPr>
              </a:p>
            </p:txBody>
          </p:sp>
          <p:sp>
            <p:nvSpPr>
              <p:cNvPr id="37" name="Oval 192">
                <a:extLst>
                  <a:ext uri="{FF2B5EF4-FFF2-40B4-BE49-F238E27FC236}">
                    <a16:creationId xmlns:a16="http://schemas.microsoft.com/office/drawing/2014/main" id="{B878AC22-6B95-EC43-9BE7-3B5FB25FD1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80163" y="5616575"/>
                <a:ext cx="79375" cy="80963"/>
              </a:xfrm>
              <a:prstGeom prst="ellipse">
                <a:avLst/>
              </a:pr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buClrTx/>
                </a:pPr>
                <a:endParaRPr lang="en-CA" sz="1800" kern="1200" dirty="0">
                  <a:solidFill>
                    <a:srgbClr val="333333"/>
                  </a:solidFill>
                  <a:latin typeface="Arial Regular"/>
                  <a:cs typeface="Helvetica"/>
                </a:endParaRPr>
              </a:p>
            </p:txBody>
          </p:sp>
        </p:grpSp>
      </p:grpSp>
      <p:pic>
        <p:nvPicPr>
          <p:cNvPr id="40" name="Imagen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071" y="-9673"/>
            <a:ext cx="3083578" cy="717259"/>
          </a:xfrm>
          <a:prstGeom prst="rect">
            <a:avLst/>
          </a:prstGeom>
        </p:spPr>
      </p:pic>
      <p:sp>
        <p:nvSpPr>
          <p:cNvPr id="41" name="Marcador de contenido 2"/>
          <p:cNvSpPr txBox="1">
            <a:spLocks/>
          </p:cNvSpPr>
          <p:nvPr/>
        </p:nvSpPr>
        <p:spPr>
          <a:xfrm>
            <a:off x="4354436" y="125426"/>
            <a:ext cx="4941065" cy="4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latin typeface="Frutiger LT for BNS Medium"/>
                <a:cs typeface="Frutiger LT for BNS Medium"/>
              </a:rPr>
              <a:t>Integración del expediente</a:t>
            </a:r>
            <a:endParaRPr lang="es-ES" sz="2400" b="1" dirty="0">
              <a:latin typeface="Frutiger LT for BNS Medium"/>
              <a:cs typeface="Frutiger LT for BNS Medium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14740" t="14538" r="12917" b="32960"/>
          <a:stretch/>
        </p:blipFill>
        <p:spPr>
          <a:xfrm>
            <a:off x="810727" y="1817067"/>
            <a:ext cx="10193954" cy="416145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810727" y="977760"/>
            <a:ext cx="10066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 smtClean="0"/>
              <a:t>Se debe especificar en la solicitud de crédito y sistema SEA el número identificador OCR, dato que será revisado por el analista de crédito o la Mesa de Control del Banco</a:t>
            </a:r>
            <a:endParaRPr lang="es-MX" dirty="0"/>
          </a:p>
        </p:txBody>
      </p:sp>
      <p:pic>
        <p:nvPicPr>
          <p:cNvPr id="42" name="Imagen 4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679765">
            <a:off x="11227532" y="5285885"/>
            <a:ext cx="738187" cy="73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62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Resultado de imagen para ojo turco rojo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72" t="70780" r="9747" b="11308"/>
          <a:stretch/>
        </p:blipFill>
        <p:spPr bwMode="auto">
          <a:xfrm>
            <a:off x="11422154" y="5565350"/>
            <a:ext cx="656343" cy="62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 descr="interior superior 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5339"/>
          </a:xfrm>
          <a:prstGeom prst="rect">
            <a:avLst/>
          </a:prstGeom>
        </p:spPr>
      </p:pic>
      <p:sp>
        <p:nvSpPr>
          <p:cNvPr id="16" name="Marcador de contenido 2"/>
          <p:cNvSpPr txBox="1">
            <a:spLocks/>
          </p:cNvSpPr>
          <p:nvPr/>
        </p:nvSpPr>
        <p:spPr>
          <a:xfrm>
            <a:off x="2801526" y="5357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>
                <a:solidFill>
                  <a:schemeClr val="bg1"/>
                </a:solidFill>
                <a:latin typeface="Frutiger LT for BNS Medium"/>
                <a:cs typeface="Frutiger LT for BNS Medium"/>
              </a:rPr>
              <a:t>4</a:t>
            </a:r>
          </a:p>
        </p:txBody>
      </p:sp>
      <p:grpSp>
        <p:nvGrpSpPr>
          <p:cNvPr id="18" name="Grupo 17"/>
          <p:cNvGrpSpPr/>
          <p:nvPr/>
        </p:nvGrpSpPr>
        <p:grpSpPr>
          <a:xfrm>
            <a:off x="3797217" y="53570"/>
            <a:ext cx="622384" cy="622384"/>
            <a:chOff x="575208" y="2427558"/>
            <a:chExt cx="666514" cy="666514"/>
          </a:xfrm>
        </p:grpSpPr>
        <p:grpSp>
          <p:nvGrpSpPr>
            <p:cNvPr id="19" name="Grupo 18"/>
            <p:cNvGrpSpPr/>
            <p:nvPr/>
          </p:nvGrpSpPr>
          <p:grpSpPr>
            <a:xfrm>
              <a:off x="575208" y="2427558"/>
              <a:ext cx="666514" cy="666514"/>
              <a:chOff x="7177548" y="99293"/>
              <a:chExt cx="521110" cy="521110"/>
            </a:xfrm>
          </p:grpSpPr>
          <p:sp>
            <p:nvSpPr>
              <p:cNvPr id="38" name="Elipse 37"/>
              <p:cNvSpPr/>
              <p:nvPr/>
            </p:nvSpPr>
            <p:spPr>
              <a:xfrm>
                <a:off x="7177548" y="99293"/>
                <a:ext cx="521110" cy="5211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9" name="Elipse 38"/>
              <p:cNvSpPr/>
              <p:nvPr/>
            </p:nvSpPr>
            <p:spPr>
              <a:xfrm>
                <a:off x="7208216" y="129048"/>
                <a:ext cx="442125" cy="442125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grpSp>
          <p:nvGrpSpPr>
            <p:cNvPr id="20" name="Group 260">
              <a:extLst>
                <a:ext uri="{FF2B5EF4-FFF2-40B4-BE49-F238E27FC236}">
                  <a16:creationId xmlns:a16="http://schemas.microsoft.com/office/drawing/2014/main" id="{E418FCB8-6034-0244-9F0A-8D594962C2D8}"/>
                </a:ext>
              </a:extLst>
            </p:cNvPr>
            <p:cNvGrpSpPr/>
            <p:nvPr/>
          </p:nvGrpSpPr>
          <p:grpSpPr>
            <a:xfrm>
              <a:off x="740332" y="2567542"/>
              <a:ext cx="341993" cy="340452"/>
              <a:chOff x="6267450" y="5510212"/>
              <a:chExt cx="352425" cy="350838"/>
            </a:xfrm>
          </p:grpSpPr>
          <p:sp>
            <p:nvSpPr>
              <p:cNvPr id="21" name="Freeform 188">
                <a:extLst>
                  <a:ext uri="{FF2B5EF4-FFF2-40B4-BE49-F238E27FC236}">
                    <a16:creationId xmlns:a16="http://schemas.microsoft.com/office/drawing/2014/main" id="{52BB05E3-6AF0-5B4E-B318-BCCBC48FB5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67450" y="5564187"/>
                <a:ext cx="298450" cy="296863"/>
              </a:xfrm>
              <a:custGeom>
                <a:avLst/>
                <a:gdLst>
                  <a:gd name="T0" fmla="*/ 881 w 881"/>
                  <a:gd name="T1" fmla="*/ 320 h 880"/>
                  <a:gd name="T2" fmla="*/ 881 w 881"/>
                  <a:gd name="T3" fmla="*/ 821 h 880"/>
                  <a:gd name="T4" fmla="*/ 822 w 881"/>
                  <a:gd name="T5" fmla="*/ 880 h 880"/>
                  <a:gd name="T6" fmla="*/ 59 w 881"/>
                  <a:gd name="T7" fmla="*/ 880 h 880"/>
                  <a:gd name="T8" fmla="*/ 0 w 881"/>
                  <a:gd name="T9" fmla="*/ 821 h 880"/>
                  <a:gd name="T10" fmla="*/ 0 w 881"/>
                  <a:gd name="T11" fmla="*/ 58 h 880"/>
                  <a:gd name="T12" fmla="*/ 59 w 881"/>
                  <a:gd name="T13" fmla="*/ 0 h 880"/>
                  <a:gd name="T14" fmla="*/ 561 w 881"/>
                  <a:gd name="T15" fmla="*/ 0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81" h="880">
                    <a:moveTo>
                      <a:pt x="881" y="320"/>
                    </a:moveTo>
                    <a:lnTo>
                      <a:pt x="881" y="821"/>
                    </a:lnTo>
                    <a:cubicBezTo>
                      <a:pt x="881" y="854"/>
                      <a:pt x="855" y="880"/>
                      <a:pt x="822" y="880"/>
                    </a:cubicBezTo>
                    <a:lnTo>
                      <a:pt x="59" y="880"/>
                    </a:lnTo>
                    <a:cubicBezTo>
                      <a:pt x="27" y="880"/>
                      <a:pt x="0" y="854"/>
                      <a:pt x="0" y="821"/>
                    </a:cubicBezTo>
                    <a:lnTo>
                      <a:pt x="0" y="58"/>
                    </a:lnTo>
                    <a:cubicBezTo>
                      <a:pt x="0" y="26"/>
                      <a:pt x="27" y="0"/>
                      <a:pt x="59" y="0"/>
                    </a:cubicBezTo>
                    <a:lnTo>
                      <a:pt x="561" y="0"/>
                    </a:lnTo>
                  </a:path>
                </a:pathLst>
              </a:cu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buClrTx/>
                </a:pPr>
                <a:endParaRPr lang="en-CA" sz="1800" kern="1200" dirty="0">
                  <a:solidFill>
                    <a:srgbClr val="333333"/>
                  </a:solidFill>
                  <a:latin typeface="Arial Regular"/>
                  <a:cs typeface="Helvetica"/>
                </a:endParaRPr>
              </a:p>
            </p:txBody>
          </p:sp>
          <p:sp>
            <p:nvSpPr>
              <p:cNvPr id="23" name="Line 189">
                <a:extLst>
                  <a:ext uri="{FF2B5EF4-FFF2-40B4-BE49-F238E27FC236}">
                    <a16:creationId xmlns:a16="http://schemas.microsoft.com/office/drawing/2014/main" id="{D85DE16F-D8C9-9A4D-AFC5-C0A5360A03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65900" y="5510212"/>
                <a:ext cx="0" cy="10795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buClrTx/>
                </a:pPr>
                <a:endParaRPr lang="en-CA" sz="1800" kern="1200" dirty="0">
                  <a:solidFill>
                    <a:srgbClr val="333333"/>
                  </a:solidFill>
                  <a:latin typeface="Arial Regular"/>
                  <a:cs typeface="Helvetica"/>
                </a:endParaRPr>
              </a:p>
            </p:txBody>
          </p:sp>
          <p:sp>
            <p:nvSpPr>
              <p:cNvPr id="24" name="Line 190">
                <a:extLst>
                  <a:ext uri="{FF2B5EF4-FFF2-40B4-BE49-F238E27FC236}">
                    <a16:creationId xmlns:a16="http://schemas.microsoft.com/office/drawing/2014/main" id="{F659DEAD-4AD6-C341-98A9-3C4F613C19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511925" y="5564187"/>
                <a:ext cx="107950" cy="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buClrTx/>
                </a:pPr>
                <a:endParaRPr lang="en-CA" sz="1800" kern="1200" dirty="0">
                  <a:solidFill>
                    <a:srgbClr val="333333"/>
                  </a:solidFill>
                  <a:latin typeface="Arial Regular"/>
                  <a:cs typeface="Helvetica"/>
                </a:endParaRPr>
              </a:p>
            </p:txBody>
          </p:sp>
          <p:sp>
            <p:nvSpPr>
              <p:cNvPr id="25" name="Freeform 191">
                <a:extLst>
                  <a:ext uri="{FF2B5EF4-FFF2-40B4-BE49-F238E27FC236}">
                    <a16:creationId xmlns:a16="http://schemas.microsoft.com/office/drawing/2014/main" id="{5C027C51-7690-6245-B7C3-52E1BD53E5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29363" y="5727700"/>
                <a:ext cx="180975" cy="69850"/>
              </a:xfrm>
              <a:custGeom>
                <a:avLst/>
                <a:gdLst>
                  <a:gd name="T0" fmla="*/ 536 w 536"/>
                  <a:gd name="T1" fmla="*/ 209 h 209"/>
                  <a:gd name="T2" fmla="*/ 536 w 536"/>
                  <a:gd name="T3" fmla="*/ 121 h 209"/>
                  <a:gd name="T4" fmla="*/ 402 w 536"/>
                  <a:gd name="T5" fmla="*/ 0 h 209"/>
                  <a:gd name="T6" fmla="*/ 134 w 536"/>
                  <a:gd name="T7" fmla="*/ 0 h 209"/>
                  <a:gd name="T8" fmla="*/ 0 w 536"/>
                  <a:gd name="T9" fmla="*/ 121 h 209"/>
                  <a:gd name="T10" fmla="*/ 0 w 536"/>
                  <a:gd name="T11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6" h="209">
                    <a:moveTo>
                      <a:pt x="536" y="209"/>
                    </a:moveTo>
                    <a:lnTo>
                      <a:pt x="536" y="121"/>
                    </a:lnTo>
                    <a:cubicBezTo>
                      <a:pt x="536" y="54"/>
                      <a:pt x="476" y="0"/>
                      <a:pt x="402" y="0"/>
                    </a:cubicBezTo>
                    <a:lnTo>
                      <a:pt x="134" y="0"/>
                    </a:lnTo>
                    <a:cubicBezTo>
                      <a:pt x="60" y="0"/>
                      <a:pt x="0" y="54"/>
                      <a:pt x="0" y="121"/>
                    </a:cubicBezTo>
                    <a:lnTo>
                      <a:pt x="0" y="209"/>
                    </a:lnTo>
                  </a:path>
                </a:pathLst>
              </a:cu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buClrTx/>
                </a:pPr>
                <a:endParaRPr lang="en-CA" sz="1800" kern="1200" dirty="0">
                  <a:solidFill>
                    <a:srgbClr val="333333"/>
                  </a:solidFill>
                  <a:latin typeface="Arial Regular"/>
                  <a:cs typeface="Helvetica"/>
                </a:endParaRPr>
              </a:p>
            </p:txBody>
          </p:sp>
          <p:sp>
            <p:nvSpPr>
              <p:cNvPr id="37" name="Oval 192">
                <a:extLst>
                  <a:ext uri="{FF2B5EF4-FFF2-40B4-BE49-F238E27FC236}">
                    <a16:creationId xmlns:a16="http://schemas.microsoft.com/office/drawing/2014/main" id="{B878AC22-6B95-EC43-9BE7-3B5FB25FD1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80163" y="5616575"/>
                <a:ext cx="79375" cy="80963"/>
              </a:xfrm>
              <a:prstGeom prst="ellipse">
                <a:avLst/>
              </a:pr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buClrTx/>
                </a:pPr>
                <a:endParaRPr lang="en-CA" sz="1800" kern="1200" dirty="0">
                  <a:solidFill>
                    <a:srgbClr val="333333"/>
                  </a:solidFill>
                  <a:latin typeface="Arial Regular"/>
                  <a:cs typeface="Helvetica"/>
                </a:endParaRPr>
              </a:p>
            </p:txBody>
          </p:sp>
        </p:grpSp>
      </p:grpSp>
      <p:pic>
        <p:nvPicPr>
          <p:cNvPr id="40" name="Imagen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071" y="-9673"/>
            <a:ext cx="3083578" cy="717259"/>
          </a:xfrm>
          <a:prstGeom prst="rect">
            <a:avLst/>
          </a:prstGeom>
        </p:spPr>
      </p:pic>
      <p:sp>
        <p:nvSpPr>
          <p:cNvPr id="41" name="Marcador de contenido 2"/>
          <p:cNvSpPr txBox="1">
            <a:spLocks/>
          </p:cNvSpPr>
          <p:nvPr/>
        </p:nvSpPr>
        <p:spPr>
          <a:xfrm>
            <a:off x="4354436" y="125426"/>
            <a:ext cx="4941065" cy="4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latin typeface="Frutiger LT for BNS Medium"/>
                <a:cs typeface="Frutiger LT for BNS Medium"/>
              </a:rPr>
              <a:t>Integración del expediente</a:t>
            </a:r>
            <a:endParaRPr lang="es-ES" sz="2400" b="1" dirty="0">
              <a:latin typeface="Frutiger LT for BNS Medium"/>
              <a:cs typeface="Frutiger LT for BNS Medium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/>
          <a:srcRect l="14740" t="28138" r="12865" b="23250"/>
          <a:stretch/>
        </p:blipFill>
        <p:spPr>
          <a:xfrm>
            <a:off x="876300" y="1715116"/>
            <a:ext cx="10193954" cy="385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90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ángulo 57">
            <a:extLst>
              <a:ext uri="{FF2B5EF4-FFF2-40B4-BE49-F238E27FC236}">
                <a16:creationId xmlns:a16="http://schemas.microsoft.com/office/drawing/2014/main" id="{2C86E162-9A95-47ED-8AC8-39FB56DCDE85}"/>
              </a:ext>
            </a:extLst>
          </p:cNvPr>
          <p:cNvSpPr/>
          <p:nvPr/>
        </p:nvSpPr>
        <p:spPr>
          <a:xfrm>
            <a:off x="536841" y="1226419"/>
            <a:ext cx="347364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Scotia Headline" panose="020B0703020203020204" pitchFamily="34" charset="0"/>
                <a:ea typeface="Scotia Headline" panose="020B0703020203020204" pitchFamily="34" charset="0"/>
              </a:rPr>
              <a:t>RFC a 13 posiciones</a:t>
            </a:r>
            <a:endParaRPr lang="es-ES" sz="2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latin typeface="Scotia Headline" panose="020B0703020203020204" pitchFamily="34" charset="0"/>
              <a:ea typeface="Scotia Headline" panose="020B0703020203020204" pitchFamily="34" charset="0"/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475031" y="2011300"/>
            <a:ext cx="6717627" cy="3832682"/>
            <a:chOff x="1839679" y="1564115"/>
            <a:chExt cx="7910124" cy="4513050"/>
          </a:xfrm>
        </p:grpSpPr>
        <p:sp>
          <p:nvSpPr>
            <p:cNvPr id="6" name="Rectángulo 5"/>
            <p:cNvSpPr/>
            <p:nvPr/>
          </p:nvSpPr>
          <p:spPr>
            <a:xfrm>
              <a:off x="1945712" y="2296580"/>
              <a:ext cx="501924" cy="445411"/>
            </a:xfrm>
            <a:prstGeom prst="rect">
              <a:avLst/>
            </a:prstGeom>
            <a:solidFill>
              <a:srgbClr val="B9369F">
                <a:alpha val="60000"/>
              </a:srgbClr>
            </a:solidFill>
            <a:ln>
              <a:solidFill>
                <a:srgbClr val="B936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4" name="Rectángulo 23"/>
            <p:cNvSpPr/>
            <p:nvPr/>
          </p:nvSpPr>
          <p:spPr>
            <a:xfrm>
              <a:off x="2550694" y="2305815"/>
              <a:ext cx="501924" cy="445411"/>
            </a:xfrm>
            <a:prstGeom prst="rect">
              <a:avLst/>
            </a:prstGeom>
            <a:solidFill>
              <a:srgbClr val="B9369F">
                <a:alpha val="60000"/>
              </a:srgbClr>
            </a:solidFill>
            <a:ln>
              <a:solidFill>
                <a:srgbClr val="B936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5" name="Rectángulo 24"/>
            <p:cNvSpPr/>
            <p:nvPr/>
          </p:nvSpPr>
          <p:spPr>
            <a:xfrm>
              <a:off x="3129547" y="2299349"/>
              <a:ext cx="501924" cy="445411"/>
            </a:xfrm>
            <a:prstGeom prst="rect">
              <a:avLst/>
            </a:prstGeom>
            <a:solidFill>
              <a:srgbClr val="B9369F">
                <a:alpha val="60000"/>
              </a:srgbClr>
            </a:solidFill>
            <a:ln>
              <a:solidFill>
                <a:srgbClr val="B936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6" name="Rectángulo 25"/>
            <p:cNvSpPr/>
            <p:nvPr/>
          </p:nvSpPr>
          <p:spPr>
            <a:xfrm>
              <a:off x="3711438" y="2299349"/>
              <a:ext cx="501924" cy="445411"/>
            </a:xfrm>
            <a:prstGeom prst="rect">
              <a:avLst/>
            </a:prstGeom>
            <a:solidFill>
              <a:srgbClr val="B9369F">
                <a:alpha val="60000"/>
              </a:srgbClr>
            </a:solidFill>
            <a:ln>
              <a:solidFill>
                <a:srgbClr val="B936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6" name="Rectángulo 35"/>
            <p:cNvSpPr/>
            <p:nvPr/>
          </p:nvSpPr>
          <p:spPr>
            <a:xfrm>
              <a:off x="7859356" y="2303537"/>
              <a:ext cx="501924" cy="445411"/>
            </a:xfrm>
            <a:prstGeom prst="rect">
              <a:avLst/>
            </a:prstGeom>
            <a:solidFill>
              <a:srgbClr val="595959">
                <a:alpha val="60000"/>
              </a:srgbClr>
            </a:solidFill>
            <a:ln>
              <a:solidFill>
                <a:srgbClr val="5959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7" name="Rectángulo 36"/>
            <p:cNvSpPr/>
            <p:nvPr/>
          </p:nvSpPr>
          <p:spPr>
            <a:xfrm>
              <a:off x="4303489" y="2299870"/>
              <a:ext cx="501924" cy="445411"/>
            </a:xfrm>
            <a:prstGeom prst="rect">
              <a:avLst/>
            </a:prstGeom>
            <a:solidFill>
              <a:srgbClr val="007879">
                <a:alpha val="60000"/>
              </a:srgbClr>
            </a:solidFill>
            <a:ln>
              <a:solidFill>
                <a:srgbClr val="0078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8" name="Rectángulo 37"/>
            <p:cNvSpPr/>
            <p:nvPr/>
          </p:nvSpPr>
          <p:spPr>
            <a:xfrm>
              <a:off x="4898311" y="2299348"/>
              <a:ext cx="501924" cy="445411"/>
            </a:xfrm>
            <a:prstGeom prst="rect">
              <a:avLst/>
            </a:prstGeom>
            <a:solidFill>
              <a:srgbClr val="007879">
                <a:alpha val="60000"/>
              </a:srgbClr>
            </a:solidFill>
            <a:ln>
              <a:solidFill>
                <a:srgbClr val="0078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9" name="Rectángulo 38"/>
            <p:cNvSpPr/>
            <p:nvPr/>
          </p:nvSpPr>
          <p:spPr>
            <a:xfrm>
              <a:off x="5511739" y="2299347"/>
              <a:ext cx="501924" cy="445411"/>
            </a:xfrm>
            <a:prstGeom prst="rect">
              <a:avLst/>
            </a:prstGeom>
            <a:solidFill>
              <a:srgbClr val="007879">
                <a:alpha val="60000"/>
              </a:srgbClr>
            </a:solidFill>
            <a:ln>
              <a:solidFill>
                <a:srgbClr val="0078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0" name="Rectángulo 39"/>
            <p:cNvSpPr/>
            <p:nvPr/>
          </p:nvSpPr>
          <p:spPr>
            <a:xfrm>
              <a:off x="6106027" y="2299347"/>
              <a:ext cx="501924" cy="445411"/>
            </a:xfrm>
            <a:prstGeom prst="rect">
              <a:avLst/>
            </a:prstGeom>
            <a:solidFill>
              <a:srgbClr val="007879">
                <a:alpha val="60000"/>
              </a:srgbClr>
            </a:solidFill>
            <a:ln>
              <a:solidFill>
                <a:srgbClr val="0078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1" name="Rectángulo 40"/>
            <p:cNvSpPr/>
            <p:nvPr/>
          </p:nvSpPr>
          <p:spPr>
            <a:xfrm>
              <a:off x="6699403" y="2299346"/>
              <a:ext cx="501924" cy="445411"/>
            </a:xfrm>
            <a:prstGeom prst="rect">
              <a:avLst/>
            </a:prstGeom>
            <a:solidFill>
              <a:srgbClr val="007879">
                <a:alpha val="60000"/>
              </a:srgbClr>
            </a:solidFill>
            <a:ln>
              <a:solidFill>
                <a:srgbClr val="0078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2" name="Rectángulo 41"/>
            <p:cNvSpPr/>
            <p:nvPr/>
          </p:nvSpPr>
          <p:spPr>
            <a:xfrm>
              <a:off x="7267561" y="2303537"/>
              <a:ext cx="501924" cy="445411"/>
            </a:xfrm>
            <a:prstGeom prst="rect">
              <a:avLst/>
            </a:prstGeom>
            <a:solidFill>
              <a:srgbClr val="007879">
                <a:alpha val="60000"/>
              </a:srgbClr>
            </a:solidFill>
            <a:ln>
              <a:solidFill>
                <a:srgbClr val="0078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3" name="Rectángulo 42"/>
            <p:cNvSpPr/>
            <p:nvPr/>
          </p:nvSpPr>
          <p:spPr>
            <a:xfrm>
              <a:off x="8458535" y="2303537"/>
              <a:ext cx="501924" cy="445411"/>
            </a:xfrm>
            <a:prstGeom prst="rect">
              <a:avLst/>
            </a:prstGeom>
            <a:solidFill>
              <a:srgbClr val="595959">
                <a:alpha val="60000"/>
              </a:srgbClr>
            </a:solidFill>
            <a:ln>
              <a:solidFill>
                <a:srgbClr val="5959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4" name="Rectángulo 43"/>
            <p:cNvSpPr/>
            <p:nvPr/>
          </p:nvSpPr>
          <p:spPr>
            <a:xfrm>
              <a:off x="9009086" y="2310434"/>
              <a:ext cx="501924" cy="445411"/>
            </a:xfrm>
            <a:prstGeom prst="rect">
              <a:avLst/>
            </a:prstGeom>
            <a:solidFill>
              <a:srgbClr val="595959">
                <a:alpha val="60000"/>
              </a:srgbClr>
            </a:solidFill>
            <a:ln>
              <a:solidFill>
                <a:srgbClr val="5959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5" name="Rectángulo 44"/>
            <p:cNvSpPr/>
            <p:nvPr/>
          </p:nvSpPr>
          <p:spPr>
            <a:xfrm>
              <a:off x="1966032" y="2835060"/>
              <a:ext cx="501924" cy="445411"/>
            </a:xfrm>
            <a:prstGeom prst="rect">
              <a:avLst/>
            </a:prstGeom>
            <a:solidFill>
              <a:srgbClr val="B9369F">
                <a:alpha val="60000"/>
              </a:srgbClr>
            </a:solidFill>
            <a:ln>
              <a:solidFill>
                <a:srgbClr val="B936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6" name="Rectángulo 45"/>
            <p:cNvSpPr/>
            <p:nvPr/>
          </p:nvSpPr>
          <p:spPr>
            <a:xfrm>
              <a:off x="2571014" y="2844295"/>
              <a:ext cx="501924" cy="445411"/>
            </a:xfrm>
            <a:prstGeom prst="rect">
              <a:avLst/>
            </a:prstGeom>
            <a:solidFill>
              <a:srgbClr val="B9369F">
                <a:alpha val="60000"/>
              </a:srgbClr>
            </a:solidFill>
            <a:ln>
              <a:solidFill>
                <a:srgbClr val="B936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7" name="Rectángulo 46"/>
            <p:cNvSpPr/>
            <p:nvPr/>
          </p:nvSpPr>
          <p:spPr>
            <a:xfrm>
              <a:off x="3149867" y="2837829"/>
              <a:ext cx="501924" cy="445411"/>
            </a:xfrm>
            <a:prstGeom prst="rect">
              <a:avLst/>
            </a:prstGeom>
            <a:solidFill>
              <a:srgbClr val="B9369F">
                <a:alpha val="60000"/>
              </a:srgbClr>
            </a:solidFill>
            <a:ln>
              <a:solidFill>
                <a:srgbClr val="B936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8" name="Rectángulo 47"/>
            <p:cNvSpPr/>
            <p:nvPr/>
          </p:nvSpPr>
          <p:spPr>
            <a:xfrm>
              <a:off x="3731758" y="2837829"/>
              <a:ext cx="501924" cy="445411"/>
            </a:xfrm>
            <a:prstGeom prst="rect">
              <a:avLst/>
            </a:prstGeom>
            <a:solidFill>
              <a:srgbClr val="B9369F">
                <a:alpha val="60000"/>
              </a:srgbClr>
            </a:solidFill>
            <a:ln>
              <a:solidFill>
                <a:srgbClr val="B936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9" name="Rectángulo 48"/>
            <p:cNvSpPr/>
            <p:nvPr/>
          </p:nvSpPr>
          <p:spPr>
            <a:xfrm>
              <a:off x="7869516" y="2831857"/>
              <a:ext cx="501924" cy="445411"/>
            </a:xfrm>
            <a:prstGeom prst="rect">
              <a:avLst/>
            </a:prstGeom>
            <a:solidFill>
              <a:srgbClr val="595959">
                <a:alpha val="60000"/>
              </a:srgbClr>
            </a:solidFill>
            <a:ln>
              <a:solidFill>
                <a:srgbClr val="5959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0" name="Rectángulo 49"/>
            <p:cNvSpPr/>
            <p:nvPr/>
          </p:nvSpPr>
          <p:spPr>
            <a:xfrm>
              <a:off x="4313649" y="2838350"/>
              <a:ext cx="501924" cy="445411"/>
            </a:xfrm>
            <a:prstGeom prst="rect">
              <a:avLst/>
            </a:prstGeom>
            <a:solidFill>
              <a:srgbClr val="007879">
                <a:alpha val="60000"/>
              </a:srgbClr>
            </a:solidFill>
            <a:ln>
              <a:solidFill>
                <a:srgbClr val="0078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1" name="Rectángulo 50"/>
            <p:cNvSpPr/>
            <p:nvPr/>
          </p:nvSpPr>
          <p:spPr>
            <a:xfrm>
              <a:off x="4918631" y="2837828"/>
              <a:ext cx="501924" cy="445411"/>
            </a:xfrm>
            <a:prstGeom prst="rect">
              <a:avLst/>
            </a:prstGeom>
            <a:solidFill>
              <a:srgbClr val="007879">
                <a:alpha val="60000"/>
              </a:srgbClr>
            </a:solidFill>
            <a:ln>
              <a:solidFill>
                <a:srgbClr val="0078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2" name="Rectángulo 51"/>
            <p:cNvSpPr/>
            <p:nvPr/>
          </p:nvSpPr>
          <p:spPr>
            <a:xfrm>
              <a:off x="5532059" y="2837827"/>
              <a:ext cx="501924" cy="445411"/>
            </a:xfrm>
            <a:prstGeom prst="rect">
              <a:avLst/>
            </a:prstGeom>
            <a:solidFill>
              <a:srgbClr val="007879">
                <a:alpha val="60000"/>
              </a:srgbClr>
            </a:solidFill>
            <a:ln>
              <a:solidFill>
                <a:srgbClr val="0078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3" name="Rectángulo 52"/>
            <p:cNvSpPr/>
            <p:nvPr/>
          </p:nvSpPr>
          <p:spPr>
            <a:xfrm>
              <a:off x="6126347" y="2837827"/>
              <a:ext cx="501924" cy="445411"/>
            </a:xfrm>
            <a:prstGeom prst="rect">
              <a:avLst/>
            </a:prstGeom>
            <a:solidFill>
              <a:srgbClr val="007879">
                <a:alpha val="60000"/>
              </a:srgbClr>
            </a:solidFill>
            <a:ln>
              <a:solidFill>
                <a:srgbClr val="0078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4" name="Rectángulo 53"/>
            <p:cNvSpPr/>
            <p:nvPr/>
          </p:nvSpPr>
          <p:spPr>
            <a:xfrm>
              <a:off x="6719723" y="2837826"/>
              <a:ext cx="501924" cy="445411"/>
            </a:xfrm>
            <a:prstGeom prst="rect">
              <a:avLst/>
            </a:prstGeom>
            <a:solidFill>
              <a:srgbClr val="007879">
                <a:alpha val="60000"/>
              </a:srgbClr>
            </a:solidFill>
            <a:ln>
              <a:solidFill>
                <a:srgbClr val="0078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5" name="Rectángulo 54"/>
            <p:cNvSpPr/>
            <p:nvPr/>
          </p:nvSpPr>
          <p:spPr>
            <a:xfrm>
              <a:off x="7287881" y="2842017"/>
              <a:ext cx="501924" cy="445411"/>
            </a:xfrm>
            <a:prstGeom prst="rect">
              <a:avLst/>
            </a:prstGeom>
            <a:solidFill>
              <a:srgbClr val="007879">
                <a:alpha val="60000"/>
              </a:srgbClr>
            </a:solidFill>
            <a:ln>
              <a:solidFill>
                <a:srgbClr val="0078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6" name="Rectángulo 55"/>
            <p:cNvSpPr/>
            <p:nvPr/>
          </p:nvSpPr>
          <p:spPr>
            <a:xfrm>
              <a:off x="8468695" y="2831857"/>
              <a:ext cx="501924" cy="445411"/>
            </a:xfrm>
            <a:prstGeom prst="rect">
              <a:avLst/>
            </a:prstGeom>
            <a:solidFill>
              <a:srgbClr val="595959">
                <a:alpha val="60000"/>
              </a:srgbClr>
            </a:solidFill>
            <a:ln>
              <a:solidFill>
                <a:srgbClr val="5959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7" name="Rectángulo 56"/>
            <p:cNvSpPr/>
            <p:nvPr/>
          </p:nvSpPr>
          <p:spPr>
            <a:xfrm>
              <a:off x="9029406" y="2838754"/>
              <a:ext cx="501924" cy="445411"/>
            </a:xfrm>
            <a:prstGeom prst="rect">
              <a:avLst/>
            </a:prstGeom>
            <a:solidFill>
              <a:srgbClr val="595959">
                <a:alpha val="60000"/>
              </a:srgbClr>
            </a:solidFill>
            <a:ln>
              <a:solidFill>
                <a:srgbClr val="5959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45712" y="2303251"/>
              <a:ext cx="7613926" cy="1025873"/>
            </a:xfrm>
            <a:prstGeom prst="rect">
              <a:avLst/>
            </a:prstGeom>
          </p:spPr>
        </p:pic>
        <p:sp>
          <p:nvSpPr>
            <p:cNvPr id="2" name="Rectángulo 1"/>
            <p:cNvSpPr/>
            <p:nvPr/>
          </p:nvSpPr>
          <p:spPr>
            <a:xfrm>
              <a:off x="2076767" y="1564115"/>
              <a:ext cx="62946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MX" b="1" dirty="0">
                  <a:solidFill>
                    <a:schemeClr val="accent1">
                      <a:lumMod val="50000"/>
                    </a:schemeClr>
                  </a:solidFill>
                  <a:latin typeface="Arial Black" panose="020B0A04020102020204" pitchFamily="34" charset="0"/>
                </a:rPr>
                <a:t>Mónica Cardoso Romero del 14 de abril de 1972 </a:t>
              </a:r>
            </a:p>
          </p:txBody>
        </p:sp>
        <p:sp>
          <p:nvSpPr>
            <p:cNvPr id="3" name="CuadroTexto 2"/>
            <p:cNvSpPr txBox="1"/>
            <p:nvPr/>
          </p:nvSpPr>
          <p:spPr>
            <a:xfrm>
              <a:off x="1912461" y="3931553"/>
              <a:ext cx="2154390" cy="688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600" b="1" dirty="0" smtClean="0"/>
                <a:t>1 y 2: </a:t>
              </a:r>
              <a:r>
                <a:rPr lang="es-MX" sz="1600" dirty="0" smtClean="0"/>
                <a:t>primer letra y</a:t>
              </a:r>
            </a:p>
            <a:p>
              <a:r>
                <a:rPr lang="es-MX" sz="1600" dirty="0" smtClean="0"/>
                <a:t>primer vocal de A.P.</a:t>
              </a:r>
              <a:endParaRPr lang="es-MX" sz="1600" dirty="0"/>
            </a:p>
          </p:txBody>
        </p:sp>
        <p:sp>
          <p:nvSpPr>
            <p:cNvPr id="4" name="CuadroTexto 3"/>
            <p:cNvSpPr txBox="1"/>
            <p:nvPr/>
          </p:nvSpPr>
          <p:spPr>
            <a:xfrm>
              <a:off x="1893475" y="4761870"/>
              <a:ext cx="2153031" cy="3986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600" b="1" dirty="0" smtClean="0"/>
                <a:t>3: </a:t>
              </a:r>
              <a:r>
                <a:rPr lang="es-MX" sz="1600" dirty="0" smtClean="0"/>
                <a:t>primer letra A.M.</a:t>
              </a:r>
              <a:endParaRPr lang="es-MX" sz="1600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1839679" y="5388582"/>
              <a:ext cx="2463810" cy="688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600" b="1" dirty="0" smtClean="0"/>
                <a:t>4: </a:t>
              </a:r>
              <a:r>
                <a:rPr lang="es-MX" sz="1600" dirty="0" smtClean="0"/>
                <a:t>primer letra del nombre</a:t>
              </a:r>
              <a:endParaRPr lang="es-MX" sz="1600" dirty="0"/>
            </a:p>
          </p:txBody>
        </p:sp>
        <p:sp>
          <p:nvSpPr>
            <p:cNvPr id="8" name="CuadroTexto 7"/>
            <p:cNvSpPr txBox="1"/>
            <p:nvPr/>
          </p:nvSpPr>
          <p:spPr>
            <a:xfrm>
              <a:off x="4338475" y="3909802"/>
              <a:ext cx="2977745" cy="688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MX" sz="1600" b="1" dirty="0" smtClean="0"/>
                <a:t>5 al 10</a:t>
              </a:r>
              <a:r>
                <a:rPr lang="es-MX" sz="1600" dirty="0" smtClean="0"/>
                <a:t>: fecha de nacimiento</a:t>
              </a:r>
            </a:p>
            <a:p>
              <a:pPr algn="ctr"/>
              <a:r>
                <a:rPr lang="es-MX" sz="1600" dirty="0" smtClean="0"/>
                <a:t>(AA,MM,DD)</a:t>
              </a:r>
              <a:endParaRPr lang="es-MX" sz="1600" dirty="0"/>
            </a:p>
          </p:txBody>
        </p:sp>
        <p:sp>
          <p:nvSpPr>
            <p:cNvPr id="9" name="CuadroTexto 8"/>
            <p:cNvSpPr txBox="1"/>
            <p:nvPr/>
          </p:nvSpPr>
          <p:spPr>
            <a:xfrm>
              <a:off x="7562418" y="4054766"/>
              <a:ext cx="2187385" cy="3986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600" b="1" dirty="0" smtClean="0"/>
                <a:t>11 al 13: </a:t>
              </a:r>
              <a:r>
                <a:rPr lang="es-MX" sz="1600" dirty="0" err="1" smtClean="0"/>
                <a:t>homoclave</a:t>
              </a:r>
              <a:endParaRPr lang="es-MX" sz="1600" dirty="0"/>
            </a:p>
          </p:txBody>
        </p:sp>
        <p:sp>
          <p:nvSpPr>
            <p:cNvPr id="10" name="Rectángulo redondeado 9"/>
            <p:cNvSpPr/>
            <p:nvPr/>
          </p:nvSpPr>
          <p:spPr>
            <a:xfrm>
              <a:off x="1889109" y="3931553"/>
              <a:ext cx="2143041" cy="646331"/>
            </a:xfrm>
            <a:prstGeom prst="roundRect">
              <a:avLst/>
            </a:prstGeom>
            <a:noFill/>
            <a:ln w="19050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9" name="Rectángulo redondeado 58"/>
            <p:cNvSpPr/>
            <p:nvPr/>
          </p:nvSpPr>
          <p:spPr>
            <a:xfrm>
              <a:off x="1889109" y="5389218"/>
              <a:ext cx="2143041" cy="646331"/>
            </a:xfrm>
            <a:prstGeom prst="roundRect">
              <a:avLst/>
            </a:prstGeom>
            <a:noFill/>
            <a:ln w="19050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0" name="Rectángulo redondeado 59"/>
            <p:cNvSpPr/>
            <p:nvPr/>
          </p:nvSpPr>
          <p:spPr>
            <a:xfrm>
              <a:off x="1894369" y="4714571"/>
              <a:ext cx="2143041" cy="493931"/>
            </a:xfrm>
            <a:prstGeom prst="roundRect">
              <a:avLst/>
            </a:prstGeom>
            <a:noFill/>
            <a:ln w="19050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1" name="Rectángulo redondeado 60"/>
            <p:cNvSpPr/>
            <p:nvPr/>
          </p:nvSpPr>
          <p:spPr>
            <a:xfrm>
              <a:off x="4425272" y="3931552"/>
              <a:ext cx="2825902" cy="646331"/>
            </a:xfrm>
            <a:prstGeom prst="roundRect">
              <a:avLst/>
            </a:prstGeom>
            <a:noFill/>
            <a:ln w="19050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2" name="Rectángulo redondeado 61"/>
            <p:cNvSpPr/>
            <p:nvPr/>
          </p:nvSpPr>
          <p:spPr>
            <a:xfrm>
              <a:off x="7584591" y="3931552"/>
              <a:ext cx="2143041" cy="646331"/>
            </a:xfrm>
            <a:prstGeom prst="roundRect">
              <a:avLst/>
            </a:prstGeom>
            <a:noFill/>
            <a:ln w="19050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63" name="Picture 2" descr="Resultado de imagen para ojo turco rojo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72" t="70780" r="9747" b="11308"/>
          <a:stretch/>
        </p:blipFill>
        <p:spPr bwMode="auto">
          <a:xfrm>
            <a:off x="11349273" y="5525292"/>
            <a:ext cx="656343" cy="62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/>
          <p:cNvSpPr txBox="1"/>
          <p:nvPr/>
        </p:nvSpPr>
        <p:spPr>
          <a:xfrm>
            <a:off x="8190747" y="2390616"/>
            <a:ext cx="329077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s-MX" sz="2000" dirty="0" smtClean="0"/>
              <a:t>Apertura de Cuenta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s-MX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MX" sz="2000" dirty="0" smtClean="0"/>
              <a:t>SPEI (Banco de México)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s-MX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MX" sz="2000" dirty="0" smtClean="0"/>
              <a:t>Deducibilidad de Intereses</a:t>
            </a:r>
            <a:endParaRPr lang="es-MX" sz="2000" dirty="0"/>
          </a:p>
        </p:txBody>
      </p:sp>
      <p:pic>
        <p:nvPicPr>
          <p:cNvPr id="1026" name="Picture 2" descr="Resultado de imagen de corchetes simbolo&quot;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16"/>
          <a:stretch/>
        </p:blipFill>
        <p:spPr bwMode="auto">
          <a:xfrm>
            <a:off x="7774560" y="2231431"/>
            <a:ext cx="569766" cy="194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Imagen 63" descr="interior superior 4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5339"/>
          </a:xfrm>
          <a:prstGeom prst="rect">
            <a:avLst/>
          </a:prstGeom>
        </p:spPr>
      </p:pic>
      <p:sp>
        <p:nvSpPr>
          <p:cNvPr id="65" name="Marcador de contenido 2"/>
          <p:cNvSpPr txBox="1">
            <a:spLocks/>
          </p:cNvSpPr>
          <p:nvPr/>
        </p:nvSpPr>
        <p:spPr>
          <a:xfrm>
            <a:off x="2801526" y="5357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>
                <a:solidFill>
                  <a:schemeClr val="bg1"/>
                </a:solidFill>
                <a:latin typeface="Frutiger LT for BNS Medium"/>
                <a:cs typeface="Frutiger LT for BNS Medium"/>
              </a:rPr>
              <a:t>4</a:t>
            </a:r>
          </a:p>
        </p:txBody>
      </p:sp>
      <p:grpSp>
        <p:nvGrpSpPr>
          <p:cNvPr id="66" name="Grupo 65"/>
          <p:cNvGrpSpPr/>
          <p:nvPr/>
        </p:nvGrpSpPr>
        <p:grpSpPr>
          <a:xfrm>
            <a:off x="3797217" y="53570"/>
            <a:ext cx="622384" cy="622384"/>
            <a:chOff x="575208" y="2427558"/>
            <a:chExt cx="666514" cy="666514"/>
          </a:xfrm>
        </p:grpSpPr>
        <p:grpSp>
          <p:nvGrpSpPr>
            <p:cNvPr id="67" name="Grupo 66"/>
            <p:cNvGrpSpPr/>
            <p:nvPr/>
          </p:nvGrpSpPr>
          <p:grpSpPr>
            <a:xfrm>
              <a:off x="575208" y="2427558"/>
              <a:ext cx="666514" cy="666514"/>
              <a:chOff x="7177548" y="99293"/>
              <a:chExt cx="521110" cy="521110"/>
            </a:xfrm>
          </p:grpSpPr>
          <p:sp>
            <p:nvSpPr>
              <p:cNvPr id="74" name="Elipse 73"/>
              <p:cNvSpPr/>
              <p:nvPr/>
            </p:nvSpPr>
            <p:spPr>
              <a:xfrm>
                <a:off x="7177548" y="99293"/>
                <a:ext cx="521110" cy="5211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75" name="Elipse 74"/>
              <p:cNvSpPr/>
              <p:nvPr/>
            </p:nvSpPr>
            <p:spPr>
              <a:xfrm>
                <a:off x="7208216" y="129048"/>
                <a:ext cx="442125" cy="442125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grpSp>
          <p:nvGrpSpPr>
            <p:cNvPr id="68" name="Group 260">
              <a:extLst>
                <a:ext uri="{FF2B5EF4-FFF2-40B4-BE49-F238E27FC236}">
                  <a16:creationId xmlns:a16="http://schemas.microsoft.com/office/drawing/2014/main" id="{E418FCB8-6034-0244-9F0A-8D594962C2D8}"/>
                </a:ext>
              </a:extLst>
            </p:cNvPr>
            <p:cNvGrpSpPr/>
            <p:nvPr/>
          </p:nvGrpSpPr>
          <p:grpSpPr>
            <a:xfrm>
              <a:off x="740332" y="2567542"/>
              <a:ext cx="341993" cy="340452"/>
              <a:chOff x="6267450" y="5510212"/>
              <a:chExt cx="352425" cy="350838"/>
            </a:xfrm>
          </p:grpSpPr>
          <p:sp>
            <p:nvSpPr>
              <p:cNvPr id="69" name="Freeform 188">
                <a:extLst>
                  <a:ext uri="{FF2B5EF4-FFF2-40B4-BE49-F238E27FC236}">
                    <a16:creationId xmlns:a16="http://schemas.microsoft.com/office/drawing/2014/main" id="{52BB05E3-6AF0-5B4E-B318-BCCBC48FB5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67450" y="5564187"/>
                <a:ext cx="298450" cy="296863"/>
              </a:xfrm>
              <a:custGeom>
                <a:avLst/>
                <a:gdLst>
                  <a:gd name="T0" fmla="*/ 881 w 881"/>
                  <a:gd name="T1" fmla="*/ 320 h 880"/>
                  <a:gd name="T2" fmla="*/ 881 w 881"/>
                  <a:gd name="T3" fmla="*/ 821 h 880"/>
                  <a:gd name="T4" fmla="*/ 822 w 881"/>
                  <a:gd name="T5" fmla="*/ 880 h 880"/>
                  <a:gd name="T6" fmla="*/ 59 w 881"/>
                  <a:gd name="T7" fmla="*/ 880 h 880"/>
                  <a:gd name="T8" fmla="*/ 0 w 881"/>
                  <a:gd name="T9" fmla="*/ 821 h 880"/>
                  <a:gd name="T10" fmla="*/ 0 w 881"/>
                  <a:gd name="T11" fmla="*/ 58 h 880"/>
                  <a:gd name="T12" fmla="*/ 59 w 881"/>
                  <a:gd name="T13" fmla="*/ 0 h 880"/>
                  <a:gd name="T14" fmla="*/ 561 w 881"/>
                  <a:gd name="T15" fmla="*/ 0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81" h="880">
                    <a:moveTo>
                      <a:pt x="881" y="320"/>
                    </a:moveTo>
                    <a:lnTo>
                      <a:pt x="881" y="821"/>
                    </a:lnTo>
                    <a:cubicBezTo>
                      <a:pt x="881" y="854"/>
                      <a:pt x="855" y="880"/>
                      <a:pt x="822" y="880"/>
                    </a:cubicBezTo>
                    <a:lnTo>
                      <a:pt x="59" y="880"/>
                    </a:lnTo>
                    <a:cubicBezTo>
                      <a:pt x="27" y="880"/>
                      <a:pt x="0" y="854"/>
                      <a:pt x="0" y="821"/>
                    </a:cubicBezTo>
                    <a:lnTo>
                      <a:pt x="0" y="58"/>
                    </a:lnTo>
                    <a:cubicBezTo>
                      <a:pt x="0" y="26"/>
                      <a:pt x="27" y="0"/>
                      <a:pt x="59" y="0"/>
                    </a:cubicBezTo>
                    <a:lnTo>
                      <a:pt x="561" y="0"/>
                    </a:lnTo>
                  </a:path>
                </a:pathLst>
              </a:cu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buClrTx/>
                </a:pPr>
                <a:endParaRPr lang="en-CA" sz="1800" kern="1200" dirty="0">
                  <a:solidFill>
                    <a:srgbClr val="333333"/>
                  </a:solidFill>
                  <a:latin typeface="Arial Regular"/>
                  <a:cs typeface="Helvetica"/>
                </a:endParaRPr>
              </a:p>
            </p:txBody>
          </p:sp>
          <p:sp>
            <p:nvSpPr>
              <p:cNvPr id="70" name="Line 189">
                <a:extLst>
                  <a:ext uri="{FF2B5EF4-FFF2-40B4-BE49-F238E27FC236}">
                    <a16:creationId xmlns:a16="http://schemas.microsoft.com/office/drawing/2014/main" id="{D85DE16F-D8C9-9A4D-AFC5-C0A5360A03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65900" y="5510212"/>
                <a:ext cx="0" cy="10795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buClrTx/>
                </a:pPr>
                <a:endParaRPr lang="en-CA" sz="1800" kern="1200" dirty="0">
                  <a:solidFill>
                    <a:srgbClr val="333333"/>
                  </a:solidFill>
                  <a:latin typeface="Arial Regular"/>
                  <a:cs typeface="Helvetica"/>
                </a:endParaRPr>
              </a:p>
            </p:txBody>
          </p:sp>
          <p:sp>
            <p:nvSpPr>
              <p:cNvPr id="71" name="Line 190">
                <a:extLst>
                  <a:ext uri="{FF2B5EF4-FFF2-40B4-BE49-F238E27FC236}">
                    <a16:creationId xmlns:a16="http://schemas.microsoft.com/office/drawing/2014/main" id="{F659DEAD-4AD6-C341-98A9-3C4F613C19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511925" y="5564187"/>
                <a:ext cx="107950" cy="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buClrTx/>
                </a:pPr>
                <a:endParaRPr lang="en-CA" sz="1800" kern="1200" dirty="0">
                  <a:solidFill>
                    <a:srgbClr val="333333"/>
                  </a:solidFill>
                  <a:latin typeface="Arial Regular"/>
                  <a:cs typeface="Helvetica"/>
                </a:endParaRPr>
              </a:p>
            </p:txBody>
          </p:sp>
          <p:sp>
            <p:nvSpPr>
              <p:cNvPr id="72" name="Freeform 191">
                <a:extLst>
                  <a:ext uri="{FF2B5EF4-FFF2-40B4-BE49-F238E27FC236}">
                    <a16:creationId xmlns:a16="http://schemas.microsoft.com/office/drawing/2014/main" id="{5C027C51-7690-6245-B7C3-52E1BD53E5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29363" y="5727700"/>
                <a:ext cx="180975" cy="69850"/>
              </a:xfrm>
              <a:custGeom>
                <a:avLst/>
                <a:gdLst>
                  <a:gd name="T0" fmla="*/ 536 w 536"/>
                  <a:gd name="T1" fmla="*/ 209 h 209"/>
                  <a:gd name="T2" fmla="*/ 536 w 536"/>
                  <a:gd name="T3" fmla="*/ 121 h 209"/>
                  <a:gd name="T4" fmla="*/ 402 w 536"/>
                  <a:gd name="T5" fmla="*/ 0 h 209"/>
                  <a:gd name="T6" fmla="*/ 134 w 536"/>
                  <a:gd name="T7" fmla="*/ 0 h 209"/>
                  <a:gd name="T8" fmla="*/ 0 w 536"/>
                  <a:gd name="T9" fmla="*/ 121 h 209"/>
                  <a:gd name="T10" fmla="*/ 0 w 536"/>
                  <a:gd name="T11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6" h="209">
                    <a:moveTo>
                      <a:pt x="536" y="209"/>
                    </a:moveTo>
                    <a:lnTo>
                      <a:pt x="536" y="121"/>
                    </a:lnTo>
                    <a:cubicBezTo>
                      <a:pt x="536" y="54"/>
                      <a:pt x="476" y="0"/>
                      <a:pt x="402" y="0"/>
                    </a:cubicBezTo>
                    <a:lnTo>
                      <a:pt x="134" y="0"/>
                    </a:lnTo>
                    <a:cubicBezTo>
                      <a:pt x="60" y="0"/>
                      <a:pt x="0" y="54"/>
                      <a:pt x="0" y="121"/>
                    </a:cubicBezTo>
                    <a:lnTo>
                      <a:pt x="0" y="209"/>
                    </a:lnTo>
                  </a:path>
                </a:pathLst>
              </a:cu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buClrTx/>
                </a:pPr>
                <a:endParaRPr lang="en-CA" sz="1800" kern="1200" dirty="0">
                  <a:solidFill>
                    <a:srgbClr val="333333"/>
                  </a:solidFill>
                  <a:latin typeface="Arial Regular"/>
                  <a:cs typeface="Helvetica"/>
                </a:endParaRPr>
              </a:p>
            </p:txBody>
          </p:sp>
          <p:sp>
            <p:nvSpPr>
              <p:cNvPr id="73" name="Oval 192">
                <a:extLst>
                  <a:ext uri="{FF2B5EF4-FFF2-40B4-BE49-F238E27FC236}">
                    <a16:creationId xmlns:a16="http://schemas.microsoft.com/office/drawing/2014/main" id="{B878AC22-6B95-EC43-9BE7-3B5FB25FD1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80163" y="5616575"/>
                <a:ext cx="79375" cy="80963"/>
              </a:xfrm>
              <a:prstGeom prst="ellipse">
                <a:avLst/>
              </a:pr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buClrTx/>
                </a:pPr>
                <a:endParaRPr lang="en-CA" sz="1800" kern="1200" dirty="0">
                  <a:solidFill>
                    <a:srgbClr val="333333"/>
                  </a:solidFill>
                  <a:latin typeface="Arial Regular"/>
                  <a:cs typeface="Helvetica"/>
                </a:endParaRPr>
              </a:p>
            </p:txBody>
          </p:sp>
        </p:grpSp>
      </p:grpSp>
      <p:pic>
        <p:nvPicPr>
          <p:cNvPr id="76" name="Imagen 7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071" y="-9673"/>
            <a:ext cx="3083578" cy="717259"/>
          </a:xfrm>
          <a:prstGeom prst="rect">
            <a:avLst/>
          </a:prstGeom>
        </p:spPr>
      </p:pic>
      <p:sp>
        <p:nvSpPr>
          <p:cNvPr id="77" name="Marcador de contenido 2"/>
          <p:cNvSpPr txBox="1">
            <a:spLocks/>
          </p:cNvSpPr>
          <p:nvPr/>
        </p:nvSpPr>
        <p:spPr>
          <a:xfrm>
            <a:off x="4354436" y="125426"/>
            <a:ext cx="4941065" cy="4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latin typeface="Frutiger LT for BNS Medium"/>
                <a:cs typeface="Frutiger LT for BNS Medium"/>
              </a:rPr>
              <a:t>Integración del expediente</a:t>
            </a:r>
            <a:endParaRPr lang="es-ES" sz="2400" b="1" dirty="0">
              <a:latin typeface="Frutiger LT for BNS Medium"/>
              <a:cs typeface="Frutiger LT for B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262646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curp 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04" y="1962962"/>
            <a:ext cx="7305591" cy="44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7599" y="871280"/>
            <a:ext cx="1622930" cy="811465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EB0FBF33-9601-4727-AC3E-5EE384290982}"/>
              </a:ext>
            </a:extLst>
          </p:cNvPr>
          <p:cNvSpPr/>
          <p:nvPr/>
        </p:nvSpPr>
        <p:spPr>
          <a:xfrm>
            <a:off x="982774" y="918711"/>
            <a:ext cx="114326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Scotia Headline" panose="020B0703020203020204" pitchFamily="34" charset="0"/>
                <a:ea typeface="Scotia Headline" panose="020B0703020203020204" pitchFamily="34" charset="0"/>
              </a:rPr>
              <a:t>CURP</a:t>
            </a:r>
            <a:endParaRPr lang="es-ES" sz="2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latin typeface="Scotia Headline" panose="020B0703020203020204" pitchFamily="34" charset="0"/>
              <a:ea typeface="Scotia Headline" panose="020B0703020203020204" pitchFamily="34" charset="0"/>
            </a:endParaRPr>
          </a:p>
        </p:txBody>
      </p:sp>
      <p:pic>
        <p:nvPicPr>
          <p:cNvPr id="8" name="Picture 2" descr="Resultado de imagen para ojo turco rojo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72" t="70780" r="9747" b="11308"/>
          <a:stretch/>
        </p:blipFill>
        <p:spPr bwMode="auto">
          <a:xfrm>
            <a:off x="11403702" y="5587186"/>
            <a:ext cx="656343" cy="62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5155382" y="1441931"/>
            <a:ext cx="32171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6"/>
              </a:rPr>
              <a:t>https://www.gob.mx/curp</a:t>
            </a:r>
            <a:r>
              <a:rPr lang="es-MX" sz="2000" u="sng" dirty="0" smtClean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6"/>
              </a:rPr>
              <a:t>/</a:t>
            </a:r>
            <a:r>
              <a:rPr lang="es-MX" sz="2000" dirty="0" smtClean="0"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endParaRPr lang="es-MX" sz="2000" dirty="0"/>
          </a:p>
        </p:txBody>
      </p:sp>
      <p:sp>
        <p:nvSpPr>
          <p:cNvPr id="3" name="Rectángulo 2"/>
          <p:cNvSpPr/>
          <p:nvPr/>
        </p:nvSpPr>
        <p:spPr>
          <a:xfrm>
            <a:off x="982774" y="1445514"/>
            <a:ext cx="43307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Portal </a:t>
            </a:r>
            <a:r>
              <a:rPr lang="es-MX" sz="2000" b="1" dirty="0">
                <a:latin typeface="Calibri" panose="020F0502020204030204" pitchFamily="34" charset="0"/>
                <a:ea typeface="Calibri" panose="020F0502020204030204" pitchFamily="34" charset="0"/>
              </a:rPr>
              <a:t>de la Secretaría de Gobernación </a:t>
            </a:r>
            <a:endParaRPr lang="es-MX" sz="20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7"/>
          <a:srcRect r="20595" b="7282"/>
          <a:stretch/>
        </p:blipFill>
        <p:spPr>
          <a:xfrm>
            <a:off x="8737599" y="1899015"/>
            <a:ext cx="3454401" cy="2268846"/>
          </a:xfrm>
          <a:prstGeom prst="rect">
            <a:avLst/>
          </a:prstGeom>
        </p:spPr>
      </p:pic>
      <p:pic>
        <p:nvPicPr>
          <p:cNvPr id="9" name="Imagen 8" descr="interior superior 4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5339"/>
          </a:xfrm>
          <a:prstGeom prst="rect">
            <a:avLst/>
          </a:prstGeom>
        </p:spPr>
      </p:pic>
      <p:sp>
        <p:nvSpPr>
          <p:cNvPr id="10" name="Marcador de contenido 2"/>
          <p:cNvSpPr txBox="1">
            <a:spLocks/>
          </p:cNvSpPr>
          <p:nvPr/>
        </p:nvSpPr>
        <p:spPr>
          <a:xfrm>
            <a:off x="2801526" y="5357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>
                <a:solidFill>
                  <a:schemeClr val="bg1"/>
                </a:solidFill>
                <a:latin typeface="Frutiger LT for BNS Medium"/>
                <a:cs typeface="Frutiger LT for BNS Medium"/>
              </a:rPr>
              <a:t>4</a:t>
            </a:r>
          </a:p>
        </p:txBody>
      </p:sp>
      <p:grpSp>
        <p:nvGrpSpPr>
          <p:cNvPr id="11" name="Grupo 10"/>
          <p:cNvGrpSpPr/>
          <p:nvPr/>
        </p:nvGrpSpPr>
        <p:grpSpPr>
          <a:xfrm>
            <a:off x="3797217" y="53570"/>
            <a:ext cx="622384" cy="622384"/>
            <a:chOff x="575208" y="2427558"/>
            <a:chExt cx="666514" cy="666514"/>
          </a:xfrm>
        </p:grpSpPr>
        <p:grpSp>
          <p:nvGrpSpPr>
            <p:cNvPr id="12" name="Grupo 11"/>
            <p:cNvGrpSpPr/>
            <p:nvPr/>
          </p:nvGrpSpPr>
          <p:grpSpPr>
            <a:xfrm>
              <a:off x="575208" y="2427558"/>
              <a:ext cx="666514" cy="666514"/>
              <a:chOff x="7177548" y="99293"/>
              <a:chExt cx="521110" cy="521110"/>
            </a:xfrm>
          </p:grpSpPr>
          <p:sp>
            <p:nvSpPr>
              <p:cNvPr id="19" name="Elipse 18"/>
              <p:cNvSpPr/>
              <p:nvPr/>
            </p:nvSpPr>
            <p:spPr>
              <a:xfrm>
                <a:off x="7177548" y="99293"/>
                <a:ext cx="521110" cy="5211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0" name="Elipse 19"/>
              <p:cNvSpPr/>
              <p:nvPr/>
            </p:nvSpPr>
            <p:spPr>
              <a:xfrm>
                <a:off x="7208216" y="129048"/>
                <a:ext cx="442125" cy="442125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grpSp>
          <p:nvGrpSpPr>
            <p:cNvPr id="13" name="Group 260">
              <a:extLst>
                <a:ext uri="{FF2B5EF4-FFF2-40B4-BE49-F238E27FC236}">
                  <a16:creationId xmlns:a16="http://schemas.microsoft.com/office/drawing/2014/main" id="{E418FCB8-6034-0244-9F0A-8D594962C2D8}"/>
                </a:ext>
              </a:extLst>
            </p:cNvPr>
            <p:cNvGrpSpPr/>
            <p:nvPr/>
          </p:nvGrpSpPr>
          <p:grpSpPr>
            <a:xfrm>
              <a:off x="740332" y="2567542"/>
              <a:ext cx="341993" cy="340452"/>
              <a:chOff x="6267450" y="5510212"/>
              <a:chExt cx="352425" cy="350838"/>
            </a:xfrm>
          </p:grpSpPr>
          <p:sp>
            <p:nvSpPr>
              <p:cNvPr id="14" name="Freeform 188">
                <a:extLst>
                  <a:ext uri="{FF2B5EF4-FFF2-40B4-BE49-F238E27FC236}">
                    <a16:creationId xmlns:a16="http://schemas.microsoft.com/office/drawing/2014/main" id="{52BB05E3-6AF0-5B4E-B318-BCCBC48FB5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67450" y="5564187"/>
                <a:ext cx="298450" cy="296863"/>
              </a:xfrm>
              <a:custGeom>
                <a:avLst/>
                <a:gdLst>
                  <a:gd name="T0" fmla="*/ 881 w 881"/>
                  <a:gd name="T1" fmla="*/ 320 h 880"/>
                  <a:gd name="T2" fmla="*/ 881 w 881"/>
                  <a:gd name="T3" fmla="*/ 821 h 880"/>
                  <a:gd name="T4" fmla="*/ 822 w 881"/>
                  <a:gd name="T5" fmla="*/ 880 h 880"/>
                  <a:gd name="T6" fmla="*/ 59 w 881"/>
                  <a:gd name="T7" fmla="*/ 880 h 880"/>
                  <a:gd name="T8" fmla="*/ 0 w 881"/>
                  <a:gd name="T9" fmla="*/ 821 h 880"/>
                  <a:gd name="T10" fmla="*/ 0 w 881"/>
                  <a:gd name="T11" fmla="*/ 58 h 880"/>
                  <a:gd name="T12" fmla="*/ 59 w 881"/>
                  <a:gd name="T13" fmla="*/ 0 h 880"/>
                  <a:gd name="T14" fmla="*/ 561 w 881"/>
                  <a:gd name="T15" fmla="*/ 0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81" h="880">
                    <a:moveTo>
                      <a:pt x="881" y="320"/>
                    </a:moveTo>
                    <a:lnTo>
                      <a:pt x="881" y="821"/>
                    </a:lnTo>
                    <a:cubicBezTo>
                      <a:pt x="881" y="854"/>
                      <a:pt x="855" y="880"/>
                      <a:pt x="822" y="880"/>
                    </a:cubicBezTo>
                    <a:lnTo>
                      <a:pt x="59" y="880"/>
                    </a:lnTo>
                    <a:cubicBezTo>
                      <a:pt x="27" y="880"/>
                      <a:pt x="0" y="854"/>
                      <a:pt x="0" y="821"/>
                    </a:cubicBezTo>
                    <a:lnTo>
                      <a:pt x="0" y="58"/>
                    </a:lnTo>
                    <a:cubicBezTo>
                      <a:pt x="0" y="26"/>
                      <a:pt x="27" y="0"/>
                      <a:pt x="59" y="0"/>
                    </a:cubicBezTo>
                    <a:lnTo>
                      <a:pt x="561" y="0"/>
                    </a:lnTo>
                  </a:path>
                </a:pathLst>
              </a:cu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buClrTx/>
                </a:pPr>
                <a:endParaRPr lang="en-CA" sz="1800" kern="1200" dirty="0">
                  <a:solidFill>
                    <a:srgbClr val="333333"/>
                  </a:solidFill>
                  <a:latin typeface="Arial Regular"/>
                  <a:cs typeface="Helvetica"/>
                </a:endParaRPr>
              </a:p>
            </p:txBody>
          </p:sp>
          <p:sp>
            <p:nvSpPr>
              <p:cNvPr id="15" name="Line 189">
                <a:extLst>
                  <a:ext uri="{FF2B5EF4-FFF2-40B4-BE49-F238E27FC236}">
                    <a16:creationId xmlns:a16="http://schemas.microsoft.com/office/drawing/2014/main" id="{D85DE16F-D8C9-9A4D-AFC5-C0A5360A03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65900" y="5510212"/>
                <a:ext cx="0" cy="10795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buClrTx/>
                </a:pPr>
                <a:endParaRPr lang="en-CA" sz="1800" kern="1200" dirty="0">
                  <a:solidFill>
                    <a:srgbClr val="333333"/>
                  </a:solidFill>
                  <a:latin typeface="Arial Regular"/>
                  <a:cs typeface="Helvetica"/>
                </a:endParaRPr>
              </a:p>
            </p:txBody>
          </p:sp>
          <p:sp>
            <p:nvSpPr>
              <p:cNvPr id="16" name="Line 190">
                <a:extLst>
                  <a:ext uri="{FF2B5EF4-FFF2-40B4-BE49-F238E27FC236}">
                    <a16:creationId xmlns:a16="http://schemas.microsoft.com/office/drawing/2014/main" id="{F659DEAD-4AD6-C341-98A9-3C4F613C19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511925" y="5564187"/>
                <a:ext cx="107950" cy="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buClrTx/>
                </a:pPr>
                <a:endParaRPr lang="en-CA" sz="1800" kern="1200" dirty="0">
                  <a:solidFill>
                    <a:srgbClr val="333333"/>
                  </a:solidFill>
                  <a:latin typeface="Arial Regular"/>
                  <a:cs typeface="Helvetica"/>
                </a:endParaRPr>
              </a:p>
            </p:txBody>
          </p:sp>
          <p:sp>
            <p:nvSpPr>
              <p:cNvPr id="17" name="Freeform 191">
                <a:extLst>
                  <a:ext uri="{FF2B5EF4-FFF2-40B4-BE49-F238E27FC236}">
                    <a16:creationId xmlns:a16="http://schemas.microsoft.com/office/drawing/2014/main" id="{5C027C51-7690-6245-B7C3-52E1BD53E5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29363" y="5727700"/>
                <a:ext cx="180975" cy="69850"/>
              </a:xfrm>
              <a:custGeom>
                <a:avLst/>
                <a:gdLst>
                  <a:gd name="T0" fmla="*/ 536 w 536"/>
                  <a:gd name="T1" fmla="*/ 209 h 209"/>
                  <a:gd name="T2" fmla="*/ 536 w 536"/>
                  <a:gd name="T3" fmla="*/ 121 h 209"/>
                  <a:gd name="T4" fmla="*/ 402 w 536"/>
                  <a:gd name="T5" fmla="*/ 0 h 209"/>
                  <a:gd name="T6" fmla="*/ 134 w 536"/>
                  <a:gd name="T7" fmla="*/ 0 h 209"/>
                  <a:gd name="T8" fmla="*/ 0 w 536"/>
                  <a:gd name="T9" fmla="*/ 121 h 209"/>
                  <a:gd name="T10" fmla="*/ 0 w 536"/>
                  <a:gd name="T11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6" h="209">
                    <a:moveTo>
                      <a:pt x="536" y="209"/>
                    </a:moveTo>
                    <a:lnTo>
                      <a:pt x="536" y="121"/>
                    </a:lnTo>
                    <a:cubicBezTo>
                      <a:pt x="536" y="54"/>
                      <a:pt x="476" y="0"/>
                      <a:pt x="402" y="0"/>
                    </a:cubicBezTo>
                    <a:lnTo>
                      <a:pt x="134" y="0"/>
                    </a:lnTo>
                    <a:cubicBezTo>
                      <a:pt x="60" y="0"/>
                      <a:pt x="0" y="54"/>
                      <a:pt x="0" y="121"/>
                    </a:cubicBezTo>
                    <a:lnTo>
                      <a:pt x="0" y="209"/>
                    </a:lnTo>
                  </a:path>
                </a:pathLst>
              </a:cu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buClrTx/>
                </a:pPr>
                <a:endParaRPr lang="en-CA" sz="1800" kern="1200" dirty="0">
                  <a:solidFill>
                    <a:srgbClr val="333333"/>
                  </a:solidFill>
                  <a:latin typeface="Arial Regular"/>
                  <a:cs typeface="Helvetica"/>
                </a:endParaRPr>
              </a:p>
            </p:txBody>
          </p:sp>
          <p:sp>
            <p:nvSpPr>
              <p:cNvPr id="18" name="Oval 192">
                <a:extLst>
                  <a:ext uri="{FF2B5EF4-FFF2-40B4-BE49-F238E27FC236}">
                    <a16:creationId xmlns:a16="http://schemas.microsoft.com/office/drawing/2014/main" id="{B878AC22-6B95-EC43-9BE7-3B5FB25FD1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80163" y="5616575"/>
                <a:ext cx="79375" cy="80963"/>
              </a:xfrm>
              <a:prstGeom prst="ellipse">
                <a:avLst/>
              </a:pr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buClrTx/>
                </a:pPr>
                <a:endParaRPr lang="en-CA" sz="1800" kern="1200" dirty="0">
                  <a:solidFill>
                    <a:srgbClr val="333333"/>
                  </a:solidFill>
                  <a:latin typeface="Arial Regular"/>
                  <a:cs typeface="Helvetica"/>
                </a:endParaRPr>
              </a:p>
            </p:txBody>
          </p:sp>
        </p:grpSp>
      </p:grpSp>
      <p:pic>
        <p:nvPicPr>
          <p:cNvPr id="21" name="Imagen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071" y="-9673"/>
            <a:ext cx="3083578" cy="717259"/>
          </a:xfrm>
          <a:prstGeom prst="rect">
            <a:avLst/>
          </a:prstGeom>
        </p:spPr>
      </p:pic>
      <p:sp>
        <p:nvSpPr>
          <p:cNvPr id="22" name="Marcador de contenido 2"/>
          <p:cNvSpPr txBox="1">
            <a:spLocks/>
          </p:cNvSpPr>
          <p:nvPr/>
        </p:nvSpPr>
        <p:spPr>
          <a:xfrm>
            <a:off x="4354436" y="125426"/>
            <a:ext cx="4941065" cy="4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latin typeface="Frutiger LT for BNS Medium"/>
                <a:cs typeface="Frutiger LT for BNS Medium"/>
              </a:rPr>
              <a:t>Integración del expediente</a:t>
            </a:r>
            <a:endParaRPr lang="es-ES" sz="2400" b="1" dirty="0">
              <a:latin typeface="Frutiger LT for BNS Medium"/>
              <a:cs typeface="Frutiger LT for B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418124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22">
            <a:extLst>
              <a:ext uri="{FF2B5EF4-FFF2-40B4-BE49-F238E27FC236}">
                <a16:creationId xmlns:a16="http://schemas.microsoft.com/office/drawing/2014/main" id="{201C32E7-CE44-4998-B718-EAE904244716}"/>
              </a:ext>
            </a:extLst>
          </p:cNvPr>
          <p:cNvSpPr/>
          <p:nvPr/>
        </p:nvSpPr>
        <p:spPr>
          <a:xfrm>
            <a:off x="850806" y="1015420"/>
            <a:ext cx="268374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Domicilio actual: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F8F7C2AB-9E2F-4960-A6BC-A082477F8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479" y="2068091"/>
            <a:ext cx="648072" cy="295275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54621734-FDF6-4A3F-BD15-5460EFC2B043}"/>
              </a:ext>
            </a:extLst>
          </p:cNvPr>
          <p:cNvSpPr txBox="1"/>
          <p:nvPr/>
        </p:nvSpPr>
        <p:spPr>
          <a:xfrm>
            <a:off x="846985" y="1557148"/>
            <a:ext cx="3199694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rgbClr val="C00000"/>
              </a:buClr>
              <a:buBlip>
                <a:blip r:embed="rId3"/>
              </a:buBlip>
            </a:pPr>
            <a:r>
              <a:rPr lang="es-MX" dirty="0"/>
              <a:t>Boleta de </a:t>
            </a:r>
            <a:r>
              <a:rPr lang="es-MX" dirty="0" smtClean="0"/>
              <a:t>Agua</a:t>
            </a:r>
            <a:endParaRPr lang="es-MX" dirty="0"/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rgbClr val="C00000"/>
              </a:buClr>
              <a:buBlip>
                <a:blip r:embed="rId3"/>
              </a:buBlip>
            </a:pPr>
            <a:r>
              <a:rPr lang="es-MX" dirty="0"/>
              <a:t>Boleta </a:t>
            </a:r>
            <a:r>
              <a:rPr lang="es-MX" dirty="0" smtClean="0"/>
              <a:t>Predial</a:t>
            </a:r>
            <a:endParaRPr lang="es-MX" dirty="0"/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rgbClr val="C00000"/>
              </a:buClr>
              <a:buBlip>
                <a:blip r:embed="rId3"/>
              </a:buBlip>
            </a:pPr>
            <a:r>
              <a:rPr lang="es-MX" dirty="0"/>
              <a:t>Recibo de </a:t>
            </a:r>
            <a:r>
              <a:rPr lang="es-MX" dirty="0" smtClean="0"/>
              <a:t>Luz</a:t>
            </a:r>
            <a:endParaRPr lang="es-MX" dirty="0"/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rgbClr val="C00000"/>
              </a:buClr>
              <a:buBlip>
                <a:blip r:embed="rId3"/>
              </a:buBlip>
            </a:pPr>
            <a:r>
              <a:rPr lang="es-MX" dirty="0"/>
              <a:t>Recibo de Telefonía </a:t>
            </a:r>
            <a:r>
              <a:rPr lang="es-MX" dirty="0" smtClean="0"/>
              <a:t>Fija</a:t>
            </a:r>
            <a:endParaRPr lang="es-MX" dirty="0"/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rgbClr val="C00000"/>
              </a:buClr>
              <a:buBlip>
                <a:blip r:embed="rId3"/>
              </a:buBlip>
            </a:pPr>
            <a:r>
              <a:rPr lang="es-MX" dirty="0"/>
              <a:t>Recibo Telefonía Móvil </a:t>
            </a:r>
            <a:r>
              <a:rPr lang="es-MX" dirty="0" smtClean="0"/>
              <a:t>plan</a:t>
            </a:r>
            <a:endParaRPr lang="es-MX" dirty="0"/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rgbClr val="C00000"/>
              </a:buClr>
              <a:buBlip>
                <a:blip r:embed="rId3"/>
              </a:buBlip>
            </a:pPr>
            <a:r>
              <a:rPr lang="es-MX" dirty="0"/>
              <a:t>Estado de Cuenta de Bancos</a:t>
            </a: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C00000"/>
              </a:buClr>
            </a:pPr>
            <a:r>
              <a:rPr lang="es-MX" dirty="0"/>
              <a:t>      o Tienda Comercial </a:t>
            </a:r>
          </a:p>
        </p:txBody>
      </p:sp>
      <p:pic>
        <p:nvPicPr>
          <p:cNvPr id="43" name="Picture 2" descr="Resultado de imagen para recibo de luz">
            <a:extLst>
              <a:ext uri="{FF2B5EF4-FFF2-40B4-BE49-F238E27FC236}">
                <a16:creationId xmlns:a16="http://schemas.microsoft.com/office/drawing/2014/main" id="{4FA1DF79-ACB4-4D13-A2ED-367DE0DCD7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" t="3850" r="3668" b="72081"/>
          <a:stretch/>
        </p:blipFill>
        <p:spPr bwMode="auto">
          <a:xfrm>
            <a:off x="6899888" y="886729"/>
            <a:ext cx="3738237" cy="119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C1D8BCB6-A562-42FF-97A3-1A5BEF0A00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6354"/>
          <a:stretch/>
        </p:blipFill>
        <p:spPr>
          <a:xfrm>
            <a:off x="5902361" y="2143265"/>
            <a:ext cx="3963410" cy="1242664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4E4A344D-C0CC-4B63-99C1-37EB2F211F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2072"/>
          <a:stretch/>
        </p:blipFill>
        <p:spPr>
          <a:xfrm>
            <a:off x="6800191" y="3279995"/>
            <a:ext cx="4162804" cy="1180646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0AD7AB51-F0CF-4C35-AE33-CED9643ED19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4829"/>
          <a:stretch/>
        </p:blipFill>
        <p:spPr>
          <a:xfrm>
            <a:off x="6031081" y="4338066"/>
            <a:ext cx="4017716" cy="1259305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5E0A210D-5912-497E-AEE2-B46A0C79A1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99888" y="5781964"/>
            <a:ext cx="2280102" cy="963251"/>
          </a:xfrm>
          <a:prstGeom prst="rect">
            <a:avLst/>
          </a:prstGeom>
        </p:spPr>
      </p:pic>
      <p:sp>
        <p:nvSpPr>
          <p:cNvPr id="48" name="CuadroTexto 47">
            <a:extLst>
              <a:ext uri="{FF2B5EF4-FFF2-40B4-BE49-F238E27FC236}">
                <a16:creationId xmlns:a16="http://schemas.microsoft.com/office/drawing/2014/main" id="{704E17E4-848F-4649-9B21-E354780DC7AF}"/>
              </a:ext>
            </a:extLst>
          </p:cNvPr>
          <p:cNvSpPr txBox="1"/>
          <p:nvPr/>
        </p:nvSpPr>
        <p:spPr>
          <a:xfrm>
            <a:off x="449275" y="4719996"/>
            <a:ext cx="555729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Nota: </a:t>
            </a:r>
            <a:r>
              <a:rPr lang="es-MX" b="1" dirty="0"/>
              <a:t>en </a:t>
            </a:r>
            <a:r>
              <a:rPr lang="es-MX" b="1" dirty="0" smtClean="0"/>
              <a:t>solicitud </a:t>
            </a:r>
            <a:r>
              <a:rPr lang="es-MX" dirty="0" smtClean="0"/>
              <a:t>se </a:t>
            </a:r>
            <a:r>
              <a:rPr lang="es-MX" dirty="0"/>
              <a:t>tiene que registrar la dirección del domicilio exactamente igual al comprobante presentado.</a:t>
            </a:r>
          </a:p>
        </p:txBody>
      </p:sp>
      <p:pic>
        <p:nvPicPr>
          <p:cNvPr id="12" name="Picture 2" descr="Resultado de imagen para ojo turco rojo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72" t="70780" r="9747" b="11308"/>
          <a:stretch/>
        </p:blipFill>
        <p:spPr bwMode="auto">
          <a:xfrm>
            <a:off x="11323813" y="5559131"/>
            <a:ext cx="656343" cy="62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634522" y="5559131"/>
            <a:ext cx="4334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Antigüedad:</a:t>
            </a:r>
          </a:p>
          <a:p>
            <a:r>
              <a:rPr lang="es-MX" dirty="0" smtClean="0"/>
              <a:t>mes inmediato anterior, con servicio pagado</a:t>
            </a:r>
            <a:endParaRPr lang="es-MX" dirty="0"/>
          </a:p>
        </p:txBody>
      </p:sp>
      <p:sp>
        <p:nvSpPr>
          <p:cNvPr id="3" name="Rectángulo 2"/>
          <p:cNvSpPr/>
          <p:nvPr/>
        </p:nvSpPr>
        <p:spPr>
          <a:xfrm>
            <a:off x="558868" y="5559131"/>
            <a:ext cx="4701309" cy="646332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4" name="Imagen 13" descr="interior superior 4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5339"/>
          </a:xfrm>
          <a:prstGeom prst="rect">
            <a:avLst/>
          </a:prstGeom>
        </p:spPr>
      </p:pic>
      <p:sp>
        <p:nvSpPr>
          <p:cNvPr id="15" name="Marcador de contenido 2"/>
          <p:cNvSpPr txBox="1">
            <a:spLocks/>
          </p:cNvSpPr>
          <p:nvPr/>
        </p:nvSpPr>
        <p:spPr>
          <a:xfrm>
            <a:off x="2801526" y="5357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>
                <a:solidFill>
                  <a:schemeClr val="bg1"/>
                </a:solidFill>
                <a:latin typeface="Frutiger LT for BNS Medium"/>
                <a:cs typeface="Frutiger LT for BNS Medium"/>
              </a:rPr>
              <a:t>4</a:t>
            </a:r>
          </a:p>
        </p:txBody>
      </p:sp>
      <p:grpSp>
        <p:nvGrpSpPr>
          <p:cNvPr id="16" name="Grupo 15"/>
          <p:cNvGrpSpPr/>
          <p:nvPr/>
        </p:nvGrpSpPr>
        <p:grpSpPr>
          <a:xfrm>
            <a:off x="3797217" y="53570"/>
            <a:ext cx="622384" cy="622384"/>
            <a:chOff x="575208" y="2427558"/>
            <a:chExt cx="666514" cy="666514"/>
          </a:xfrm>
        </p:grpSpPr>
        <p:grpSp>
          <p:nvGrpSpPr>
            <p:cNvPr id="17" name="Grupo 16"/>
            <p:cNvGrpSpPr/>
            <p:nvPr/>
          </p:nvGrpSpPr>
          <p:grpSpPr>
            <a:xfrm>
              <a:off x="575208" y="2427558"/>
              <a:ext cx="666514" cy="666514"/>
              <a:chOff x="7177548" y="99293"/>
              <a:chExt cx="521110" cy="521110"/>
            </a:xfrm>
          </p:grpSpPr>
          <p:sp>
            <p:nvSpPr>
              <p:cNvPr id="27" name="Elipse 26"/>
              <p:cNvSpPr/>
              <p:nvPr/>
            </p:nvSpPr>
            <p:spPr>
              <a:xfrm>
                <a:off x="7177548" y="99293"/>
                <a:ext cx="521110" cy="5211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8" name="Elipse 27"/>
              <p:cNvSpPr/>
              <p:nvPr/>
            </p:nvSpPr>
            <p:spPr>
              <a:xfrm>
                <a:off x="7208216" y="129048"/>
                <a:ext cx="442125" cy="442125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grpSp>
          <p:nvGrpSpPr>
            <p:cNvPr id="18" name="Group 260">
              <a:extLst>
                <a:ext uri="{FF2B5EF4-FFF2-40B4-BE49-F238E27FC236}">
                  <a16:creationId xmlns:a16="http://schemas.microsoft.com/office/drawing/2014/main" id="{E418FCB8-6034-0244-9F0A-8D594962C2D8}"/>
                </a:ext>
              </a:extLst>
            </p:cNvPr>
            <p:cNvGrpSpPr/>
            <p:nvPr/>
          </p:nvGrpSpPr>
          <p:grpSpPr>
            <a:xfrm>
              <a:off x="740332" y="2567542"/>
              <a:ext cx="341993" cy="340452"/>
              <a:chOff x="6267450" y="5510212"/>
              <a:chExt cx="352425" cy="350838"/>
            </a:xfrm>
          </p:grpSpPr>
          <p:sp>
            <p:nvSpPr>
              <p:cNvPr id="19" name="Freeform 188">
                <a:extLst>
                  <a:ext uri="{FF2B5EF4-FFF2-40B4-BE49-F238E27FC236}">
                    <a16:creationId xmlns:a16="http://schemas.microsoft.com/office/drawing/2014/main" id="{52BB05E3-6AF0-5B4E-B318-BCCBC48FB5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67450" y="5564187"/>
                <a:ext cx="298450" cy="296863"/>
              </a:xfrm>
              <a:custGeom>
                <a:avLst/>
                <a:gdLst>
                  <a:gd name="T0" fmla="*/ 881 w 881"/>
                  <a:gd name="T1" fmla="*/ 320 h 880"/>
                  <a:gd name="T2" fmla="*/ 881 w 881"/>
                  <a:gd name="T3" fmla="*/ 821 h 880"/>
                  <a:gd name="T4" fmla="*/ 822 w 881"/>
                  <a:gd name="T5" fmla="*/ 880 h 880"/>
                  <a:gd name="T6" fmla="*/ 59 w 881"/>
                  <a:gd name="T7" fmla="*/ 880 h 880"/>
                  <a:gd name="T8" fmla="*/ 0 w 881"/>
                  <a:gd name="T9" fmla="*/ 821 h 880"/>
                  <a:gd name="T10" fmla="*/ 0 w 881"/>
                  <a:gd name="T11" fmla="*/ 58 h 880"/>
                  <a:gd name="T12" fmla="*/ 59 w 881"/>
                  <a:gd name="T13" fmla="*/ 0 h 880"/>
                  <a:gd name="T14" fmla="*/ 561 w 881"/>
                  <a:gd name="T15" fmla="*/ 0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81" h="880">
                    <a:moveTo>
                      <a:pt x="881" y="320"/>
                    </a:moveTo>
                    <a:lnTo>
                      <a:pt x="881" y="821"/>
                    </a:lnTo>
                    <a:cubicBezTo>
                      <a:pt x="881" y="854"/>
                      <a:pt x="855" y="880"/>
                      <a:pt x="822" y="880"/>
                    </a:cubicBezTo>
                    <a:lnTo>
                      <a:pt x="59" y="880"/>
                    </a:lnTo>
                    <a:cubicBezTo>
                      <a:pt x="27" y="880"/>
                      <a:pt x="0" y="854"/>
                      <a:pt x="0" y="821"/>
                    </a:cubicBezTo>
                    <a:lnTo>
                      <a:pt x="0" y="58"/>
                    </a:lnTo>
                    <a:cubicBezTo>
                      <a:pt x="0" y="26"/>
                      <a:pt x="27" y="0"/>
                      <a:pt x="59" y="0"/>
                    </a:cubicBezTo>
                    <a:lnTo>
                      <a:pt x="561" y="0"/>
                    </a:lnTo>
                  </a:path>
                </a:pathLst>
              </a:cu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buClrTx/>
                </a:pPr>
                <a:endParaRPr lang="en-CA" sz="1800" kern="1200" dirty="0">
                  <a:solidFill>
                    <a:srgbClr val="333333"/>
                  </a:solidFill>
                  <a:latin typeface="Arial Regular"/>
                  <a:cs typeface="Helvetica"/>
                </a:endParaRPr>
              </a:p>
            </p:txBody>
          </p:sp>
          <p:sp>
            <p:nvSpPr>
              <p:cNvPr id="20" name="Line 189">
                <a:extLst>
                  <a:ext uri="{FF2B5EF4-FFF2-40B4-BE49-F238E27FC236}">
                    <a16:creationId xmlns:a16="http://schemas.microsoft.com/office/drawing/2014/main" id="{D85DE16F-D8C9-9A4D-AFC5-C0A5360A03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65900" y="5510212"/>
                <a:ext cx="0" cy="10795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buClrTx/>
                </a:pPr>
                <a:endParaRPr lang="en-CA" sz="1800" kern="1200" dirty="0">
                  <a:solidFill>
                    <a:srgbClr val="333333"/>
                  </a:solidFill>
                  <a:latin typeface="Arial Regular"/>
                  <a:cs typeface="Helvetica"/>
                </a:endParaRPr>
              </a:p>
            </p:txBody>
          </p:sp>
          <p:sp>
            <p:nvSpPr>
              <p:cNvPr id="21" name="Line 190">
                <a:extLst>
                  <a:ext uri="{FF2B5EF4-FFF2-40B4-BE49-F238E27FC236}">
                    <a16:creationId xmlns:a16="http://schemas.microsoft.com/office/drawing/2014/main" id="{F659DEAD-4AD6-C341-98A9-3C4F613C19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511925" y="5564187"/>
                <a:ext cx="107950" cy="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buClrTx/>
                </a:pPr>
                <a:endParaRPr lang="en-CA" sz="1800" kern="1200" dirty="0">
                  <a:solidFill>
                    <a:srgbClr val="333333"/>
                  </a:solidFill>
                  <a:latin typeface="Arial Regular"/>
                  <a:cs typeface="Helvetica"/>
                </a:endParaRPr>
              </a:p>
            </p:txBody>
          </p:sp>
          <p:sp>
            <p:nvSpPr>
              <p:cNvPr id="22" name="Freeform 191">
                <a:extLst>
                  <a:ext uri="{FF2B5EF4-FFF2-40B4-BE49-F238E27FC236}">
                    <a16:creationId xmlns:a16="http://schemas.microsoft.com/office/drawing/2014/main" id="{5C027C51-7690-6245-B7C3-52E1BD53E5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29363" y="5727700"/>
                <a:ext cx="180975" cy="69850"/>
              </a:xfrm>
              <a:custGeom>
                <a:avLst/>
                <a:gdLst>
                  <a:gd name="T0" fmla="*/ 536 w 536"/>
                  <a:gd name="T1" fmla="*/ 209 h 209"/>
                  <a:gd name="T2" fmla="*/ 536 w 536"/>
                  <a:gd name="T3" fmla="*/ 121 h 209"/>
                  <a:gd name="T4" fmla="*/ 402 w 536"/>
                  <a:gd name="T5" fmla="*/ 0 h 209"/>
                  <a:gd name="T6" fmla="*/ 134 w 536"/>
                  <a:gd name="T7" fmla="*/ 0 h 209"/>
                  <a:gd name="T8" fmla="*/ 0 w 536"/>
                  <a:gd name="T9" fmla="*/ 121 h 209"/>
                  <a:gd name="T10" fmla="*/ 0 w 536"/>
                  <a:gd name="T11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6" h="209">
                    <a:moveTo>
                      <a:pt x="536" y="209"/>
                    </a:moveTo>
                    <a:lnTo>
                      <a:pt x="536" y="121"/>
                    </a:lnTo>
                    <a:cubicBezTo>
                      <a:pt x="536" y="54"/>
                      <a:pt x="476" y="0"/>
                      <a:pt x="402" y="0"/>
                    </a:cubicBezTo>
                    <a:lnTo>
                      <a:pt x="134" y="0"/>
                    </a:lnTo>
                    <a:cubicBezTo>
                      <a:pt x="60" y="0"/>
                      <a:pt x="0" y="54"/>
                      <a:pt x="0" y="121"/>
                    </a:cubicBezTo>
                    <a:lnTo>
                      <a:pt x="0" y="209"/>
                    </a:lnTo>
                  </a:path>
                </a:pathLst>
              </a:cu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buClrTx/>
                </a:pPr>
                <a:endParaRPr lang="en-CA" sz="1800" kern="1200" dirty="0">
                  <a:solidFill>
                    <a:srgbClr val="333333"/>
                  </a:solidFill>
                  <a:latin typeface="Arial Regular"/>
                  <a:cs typeface="Helvetica"/>
                </a:endParaRPr>
              </a:p>
            </p:txBody>
          </p:sp>
          <p:sp>
            <p:nvSpPr>
              <p:cNvPr id="26" name="Oval 192">
                <a:extLst>
                  <a:ext uri="{FF2B5EF4-FFF2-40B4-BE49-F238E27FC236}">
                    <a16:creationId xmlns:a16="http://schemas.microsoft.com/office/drawing/2014/main" id="{B878AC22-6B95-EC43-9BE7-3B5FB25FD1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80163" y="5616575"/>
                <a:ext cx="79375" cy="80963"/>
              </a:xfrm>
              <a:prstGeom prst="ellipse">
                <a:avLst/>
              </a:pr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buClrTx/>
                </a:pPr>
                <a:endParaRPr lang="en-CA" sz="1800" kern="1200" dirty="0">
                  <a:solidFill>
                    <a:srgbClr val="333333"/>
                  </a:solidFill>
                  <a:latin typeface="Arial Regular"/>
                  <a:cs typeface="Helvetica"/>
                </a:endParaRPr>
              </a:p>
            </p:txBody>
          </p:sp>
        </p:grpSp>
      </p:grpSp>
      <p:pic>
        <p:nvPicPr>
          <p:cNvPr id="29" name="Imagen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071" y="-9673"/>
            <a:ext cx="3083578" cy="717259"/>
          </a:xfrm>
          <a:prstGeom prst="rect">
            <a:avLst/>
          </a:prstGeom>
        </p:spPr>
      </p:pic>
      <p:sp>
        <p:nvSpPr>
          <p:cNvPr id="30" name="Marcador de contenido 2"/>
          <p:cNvSpPr txBox="1">
            <a:spLocks/>
          </p:cNvSpPr>
          <p:nvPr/>
        </p:nvSpPr>
        <p:spPr>
          <a:xfrm>
            <a:off x="4354436" y="125426"/>
            <a:ext cx="4941065" cy="4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latin typeface="Frutiger LT for BNS Medium"/>
                <a:cs typeface="Frutiger LT for BNS Medium"/>
              </a:rPr>
              <a:t>Integración del expediente</a:t>
            </a:r>
            <a:endParaRPr lang="es-ES" sz="2400" b="1" dirty="0">
              <a:latin typeface="Frutiger LT for BNS Medium"/>
              <a:cs typeface="Frutiger LT for B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424365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D2596B02-E226-42C9-A1EA-142379045B53}"/>
              </a:ext>
            </a:extLst>
          </p:cNvPr>
          <p:cNvSpPr/>
          <p:nvPr/>
        </p:nvSpPr>
        <p:spPr>
          <a:xfrm>
            <a:off x="802598" y="1513262"/>
            <a:ext cx="194117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Scotia Headline" panose="020B0703020203020204" pitchFamily="34" charset="0"/>
                <a:ea typeface="Scotia Headline" panose="020B0703020203020204" pitchFamily="34" charset="0"/>
              </a:rPr>
              <a:t>Del cliente</a:t>
            </a:r>
            <a:endParaRPr lang="es-ES" sz="2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latin typeface="Scotia Headline" panose="020B0703020203020204" pitchFamily="34" charset="0"/>
              <a:ea typeface="Scotia Headline" panose="020B0703020203020204" pitchFamily="34" charset="0"/>
            </a:endParaRPr>
          </a:p>
        </p:txBody>
      </p:sp>
      <p:pic>
        <p:nvPicPr>
          <p:cNvPr id="30" name="Picture 4" descr="Imagen relacionada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EFF3FC"/>
              </a:clrFrom>
              <a:clrTo>
                <a:srgbClr val="EFF3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97"/>
          <a:stretch/>
        </p:blipFill>
        <p:spPr bwMode="auto">
          <a:xfrm>
            <a:off x="802598" y="1932934"/>
            <a:ext cx="3185037" cy="29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2 Subtítulo"/>
          <p:cNvSpPr txBox="1">
            <a:spLocks/>
          </p:cNvSpPr>
          <p:nvPr/>
        </p:nvSpPr>
        <p:spPr>
          <a:xfrm>
            <a:off x="3594520" y="2846380"/>
            <a:ext cx="8195708" cy="175432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MX"/>
            </a:defPPr>
            <a:lvl1pPr>
              <a:defRPr b="1"/>
            </a:lvl1pPr>
            <a:lvl2pPr lvl="1"/>
          </a:lstStyle>
          <a:p>
            <a:pPr marL="742950" lvl="1" indent="-285750">
              <a:lnSpc>
                <a:spcPct val="150000"/>
              </a:lnSpc>
              <a:buBlip>
                <a:blip r:embed="rId3"/>
              </a:buBlip>
            </a:pPr>
            <a:r>
              <a:rPr lang="es-MX" sz="2400" b="1" dirty="0" smtClean="0"/>
              <a:t>Ingresos mínimos:  	</a:t>
            </a:r>
            <a:r>
              <a:rPr lang="es-MX" sz="2400" dirty="0" smtClean="0"/>
              <a:t>cofinanciamientos = $7,500</a:t>
            </a:r>
          </a:p>
          <a:p>
            <a:pPr lvl="1">
              <a:lnSpc>
                <a:spcPct val="150000"/>
              </a:lnSpc>
            </a:pPr>
            <a:r>
              <a:rPr lang="es-MX" sz="2400" dirty="0"/>
              <a:t>	</a:t>
            </a:r>
            <a:r>
              <a:rPr lang="es-MX" sz="2400" dirty="0" smtClean="0"/>
              <a:t>			residencial y preventa = $10,000</a:t>
            </a:r>
          </a:p>
          <a:p>
            <a:pPr lvl="1">
              <a:lnSpc>
                <a:spcPct val="150000"/>
              </a:lnSpc>
            </a:pPr>
            <a:r>
              <a:rPr lang="es-MX" sz="2400" dirty="0"/>
              <a:t>	</a:t>
            </a:r>
            <a:r>
              <a:rPr lang="es-MX" sz="2400" dirty="0" smtClean="0"/>
              <a:t>			construcción = $20,000</a:t>
            </a:r>
            <a:endParaRPr lang="es-MX" sz="2400" dirty="0"/>
          </a:p>
        </p:txBody>
      </p:sp>
      <p:pic>
        <p:nvPicPr>
          <p:cNvPr id="6" name="Imagen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679765">
            <a:off x="11307712" y="5374455"/>
            <a:ext cx="738187" cy="738187"/>
          </a:xfrm>
          <a:prstGeom prst="rect">
            <a:avLst/>
          </a:prstGeom>
        </p:spPr>
      </p:pic>
      <p:pic>
        <p:nvPicPr>
          <p:cNvPr id="7" name="Imagen 6" descr="interior superior 2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5339"/>
          </a:xfrm>
          <a:prstGeom prst="rect">
            <a:avLst/>
          </a:prstGeom>
        </p:spPr>
      </p:pic>
      <p:sp>
        <p:nvSpPr>
          <p:cNvPr id="8" name="Marcador de contenido 2"/>
          <p:cNvSpPr txBox="1">
            <a:spLocks/>
          </p:cNvSpPr>
          <p:nvPr/>
        </p:nvSpPr>
        <p:spPr>
          <a:xfrm>
            <a:off x="2801526" y="5357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 smtClean="0">
                <a:solidFill>
                  <a:schemeClr val="bg1"/>
                </a:solidFill>
                <a:latin typeface="Frutiger LT for BNS Medium"/>
                <a:cs typeface="Frutiger LT for BNS Medium"/>
              </a:rPr>
              <a:t>2</a:t>
            </a:r>
            <a:endParaRPr lang="es-ES" dirty="0">
              <a:solidFill>
                <a:schemeClr val="bg1"/>
              </a:solidFill>
              <a:latin typeface="Frutiger LT for BNS Medium"/>
              <a:cs typeface="Frutiger LT for BNS Medium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87" y="-19957"/>
            <a:ext cx="3083578" cy="717259"/>
          </a:xfrm>
          <a:prstGeom prst="rect">
            <a:avLst/>
          </a:prstGeom>
        </p:spPr>
      </p:pic>
      <p:sp>
        <p:nvSpPr>
          <p:cNvPr id="10" name="Marcador de contenido 2"/>
          <p:cNvSpPr txBox="1">
            <a:spLocks/>
          </p:cNvSpPr>
          <p:nvPr/>
        </p:nvSpPr>
        <p:spPr>
          <a:xfrm>
            <a:off x="4376226" y="119304"/>
            <a:ext cx="4941065" cy="4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latin typeface="Frutiger LT for BNS Medium"/>
                <a:cs typeface="Frutiger LT for BNS Medium"/>
              </a:rPr>
              <a:t>Políticas de ingresos</a:t>
            </a:r>
            <a:endParaRPr lang="es-ES" sz="2400" b="1" dirty="0">
              <a:latin typeface="Frutiger LT for BNS Medium"/>
              <a:cs typeface="Frutiger LT for BNS Medium"/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3690102" y="21622"/>
            <a:ext cx="664184" cy="664184"/>
            <a:chOff x="2322881" y="1536358"/>
            <a:chExt cx="666514" cy="666514"/>
          </a:xfrm>
        </p:grpSpPr>
        <p:grpSp>
          <p:nvGrpSpPr>
            <p:cNvPr id="12" name="Grupo 11"/>
            <p:cNvGrpSpPr/>
            <p:nvPr/>
          </p:nvGrpSpPr>
          <p:grpSpPr>
            <a:xfrm>
              <a:off x="2322881" y="1536358"/>
              <a:ext cx="666514" cy="666514"/>
              <a:chOff x="7177548" y="99293"/>
              <a:chExt cx="521110" cy="521110"/>
            </a:xfrm>
          </p:grpSpPr>
          <p:sp>
            <p:nvSpPr>
              <p:cNvPr id="14" name="Elipse 13"/>
              <p:cNvSpPr/>
              <p:nvPr/>
            </p:nvSpPr>
            <p:spPr>
              <a:xfrm>
                <a:off x="7177548" y="99293"/>
                <a:ext cx="521110" cy="5211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5" name="Elipse 14"/>
              <p:cNvSpPr/>
              <p:nvPr/>
            </p:nvSpPr>
            <p:spPr>
              <a:xfrm>
                <a:off x="7208216" y="129048"/>
                <a:ext cx="442125" cy="442125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DE1776E-F9CB-7D44-8673-59F2F64498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8270" y="1704277"/>
              <a:ext cx="293161" cy="293161"/>
            </a:xfrm>
            <a:custGeom>
              <a:avLst/>
              <a:gdLst>
                <a:gd name="T0" fmla="*/ 291 w 987"/>
                <a:gd name="T1" fmla="*/ 986 h 987"/>
                <a:gd name="T2" fmla="*/ 291 w 987"/>
                <a:gd name="T3" fmla="*/ 645 h 987"/>
                <a:gd name="T4" fmla="*/ 340 w 987"/>
                <a:gd name="T5" fmla="*/ 596 h 987"/>
                <a:gd name="T6" fmla="*/ 633 w 987"/>
                <a:gd name="T7" fmla="*/ 596 h 987"/>
                <a:gd name="T8" fmla="*/ 682 w 987"/>
                <a:gd name="T9" fmla="*/ 645 h 987"/>
                <a:gd name="T10" fmla="*/ 682 w 987"/>
                <a:gd name="T11" fmla="*/ 986 h 987"/>
                <a:gd name="T12" fmla="*/ 0 w 987"/>
                <a:gd name="T13" fmla="*/ 392 h 987"/>
                <a:gd name="T14" fmla="*/ 0 w 987"/>
                <a:gd name="T15" fmla="*/ 937 h 987"/>
                <a:gd name="T16" fmla="*/ 41 w 987"/>
                <a:gd name="T17" fmla="*/ 986 h 987"/>
                <a:gd name="T18" fmla="*/ 289 w 987"/>
                <a:gd name="T19" fmla="*/ 986 h 987"/>
                <a:gd name="T20" fmla="*/ 0 w 987"/>
                <a:gd name="T21" fmla="*/ 390 h 987"/>
                <a:gd name="T22" fmla="*/ 494 w 987"/>
                <a:gd name="T23" fmla="*/ 0 h 987"/>
                <a:gd name="T24" fmla="*/ 987 w 987"/>
                <a:gd name="T25" fmla="*/ 390 h 987"/>
                <a:gd name="T26" fmla="*/ 681 w 987"/>
                <a:gd name="T27" fmla="*/ 987 h 987"/>
                <a:gd name="T28" fmla="*/ 935 w 987"/>
                <a:gd name="T29" fmla="*/ 987 h 987"/>
                <a:gd name="T30" fmla="*/ 987 w 987"/>
                <a:gd name="T31" fmla="*/ 938 h 987"/>
                <a:gd name="T32" fmla="*/ 987 w 987"/>
                <a:gd name="T33" fmla="*/ 400 h 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7" h="987">
                  <a:moveTo>
                    <a:pt x="291" y="986"/>
                  </a:moveTo>
                  <a:lnTo>
                    <a:pt x="291" y="645"/>
                  </a:lnTo>
                  <a:cubicBezTo>
                    <a:pt x="291" y="618"/>
                    <a:pt x="313" y="596"/>
                    <a:pt x="340" y="596"/>
                  </a:cubicBezTo>
                  <a:lnTo>
                    <a:pt x="633" y="596"/>
                  </a:lnTo>
                  <a:cubicBezTo>
                    <a:pt x="660" y="596"/>
                    <a:pt x="682" y="618"/>
                    <a:pt x="682" y="645"/>
                  </a:cubicBezTo>
                  <a:lnTo>
                    <a:pt x="682" y="986"/>
                  </a:lnTo>
                  <a:moveTo>
                    <a:pt x="0" y="392"/>
                  </a:moveTo>
                  <a:lnTo>
                    <a:pt x="0" y="937"/>
                  </a:lnTo>
                  <a:cubicBezTo>
                    <a:pt x="0" y="964"/>
                    <a:pt x="18" y="986"/>
                    <a:pt x="41" y="986"/>
                  </a:cubicBezTo>
                  <a:lnTo>
                    <a:pt x="289" y="986"/>
                  </a:lnTo>
                  <a:moveTo>
                    <a:pt x="0" y="390"/>
                  </a:moveTo>
                  <a:lnTo>
                    <a:pt x="494" y="0"/>
                  </a:lnTo>
                  <a:lnTo>
                    <a:pt x="987" y="390"/>
                  </a:lnTo>
                  <a:moveTo>
                    <a:pt x="681" y="987"/>
                  </a:moveTo>
                  <a:lnTo>
                    <a:pt x="935" y="987"/>
                  </a:lnTo>
                  <a:cubicBezTo>
                    <a:pt x="964" y="987"/>
                    <a:pt x="987" y="965"/>
                    <a:pt x="987" y="938"/>
                  </a:cubicBezTo>
                  <a:lnTo>
                    <a:pt x="987" y="400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381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SOLICITUD_HIPOTECARIO_DIC19.pdf - Adobe Acrobat Reader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" t="47142" r="29545" b="13889"/>
          <a:stretch/>
        </p:blipFill>
        <p:spPr>
          <a:xfrm>
            <a:off x="230880" y="1348948"/>
            <a:ext cx="11656320" cy="4026616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622170" y="3231630"/>
            <a:ext cx="559682" cy="86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CuadroTexto 2"/>
          <p:cNvSpPr txBox="1"/>
          <p:nvPr/>
        </p:nvSpPr>
        <p:spPr>
          <a:xfrm>
            <a:off x="5495623" y="2428788"/>
            <a:ext cx="4985660" cy="369332"/>
          </a:xfrm>
          <a:prstGeom prst="rect">
            <a:avLst/>
          </a:prstGeom>
          <a:solidFill>
            <a:schemeClr val="accent5">
              <a:lumMod val="20000"/>
              <a:lumOff val="80000"/>
              <a:alpha val="68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 o   e s   n e c e s a r i a   e s t a   i n f o r m a c i </a:t>
            </a:r>
            <a:r>
              <a:rPr lang="es-MX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ó</a:t>
            </a:r>
            <a:r>
              <a:rPr lang="es-MX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</a:t>
            </a:r>
            <a:endParaRPr lang="es-MX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6518737" y="4094949"/>
            <a:ext cx="4985660" cy="369332"/>
          </a:xfrm>
          <a:prstGeom prst="rect">
            <a:avLst/>
          </a:prstGeom>
          <a:solidFill>
            <a:schemeClr val="accent5">
              <a:lumMod val="20000"/>
              <a:lumOff val="80000"/>
              <a:alpha val="68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 o   e s   n e c e s a r i a   e s t a   i n f o r m a c i </a:t>
            </a:r>
            <a:r>
              <a:rPr lang="es-MX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ó</a:t>
            </a:r>
            <a:r>
              <a:rPr lang="es-MX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</a:t>
            </a:r>
            <a:endParaRPr lang="es-MX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4" descr="Imagen relacionada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4" t="8121" r="2760" b="7170"/>
          <a:stretch/>
        </p:blipFill>
        <p:spPr bwMode="auto">
          <a:xfrm>
            <a:off x="4515564" y="1077592"/>
            <a:ext cx="1519888" cy="87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BADFD666-6000-4B16-8E52-811E563EDCD9}"/>
              </a:ext>
            </a:extLst>
          </p:cNvPr>
          <p:cNvSpPr/>
          <p:nvPr/>
        </p:nvSpPr>
        <p:spPr>
          <a:xfrm>
            <a:off x="5209660" y="4926258"/>
            <a:ext cx="1423536" cy="371242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/>
          </a:p>
        </p:txBody>
      </p:sp>
      <p:sp>
        <p:nvSpPr>
          <p:cNvPr id="14" name="CuadroTexto 17">
            <a:extLst>
              <a:ext uri="{FF2B5EF4-FFF2-40B4-BE49-F238E27FC236}">
                <a16:creationId xmlns:a16="http://schemas.microsoft.com/office/drawing/2014/main" id="{E7525655-C1DA-43AE-AD97-A499F0C70B34}"/>
              </a:ext>
            </a:extLst>
          </p:cNvPr>
          <p:cNvSpPr txBox="1"/>
          <p:nvPr/>
        </p:nvSpPr>
        <p:spPr>
          <a:xfrm>
            <a:off x="4255617" y="5817296"/>
            <a:ext cx="3403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000" b="1" dirty="0">
                <a:solidFill>
                  <a:srgbClr val="FF0000"/>
                </a:solidFill>
              </a:rPr>
              <a:t>Versión actual de la solicitud.</a:t>
            </a:r>
            <a:endParaRPr lang="es-MX" dirty="0"/>
          </a:p>
        </p:txBody>
      </p:sp>
      <p:pic>
        <p:nvPicPr>
          <p:cNvPr id="15" name="Picture 2" descr="Imagen relacionada">
            <a:extLst>
              <a:ext uri="{FF2B5EF4-FFF2-40B4-BE49-F238E27FC236}">
                <a16:creationId xmlns:a16="http://schemas.microsoft.com/office/drawing/2014/main" id="{02CAC5FB-A44C-4353-BDA2-40ED425EE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356" y="5399683"/>
            <a:ext cx="420208" cy="37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n 27" descr="interior 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5339"/>
          </a:xfrm>
          <a:prstGeom prst="rect">
            <a:avLst/>
          </a:prstGeom>
        </p:spPr>
      </p:pic>
      <p:sp>
        <p:nvSpPr>
          <p:cNvPr id="29" name="Marcador de contenido 2"/>
          <p:cNvSpPr txBox="1">
            <a:spLocks/>
          </p:cNvSpPr>
          <p:nvPr/>
        </p:nvSpPr>
        <p:spPr>
          <a:xfrm>
            <a:off x="2801526" y="5357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 smtClean="0">
                <a:solidFill>
                  <a:schemeClr val="bg1"/>
                </a:solidFill>
                <a:latin typeface="Frutiger LT for BNS Medium"/>
                <a:cs typeface="Frutiger LT for BNS Medium"/>
              </a:rPr>
              <a:t>1</a:t>
            </a:r>
            <a:endParaRPr lang="es-ES" dirty="0">
              <a:solidFill>
                <a:schemeClr val="bg1"/>
              </a:solidFill>
              <a:latin typeface="Frutiger LT for BNS Medium"/>
              <a:cs typeface="Frutiger LT for BNS Medium"/>
            </a:endParaRP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87" y="12701"/>
            <a:ext cx="3083578" cy="717259"/>
          </a:xfrm>
          <a:prstGeom prst="rect">
            <a:avLst/>
          </a:prstGeom>
        </p:spPr>
      </p:pic>
      <p:sp>
        <p:nvSpPr>
          <p:cNvPr id="31" name="Marcador de contenido 2"/>
          <p:cNvSpPr txBox="1">
            <a:spLocks/>
          </p:cNvSpPr>
          <p:nvPr/>
        </p:nvSpPr>
        <p:spPr>
          <a:xfrm>
            <a:off x="4300006" y="125426"/>
            <a:ext cx="4941065" cy="4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latin typeface="Frutiger LT for BNS Medium"/>
                <a:cs typeface="Frutiger LT for BNS Medium"/>
              </a:rPr>
              <a:t>Llenado de Solicitud</a:t>
            </a:r>
            <a:endParaRPr lang="es-ES" sz="2400" b="1" dirty="0">
              <a:latin typeface="Frutiger LT for BNS Medium"/>
              <a:cs typeface="Frutiger LT for BNS Medium"/>
            </a:endParaRPr>
          </a:p>
        </p:txBody>
      </p:sp>
      <p:grpSp>
        <p:nvGrpSpPr>
          <p:cNvPr id="32" name="Grupo 31"/>
          <p:cNvGrpSpPr/>
          <p:nvPr/>
        </p:nvGrpSpPr>
        <p:grpSpPr>
          <a:xfrm>
            <a:off x="3710360" y="110775"/>
            <a:ext cx="521110" cy="521110"/>
            <a:chOff x="7177548" y="99293"/>
            <a:chExt cx="521110" cy="521110"/>
          </a:xfrm>
        </p:grpSpPr>
        <p:sp>
          <p:nvSpPr>
            <p:cNvPr id="33" name="Elipse 32"/>
            <p:cNvSpPr/>
            <p:nvPr/>
          </p:nvSpPr>
          <p:spPr>
            <a:xfrm>
              <a:off x="7177548" y="99293"/>
              <a:ext cx="521110" cy="52111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4" name="Elipse 33"/>
            <p:cNvSpPr/>
            <p:nvPr/>
          </p:nvSpPr>
          <p:spPr>
            <a:xfrm>
              <a:off x="7208216" y="129048"/>
              <a:ext cx="442125" cy="442125"/>
            </a:xfrm>
            <a:prstGeom prst="ellipse">
              <a:avLst/>
            </a:prstGeom>
            <a:noFill/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5" name="Freeform 47">
              <a:extLst>
                <a:ext uri="{FF2B5EF4-FFF2-40B4-BE49-F238E27FC236}">
                  <a16:creationId xmlns:a16="http://schemas.microsoft.com/office/drawing/2014/main" id="{DAC95D8A-38C0-6445-BA20-F6FB04084E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25069" y="232984"/>
              <a:ext cx="228253" cy="228253"/>
            </a:xfrm>
            <a:custGeom>
              <a:avLst/>
              <a:gdLst>
                <a:gd name="T0" fmla="*/ 499 w 924"/>
                <a:gd name="T1" fmla="*/ 550 h 925"/>
                <a:gd name="T2" fmla="*/ 333 w 924"/>
                <a:gd name="T3" fmla="*/ 592 h 925"/>
                <a:gd name="T4" fmla="*/ 374 w 924"/>
                <a:gd name="T5" fmla="*/ 425 h 925"/>
                <a:gd name="T6" fmla="*/ 916 w 924"/>
                <a:gd name="T7" fmla="*/ 134 h 925"/>
                <a:gd name="T8" fmla="*/ 499 w 924"/>
                <a:gd name="T9" fmla="*/ 550 h 925"/>
                <a:gd name="T10" fmla="*/ 916 w 924"/>
                <a:gd name="T11" fmla="*/ 134 h 925"/>
                <a:gd name="T12" fmla="*/ 374 w 924"/>
                <a:gd name="T13" fmla="*/ 425 h 925"/>
                <a:gd name="T14" fmla="*/ 791 w 924"/>
                <a:gd name="T15" fmla="*/ 9 h 925"/>
                <a:gd name="T16" fmla="*/ 374 w 924"/>
                <a:gd name="T17" fmla="*/ 425 h 925"/>
                <a:gd name="T18" fmla="*/ 791 w 924"/>
                <a:gd name="T19" fmla="*/ 9 h 925"/>
                <a:gd name="T20" fmla="*/ 890 w 924"/>
                <a:gd name="T21" fmla="*/ 37 h 925"/>
                <a:gd name="T22" fmla="*/ 916 w 924"/>
                <a:gd name="T23" fmla="*/ 134 h 925"/>
                <a:gd name="T24" fmla="*/ 791 w 924"/>
                <a:gd name="T25" fmla="*/ 490 h 925"/>
                <a:gd name="T26" fmla="*/ 791 w 924"/>
                <a:gd name="T27" fmla="*/ 925 h 925"/>
                <a:gd name="T28" fmla="*/ 0 w 924"/>
                <a:gd name="T29" fmla="*/ 925 h 925"/>
                <a:gd name="T30" fmla="*/ 0 w 924"/>
                <a:gd name="T31" fmla="*/ 134 h 925"/>
                <a:gd name="T32" fmla="*/ 435 w 924"/>
                <a:gd name="T33" fmla="*/ 134 h 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24" h="925">
                  <a:moveTo>
                    <a:pt x="499" y="550"/>
                  </a:moveTo>
                  <a:lnTo>
                    <a:pt x="333" y="592"/>
                  </a:lnTo>
                  <a:lnTo>
                    <a:pt x="374" y="425"/>
                  </a:lnTo>
                  <a:moveTo>
                    <a:pt x="916" y="134"/>
                  </a:moveTo>
                  <a:lnTo>
                    <a:pt x="499" y="550"/>
                  </a:lnTo>
                  <a:lnTo>
                    <a:pt x="916" y="134"/>
                  </a:lnTo>
                  <a:close/>
                  <a:moveTo>
                    <a:pt x="374" y="425"/>
                  </a:moveTo>
                  <a:lnTo>
                    <a:pt x="791" y="9"/>
                  </a:lnTo>
                  <a:lnTo>
                    <a:pt x="374" y="425"/>
                  </a:lnTo>
                  <a:close/>
                  <a:moveTo>
                    <a:pt x="791" y="9"/>
                  </a:moveTo>
                  <a:cubicBezTo>
                    <a:pt x="791" y="9"/>
                    <a:pt x="855" y="0"/>
                    <a:pt x="890" y="37"/>
                  </a:cubicBezTo>
                  <a:cubicBezTo>
                    <a:pt x="924" y="74"/>
                    <a:pt x="916" y="134"/>
                    <a:pt x="916" y="134"/>
                  </a:cubicBezTo>
                  <a:moveTo>
                    <a:pt x="791" y="490"/>
                  </a:moveTo>
                  <a:lnTo>
                    <a:pt x="791" y="925"/>
                  </a:lnTo>
                  <a:lnTo>
                    <a:pt x="0" y="925"/>
                  </a:lnTo>
                  <a:lnTo>
                    <a:pt x="0" y="134"/>
                  </a:lnTo>
                  <a:lnTo>
                    <a:pt x="435" y="134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</p:grpSp>
      <p:pic>
        <p:nvPicPr>
          <p:cNvPr id="23" name="Picture 2" descr="COMUNICADO SEP A DELEGACIÓN D III 31 SECTOR 18 | D III - 31 SNTE 4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5213"/>
          <a:stretch/>
        </p:blipFill>
        <p:spPr bwMode="auto">
          <a:xfrm>
            <a:off x="3743533" y="2206332"/>
            <a:ext cx="439969" cy="44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OMUNICADO SEP A DELEGACIÓN D III 31 SECTOR 18 | D III - 31 SNTE 4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5213"/>
          <a:stretch/>
        </p:blipFill>
        <p:spPr bwMode="auto">
          <a:xfrm>
            <a:off x="1487874" y="2251763"/>
            <a:ext cx="439969" cy="44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OMUNICADO SEP A DELEGACIÓN D III 31 SECTOR 18 | D III - 31 SNTE 4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5213"/>
          <a:stretch/>
        </p:blipFill>
        <p:spPr bwMode="auto">
          <a:xfrm>
            <a:off x="5671397" y="3834703"/>
            <a:ext cx="439969" cy="44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OMUNICADO SEP A DELEGACIÓN D III 31 SECTOR 18 | D III - 31 SNTE 4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5213"/>
          <a:stretch/>
        </p:blipFill>
        <p:spPr bwMode="auto">
          <a:xfrm>
            <a:off x="3530946" y="3834703"/>
            <a:ext cx="439969" cy="44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COMUNICADO SEP A DELEGACIÓN D III 31 SECTOR 18 | D III - 31 SNTE 4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5213"/>
          <a:stretch/>
        </p:blipFill>
        <p:spPr bwMode="auto">
          <a:xfrm>
            <a:off x="1487874" y="3872493"/>
            <a:ext cx="439969" cy="44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o 5"/>
          <p:cNvGrpSpPr/>
          <p:nvPr/>
        </p:nvGrpSpPr>
        <p:grpSpPr>
          <a:xfrm>
            <a:off x="4021866" y="4243194"/>
            <a:ext cx="1869515" cy="307777"/>
            <a:chOff x="9200426" y="801746"/>
            <a:chExt cx="1869515" cy="307777"/>
          </a:xfrm>
        </p:grpSpPr>
        <p:sp>
          <p:nvSpPr>
            <p:cNvPr id="2" name="Rectángulo 1"/>
            <p:cNvSpPr/>
            <p:nvPr/>
          </p:nvSpPr>
          <p:spPr>
            <a:xfrm>
              <a:off x="9241071" y="802234"/>
              <a:ext cx="1828870" cy="274024"/>
            </a:xfrm>
            <a:prstGeom prst="rect">
              <a:avLst/>
            </a:prstGeom>
            <a:solidFill>
              <a:srgbClr val="DDE4FF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" name="CuadroTexto 3"/>
            <p:cNvSpPr txBox="1"/>
            <p:nvPr/>
          </p:nvSpPr>
          <p:spPr>
            <a:xfrm>
              <a:off x="9200426" y="801746"/>
              <a:ext cx="15359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400" dirty="0" smtClean="0">
                  <a:latin typeface="Arial Narrow" panose="020B0606020202030204" pitchFamily="34" charset="0"/>
                </a:rPr>
                <a:t>3766 1258 6570 896</a:t>
              </a:r>
              <a:endParaRPr lang="es-MX" sz="1400" dirty="0"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538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882" y="1628314"/>
            <a:ext cx="8802933" cy="4025341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F093985-8AE4-4304-AEEE-6F9928DDD66A}"/>
              </a:ext>
            </a:extLst>
          </p:cNvPr>
          <p:cNvSpPr/>
          <p:nvPr/>
        </p:nvSpPr>
        <p:spPr>
          <a:xfrm>
            <a:off x="1426979" y="3507649"/>
            <a:ext cx="1694577" cy="176168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26777DB-E6EA-4726-A573-60FC231912EA}"/>
              </a:ext>
            </a:extLst>
          </p:cNvPr>
          <p:cNvSpPr/>
          <p:nvPr/>
        </p:nvSpPr>
        <p:spPr>
          <a:xfrm>
            <a:off x="1426979" y="3708053"/>
            <a:ext cx="1694577" cy="176168"/>
          </a:xfrm>
          <a:prstGeom prst="rect">
            <a:avLst/>
          </a:prstGeom>
          <a:noFill/>
          <a:ln w="476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ECA25AE-854E-4ED5-AA78-DED6AA7E54EB}"/>
              </a:ext>
            </a:extLst>
          </p:cNvPr>
          <p:cNvSpPr/>
          <p:nvPr/>
        </p:nvSpPr>
        <p:spPr>
          <a:xfrm>
            <a:off x="4343551" y="1444805"/>
            <a:ext cx="2360104" cy="1451294"/>
          </a:xfrm>
          <a:prstGeom prst="rect">
            <a:avLst/>
          </a:prstGeom>
          <a:noFill/>
          <a:ln w="476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" name="Picture 2" descr="Resultado de imagen para ojo turco rojo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72" t="70780" r="9747" b="11308"/>
          <a:stretch/>
        </p:blipFill>
        <p:spPr bwMode="auto">
          <a:xfrm>
            <a:off x="11391373" y="5653655"/>
            <a:ext cx="656343" cy="62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 descr="interior superior 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5339"/>
          </a:xfrm>
          <a:prstGeom prst="rect">
            <a:avLst/>
          </a:prstGeom>
        </p:spPr>
      </p:pic>
      <p:sp>
        <p:nvSpPr>
          <p:cNvPr id="9" name="Marcador de contenido 2"/>
          <p:cNvSpPr txBox="1">
            <a:spLocks/>
          </p:cNvSpPr>
          <p:nvPr/>
        </p:nvSpPr>
        <p:spPr>
          <a:xfrm>
            <a:off x="2801526" y="5357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>
                <a:solidFill>
                  <a:schemeClr val="bg1"/>
                </a:solidFill>
                <a:latin typeface="Frutiger LT for BNS Medium"/>
                <a:cs typeface="Frutiger LT for BNS Medium"/>
              </a:rPr>
              <a:t>4</a:t>
            </a:r>
          </a:p>
        </p:txBody>
      </p:sp>
      <p:grpSp>
        <p:nvGrpSpPr>
          <p:cNvPr id="11" name="Grupo 10"/>
          <p:cNvGrpSpPr/>
          <p:nvPr/>
        </p:nvGrpSpPr>
        <p:grpSpPr>
          <a:xfrm>
            <a:off x="3797217" y="53570"/>
            <a:ext cx="622384" cy="622384"/>
            <a:chOff x="575208" y="2427558"/>
            <a:chExt cx="666514" cy="666514"/>
          </a:xfrm>
        </p:grpSpPr>
        <p:grpSp>
          <p:nvGrpSpPr>
            <p:cNvPr id="12" name="Grupo 11"/>
            <p:cNvGrpSpPr/>
            <p:nvPr/>
          </p:nvGrpSpPr>
          <p:grpSpPr>
            <a:xfrm>
              <a:off x="575208" y="2427558"/>
              <a:ext cx="666514" cy="666514"/>
              <a:chOff x="7177548" y="99293"/>
              <a:chExt cx="521110" cy="521110"/>
            </a:xfrm>
          </p:grpSpPr>
          <p:sp>
            <p:nvSpPr>
              <p:cNvPr id="19" name="Elipse 18"/>
              <p:cNvSpPr/>
              <p:nvPr/>
            </p:nvSpPr>
            <p:spPr>
              <a:xfrm>
                <a:off x="7177548" y="99293"/>
                <a:ext cx="521110" cy="5211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0" name="Elipse 19"/>
              <p:cNvSpPr/>
              <p:nvPr/>
            </p:nvSpPr>
            <p:spPr>
              <a:xfrm>
                <a:off x="7208216" y="129048"/>
                <a:ext cx="442125" cy="442125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grpSp>
          <p:nvGrpSpPr>
            <p:cNvPr id="13" name="Group 260">
              <a:extLst>
                <a:ext uri="{FF2B5EF4-FFF2-40B4-BE49-F238E27FC236}">
                  <a16:creationId xmlns:a16="http://schemas.microsoft.com/office/drawing/2014/main" id="{E418FCB8-6034-0244-9F0A-8D594962C2D8}"/>
                </a:ext>
              </a:extLst>
            </p:cNvPr>
            <p:cNvGrpSpPr/>
            <p:nvPr/>
          </p:nvGrpSpPr>
          <p:grpSpPr>
            <a:xfrm>
              <a:off x="740332" y="2567542"/>
              <a:ext cx="341993" cy="340452"/>
              <a:chOff x="6267450" y="5510212"/>
              <a:chExt cx="352425" cy="350838"/>
            </a:xfrm>
          </p:grpSpPr>
          <p:sp>
            <p:nvSpPr>
              <p:cNvPr id="14" name="Freeform 188">
                <a:extLst>
                  <a:ext uri="{FF2B5EF4-FFF2-40B4-BE49-F238E27FC236}">
                    <a16:creationId xmlns:a16="http://schemas.microsoft.com/office/drawing/2014/main" id="{52BB05E3-6AF0-5B4E-B318-BCCBC48FB5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67450" y="5564187"/>
                <a:ext cx="298450" cy="296863"/>
              </a:xfrm>
              <a:custGeom>
                <a:avLst/>
                <a:gdLst>
                  <a:gd name="T0" fmla="*/ 881 w 881"/>
                  <a:gd name="T1" fmla="*/ 320 h 880"/>
                  <a:gd name="T2" fmla="*/ 881 w 881"/>
                  <a:gd name="T3" fmla="*/ 821 h 880"/>
                  <a:gd name="T4" fmla="*/ 822 w 881"/>
                  <a:gd name="T5" fmla="*/ 880 h 880"/>
                  <a:gd name="T6" fmla="*/ 59 w 881"/>
                  <a:gd name="T7" fmla="*/ 880 h 880"/>
                  <a:gd name="T8" fmla="*/ 0 w 881"/>
                  <a:gd name="T9" fmla="*/ 821 h 880"/>
                  <a:gd name="T10" fmla="*/ 0 w 881"/>
                  <a:gd name="T11" fmla="*/ 58 h 880"/>
                  <a:gd name="T12" fmla="*/ 59 w 881"/>
                  <a:gd name="T13" fmla="*/ 0 h 880"/>
                  <a:gd name="T14" fmla="*/ 561 w 881"/>
                  <a:gd name="T15" fmla="*/ 0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81" h="880">
                    <a:moveTo>
                      <a:pt x="881" y="320"/>
                    </a:moveTo>
                    <a:lnTo>
                      <a:pt x="881" y="821"/>
                    </a:lnTo>
                    <a:cubicBezTo>
                      <a:pt x="881" y="854"/>
                      <a:pt x="855" y="880"/>
                      <a:pt x="822" y="880"/>
                    </a:cubicBezTo>
                    <a:lnTo>
                      <a:pt x="59" y="880"/>
                    </a:lnTo>
                    <a:cubicBezTo>
                      <a:pt x="27" y="880"/>
                      <a:pt x="0" y="854"/>
                      <a:pt x="0" y="821"/>
                    </a:cubicBezTo>
                    <a:lnTo>
                      <a:pt x="0" y="58"/>
                    </a:lnTo>
                    <a:cubicBezTo>
                      <a:pt x="0" y="26"/>
                      <a:pt x="27" y="0"/>
                      <a:pt x="59" y="0"/>
                    </a:cubicBezTo>
                    <a:lnTo>
                      <a:pt x="561" y="0"/>
                    </a:lnTo>
                  </a:path>
                </a:pathLst>
              </a:cu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buClrTx/>
                </a:pPr>
                <a:endParaRPr lang="en-CA" sz="1800" kern="1200" dirty="0">
                  <a:solidFill>
                    <a:srgbClr val="333333"/>
                  </a:solidFill>
                  <a:latin typeface="Arial Regular"/>
                  <a:cs typeface="Helvetica"/>
                </a:endParaRPr>
              </a:p>
            </p:txBody>
          </p:sp>
          <p:sp>
            <p:nvSpPr>
              <p:cNvPr id="15" name="Line 189">
                <a:extLst>
                  <a:ext uri="{FF2B5EF4-FFF2-40B4-BE49-F238E27FC236}">
                    <a16:creationId xmlns:a16="http://schemas.microsoft.com/office/drawing/2014/main" id="{D85DE16F-D8C9-9A4D-AFC5-C0A5360A03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65900" y="5510212"/>
                <a:ext cx="0" cy="10795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buClrTx/>
                </a:pPr>
                <a:endParaRPr lang="en-CA" sz="1800" kern="1200" dirty="0">
                  <a:solidFill>
                    <a:srgbClr val="333333"/>
                  </a:solidFill>
                  <a:latin typeface="Arial Regular"/>
                  <a:cs typeface="Helvetica"/>
                </a:endParaRPr>
              </a:p>
            </p:txBody>
          </p:sp>
          <p:sp>
            <p:nvSpPr>
              <p:cNvPr id="16" name="Line 190">
                <a:extLst>
                  <a:ext uri="{FF2B5EF4-FFF2-40B4-BE49-F238E27FC236}">
                    <a16:creationId xmlns:a16="http://schemas.microsoft.com/office/drawing/2014/main" id="{F659DEAD-4AD6-C341-98A9-3C4F613C19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511925" y="5564187"/>
                <a:ext cx="107950" cy="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buClrTx/>
                </a:pPr>
                <a:endParaRPr lang="en-CA" sz="1800" kern="1200" dirty="0">
                  <a:solidFill>
                    <a:srgbClr val="333333"/>
                  </a:solidFill>
                  <a:latin typeface="Arial Regular"/>
                  <a:cs typeface="Helvetica"/>
                </a:endParaRPr>
              </a:p>
            </p:txBody>
          </p:sp>
          <p:sp>
            <p:nvSpPr>
              <p:cNvPr id="17" name="Freeform 191">
                <a:extLst>
                  <a:ext uri="{FF2B5EF4-FFF2-40B4-BE49-F238E27FC236}">
                    <a16:creationId xmlns:a16="http://schemas.microsoft.com/office/drawing/2014/main" id="{5C027C51-7690-6245-B7C3-52E1BD53E5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29363" y="5727700"/>
                <a:ext cx="180975" cy="69850"/>
              </a:xfrm>
              <a:custGeom>
                <a:avLst/>
                <a:gdLst>
                  <a:gd name="T0" fmla="*/ 536 w 536"/>
                  <a:gd name="T1" fmla="*/ 209 h 209"/>
                  <a:gd name="T2" fmla="*/ 536 w 536"/>
                  <a:gd name="T3" fmla="*/ 121 h 209"/>
                  <a:gd name="T4" fmla="*/ 402 w 536"/>
                  <a:gd name="T5" fmla="*/ 0 h 209"/>
                  <a:gd name="T6" fmla="*/ 134 w 536"/>
                  <a:gd name="T7" fmla="*/ 0 h 209"/>
                  <a:gd name="T8" fmla="*/ 0 w 536"/>
                  <a:gd name="T9" fmla="*/ 121 h 209"/>
                  <a:gd name="T10" fmla="*/ 0 w 536"/>
                  <a:gd name="T11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6" h="209">
                    <a:moveTo>
                      <a:pt x="536" y="209"/>
                    </a:moveTo>
                    <a:lnTo>
                      <a:pt x="536" y="121"/>
                    </a:lnTo>
                    <a:cubicBezTo>
                      <a:pt x="536" y="54"/>
                      <a:pt x="476" y="0"/>
                      <a:pt x="402" y="0"/>
                    </a:cubicBezTo>
                    <a:lnTo>
                      <a:pt x="134" y="0"/>
                    </a:lnTo>
                    <a:cubicBezTo>
                      <a:pt x="60" y="0"/>
                      <a:pt x="0" y="54"/>
                      <a:pt x="0" y="121"/>
                    </a:cubicBezTo>
                    <a:lnTo>
                      <a:pt x="0" y="209"/>
                    </a:lnTo>
                  </a:path>
                </a:pathLst>
              </a:cu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buClrTx/>
                </a:pPr>
                <a:endParaRPr lang="en-CA" sz="1800" kern="1200" dirty="0">
                  <a:solidFill>
                    <a:srgbClr val="333333"/>
                  </a:solidFill>
                  <a:latin typeface="Arial Regular"/>
                  <a:cs typeface="Helvetica"/>
                </a:endParaRPr>
              </a:p>
            </p:txBody>
          </p:sp>
          <p:sp>
            <p:nvSpPr>
              <p:cNvPr id="18" name="Oval 192">
                <a:extLst>
                  <a:ext uri="{FF2B5EF4-FFF2-40B4-BE49-F238E27FC236}">
                    <a16:creationId xmlns:a16="http://schemas.microsoft.com/office/drawing/2014/main" id="{B878AC22-6B95-EC43-9BE7-3B5FB25FD1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80163" y="5616575"/>
                <a:ext cx="79375" cy="80963"/>
              </a:xfrm>
              <a:prstGeom prst="ellipse">
                <a:avLst/>
              </a:pr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buClrTx/>
                </a:pPr>
                <a:endParaRPr lang="en-CA" sz="1800" kern="1200" dirty="0">
                  <a:solidFill>
                    <a:srgbClr val="333333"/>
                  </a:solidFill>
                  <a:latin typeface="Arial Regular"/>
                  <a:cs typeface="Helvetica"/>
                </a:endParaRPr>
              </a:p>
            </p:txBody>
          </p:sp>
        </p:grpSp>
      </p:grpSp>
      <p:pic>
        <p:nvPicPr>
          <p:cNvPr id="21" name="Imagen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071" y="-9673"/>
            <a:ext cx="3083578" cy="717259"/>
          </a:xfrm>
          <a:prstGeom prst="rect">
            <a:avLst/>
          </a:prstGeom>
        </p:spPr>
      </p:pic>
      <p:sp>
        <p:nvSpPr>
          <p:cNvPr id="22" name="Marcador de contenido 2"/>
          <p:cNvSpPr txBox="1">
            <a:spLocks/>
          </p:cNvSpPr>
          <p:nvPr/>
        </p:nvSpPr>
        <p:spPr>
          <a:xfrm>
            <a:off x="4354436" y="125426"/>
            <a:ext cx="4941065" cy="4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latin typeface="Frutiger LT for BNS Medium"/>
                <a:cs typeface="Frutiger LT for BNS Medium"/>
              </a:rPr>
              <a:t>Integración del expediente</a:t>
            </a:r>
            <a:endParaRPr lang="es-ES" sz="2400" b="1" dirty="0">
              <a:latin typeface="Frutiger LT for BNS Medium"/>
              <a:cs typeface="Frutiger LT for B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69930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038" y="1508572"/>
            <a:ext cx="8802933" cy="4025341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F093985-8AE4-4304-AEEE-6F9928DDD66A}"/>
              </a:ext>
            </a:extLst>
          </p:cNvPr>
          <p:cNvSpPr/>
          <p:nvPr/>
        </p:nvSpPr>
        <p:spPr>
          <a:xfrm>
            <a:off x="1421135" y="3387907"/>
            <a:ext cx="1694577" cy="176168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26777DB-E6EA-4726-A573-60FC231912EA}"/>
              </a:ext>
            </a:extLst>
          </p:cNvPr>
          <p:cNvSpPr/>
          <p:nvPr/>
        </p:nvSpPr>
        <p:spPr>
          <a:xfrm>
            <a:off x="1421135" y="3588311"/>
            <a:ext cx="1694577" cy="176168"/>
          </a:xfrm>
          <a:prstGeom prst="rect">
            <a:avLst/>
          </a:prstGeom>
          <a:noFill/>
          <a:ln w="476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ECA25AE-854E-4ED5-AA78-DED6AA7E54EB}"/>
              </a:ext>
            </a:extLst>
          </p:cNvPr>
          <p:cNvSpPr/>
          <p:nvPr/>
        </p:nvSpPr>
        <p:spPr>
          <a:xfrm>
            <a:off x="4337707" y="1325063"/>
            <a:ext cx="2360104" cy="1451294"/>
          </a:xfrm>
          <a:prstGeom prst="rect">
            <a:avLst/>
          </a:prstGeom>
          <a:noFill/>
          <a:ln w="476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2" name="Imagen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679765">
            <a:off x="11025681" y="5360417"/>
            <a:ext cx="738187" cy="738187"/>
          </a:xfrm>
          <a:prstGeom prst="rect">
            <a:avLst/>
          </a:prstGeom>
        </p:spPr>
      </p:pic>
      <p:pic>
        <p:nvPicPr>
          <p:cNvPr id="7" name="Imagen 6" descr="interior superior 4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5339"/>
          </a:xfrm>
          <a:prstGeom prst="rect">
            <a:avLst/>
          </a:prstGeom>
        </p:spPr>
      </p:pic>
      <p:sp>
        <p:nvSpPr>
          <p:cNvPr id="9" name="Marcador de contenido 2"/>
          <p:cNvSpPr txBox="1">
            <a:spLocks/>
          </p:cNvSpPr>
          <p:nvPr/>
        </p:nvSpPr>
        <p:spPr>
          <a:xfrm>
            <a:off x="2801526" y="5357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>
                <a:solidFill>
                  <a:schemeClr val="bg1"/>
                </a:solidFill>
                <a:latin typeface="Frutiger LT for BNS Medium"/>
                <a:cs typeface="Frutiger LT for BNS Medium"/>
              </a:rPr>
              <a:t>4</a:t>
            </a:r>
          </a:p>
        </p:txBody>
      </p:sp>
      <p:grpSp>
        <p:nvGrpSpPr>
          <p:cNvPr id="10" name="Grupo 9"/>
          <p:cNvGrpSpPr/>
          <p:nvPr/>
        </p:nvGrpSpPr>
        <p:grpSpPr>
          <a:xfrm>
            <a:off x="3797217" y="53570"/>
            <a:ext cx="622384" cy="622384"/>
            <a:chOff x="575208" y="2427558"/>
            <a:chExt cx="666514" cy="666514"/>
          </a:xfrm>
        </p:grpSpPr>
        <p:grpSp>
          <p:nvGrpSpPr>
            <p:cNvPr id="11" name="Grupo 10"/>
            <p:cNvGrpSpPr/>
            <p:nvPr/>
          </p:nvGrpSpPr>
          <p:grpSpPr>
            <a:xfrm>
              <a:off x="575208" y="2427558"/>
              <a:ext cx="666514" cy="666514"/>
              <a:chOff x="7177548" y="99293"/>
              <a:chExt cx="521110" cy="521110"/>
            </a:xfrm>
          </p:grpSpPr>
          <p:sp>
            <p:nvSpPr>
              <p:cNvPr id="19" name="Elipse 18"/>
              <p:cNvSpPr/>
              <p:nvPr/>
            </p:nvSpPr>
            <p:spPr>
              <a:xfrm>
                <a:off x="7177548" y="99293"/>
                <a:ext cx="521110" cy="5211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0" name="Elipse 19"/>
              <p:cNvSpPr/>
              <p:nvPr/>
            </p:nvSpPr>
            <p:spPr>
              <a:xfrm>
                <a:off x="7208216" y="129048"/>
                <a:ext cx="442125" cy="442125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grpSp>
          <p:nvGrpSpPr>
            <p:cNvPr id="13" name="Group 260">
              <a:extLst>
                <a:ext uri="{FF2B5EF4-FFF2-40B4-BE49-F238E27FC236}">
                  <a16:creationId xmlns:a16="http://schemas.microsoft.com/office/drawing/2014/main" id="{E418FCB8-6034-0244-9F0A-8D594962C2D8}"/>
                </a:ext>
              </a:extLst>
            </p:cNvPr>
            <p:cNvGrpSpPr/>
            <p:nvPr/>
          </p:nvGrpSpPr>
          <p:grpSpPr>
            <a:xfrm>
              <a:off x="740332" y="2567542"/>
              <a:ext cx="341993" cy="340452"/>
              <a:chOff x="6267450" y="5510212"/>
              <a:chExt cx="352425" cy="350838"/>
            </a:xfrm>
          </p:grpSpPr>
          <p:sp>
            <p:nvSpPr>
              <p:cNvPr id="14" name="Freeform 188">
                <a:extLst>
                  <a:ext uri="{FF2B5EF4-FFF2-40B4-BE49-F238E27FC236}">
                    <a16:creationId xmlns:a16="http://schemas.microsoft.com/office/drawing/2014/main" id="{52BB05E3-6AF0-5B4E-B318-BCCBC48FB5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67450" y="5564187"/>
                <a:ext cx="298450" cy="296863"/>
              </a:xfrm>
              <a:custGeom>
                <a:avLst/>
                <a:gdLst>
                  <a:gd name="T0" fmla="*/ 881 w 881"/>
                  <a:gd name="T1" fmla="*/ 320 h 880"/>
                  <a:gd name="T2" fmla="*/ 881 w 881"/>
                  <a:gd name="T3" fmla="*/ 821 h 880"/>
                  <a:gd name="T4" fmla="*/ 822 w 881"/>
                  <a:gd name="T5" fmla="*/ 880 h 880"/>
                  <a:gd name="T6" fmla="*/ 59 w 881"/>
                  <a:gd name="T7" fmla="*/ 880 h 880"/>
                  <a:gd name="T8" fmla="*/ 0 w 881"/>
                  <a:gd name="T9" fmla="*/ 821 h 880"/>
                  <a:gd name="T10" fmla="*/ 0 w 881"/>
                  <a:gd name="T11" fmla="*/ 58 h 880"/>
                  <a:gd name="T12" fmla="*/ 59 w 881"/>
                  <a:gd name="T13" fmla="*/ 0 h 880"/>
                  <a:gd name="T14" fmla="*/ 561 w 881"/>
                  <a:gd name="T15" fmla="*/ 0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81" h="880">
                    <a:moveTo>
                      <a:pt x="881" y="320"/>
                    </a:moveTo>
                    <a:lnTo>
                      <a:pt x="881" y="821"/>
                    </a:lnTo>
                    <a:cubicBezTo>
                      <a:pt x="881" y="854"/>
                      <a:pt x="855" y="880"/>
                      <a:pt x="822" y="880"/>
                    </a:cubicBezTo>
                    <a:lnTo>
                      <a:pt x="59" y="880"/>
                    </a:lnTo>
                    <a:cubicBezTo>
                      <a:pt x="27" y="880"/>
                      <a:pt x="0" y="854"/>
                      <a:pt x="0" y="821"/>
                    </a:cubicBezTo>
                    <a:lnTo>
                      <a:pt x="0" y="58"/>
                    </a:lnTo>
                    <a:cubicBezTo>
                      <a:pt x="0" y="26"/>
                      <a:pt x="27" y="0"/>
                      <a:pt x="59" y="0"/>
                    </a:cubicBezTo>
                    <a:lnTo>
                      <a:pt x="561" y="0"/>
                    </a:lnTo>
                  </a:path>
                </a:pathLst>
              </a:cu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buClrTx/>
                </a:pPr>
                <a:endParaRPr lang="en-CA" sz="1800" kern="1200" dirty="0">
                  <a:solidFill>
                    <a:srgbClr val="333333"/>
                  </a:solidFill>
                  <a:latin typeface="Arial Regular"/>
                  <a:cs typeface="Helvetica"/>
                </a:endParaRPr>
              </a:p>
            </p:txBody>
          </p:sp>
          <p:sp>
            <p:nvSpPr>
              <p:cNvPr id="15" name="Line 189">
                <a:extLst>
                  <a:ext uri="{FF2B5EF4-FFF2-40B4-BE49-F238E27FC236}">
                    <a16:creationId xmlns:a16="http://schemas.microsoft.com/office/drawing/2014/main" id="{D85DE16F-D8C9-9A4D-AFC5-C0A5360A03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65900" y="5510212"/>
                <a:ext cx="0" cy="10795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buClrTx/>
                </a:pPr>
                <a:endParaRPr lang="en-CA" sz="1800" kern="1200" dirty="0">
                  <a:solidFill>
                    <a:srgbClr val="333333"/>
                  </a:solidFill>
                  <a:latin typeface="Arial Regular"/>
                  <a:cs typeface="Helvetica"/>
                </a:endParaRPr>
              </a:p>
            </p:txBody>
          </p:sp>
          <p:sp>
            <p:nvSpPr>
              <p:cNvPr id="16" name="Line 190">
                <a:extLst>
                  <a:ext uri="{FF2B5EF4-FFF2-40B4-BE49-F238E27FC236}">
                    <a16:creationId xmlns:a16="http://schemas.microsoft.com/office/drawing/2014/main" id="{F659DEAD-4AD6-C341-98A9-3C4F613C19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511925" y="5564187"/>
                <a:ext cx="107950" cy="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buClrTx/>
                </a:pPr>
                <a:endParaRPr lang="en-CA" sz="1800" kern="1200" dirty="0">
                  <a:solidFill>
                    <a:srgbClr val="333333"/>
                  </a:solidFill>
                  <a:latin typeface="Arial Regular"/>
                  <a:cs typeface="Helvetica"/>
                </a:endParaRPr>
              </a:p>
            </p:txBody>
          </p:sp>
          <p:sp>
            <p:nvSpPr>
              <p:cNvPr id="17" name="Freeform 191">
                <a:extLst>
                  <a:ext uri="{FF2B5EF4-FFF2-40B4-BE49-F238E27FC236}">
                    <a16:creationId xmlns:a16="http://schemas.microsoft.com/office/drawing/2014/main" id="{5C027C51-7690-6245-B7C3-52E1BD53E5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29363" y="5727700"/>
                <a:ext cx="180975" cy="69850"/>
              </a:xfrm>
              <a:custGeom>
                <a:avLst/>
                <a:gdLst>
                  <a:gd name="T0" fmla="*/ 536 w 536"/>
                  <a:gd name="T1" fmla="*/ 209 h 209"/>
                  <a:gd name="T2" fmla="*/ 536 w 536"/>
                  <a:gd name="T3" fmla="*/ 121 h 209"/>
                  <a:gd name="T4" fmla="*/ 402 w 536"/>
                  <a:gd name="T5" fmla="*/ 0 h 209"/>
                  <a:gd name="T6" fmla="*/ 134 w 536"/>
                  <a:gd name="T7" fmla="*/ 0 h 209"/>
                  <a:gd name="T8" fmla="*/ 0 w 536"/>
                  <a:gd name="T9" fmla="*/ 121 h 209"/>
                  <a:gd name="T10" fmla="*/ 0 w 536"/>
                  <a:gd name="T11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6" h="209">
                    <a:moveTo>
                      <a:pt x="536" y="209"/>
                    </a:moveTo>
                    <a:lnTo>
                      <a:pt x="536" y="121"/>
                    </a:lnTo>
                    <a:cubicBezTo>
                      <a:pt x="536" y="54"/>
                      <a:pt x="476" y="0"/>
                      <a:pt x="402" y="0"/>
                    </a:cubicBezTo>
                    <a:lnTo>
                      <a:pt x="134" y="0"/>
                    </a:lnTo>
                    <a:cubicBezTo>
                      <a:pt x="60" y="0"/>
                      <a:pt x="0" y="54"/>
                      <a:pt x="0" y="121"/>
                    </a:cubicBezTo>
                    <a:lnTo>
                      <a:pt x="0" y="209"/>
                    </a:lnTo>
                  </a:path>
                </a:pathLst>
              </a:cu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buClrTx/>
                </a:pPr>
                <a:endParaRPr lang="en-CA" sz="1800" kern="1200" dirty="0">
                  <a:solidFill>
                    <a:srgbClr val="333333"/>
                  </a:solidFill>
                  <a:latin typeface="Arial Regular"/>
                  <a:cs typeface="Helvetica"/>
                </a:endParaRPr>
              </a:p>
            </p:txBody>
          </p:sp>
          <p:sp>
            <p:nvSpPr>
              <p:cNvPr id="18" name="Oval 192">
                <a:extLst>
                  <a:ext uri="{FF2B5EF4-FFF2-40B4-BE49-F238E27FC236}">
                    <a16:creationId xmlns:a16="http://schemas.microsoft.com/office/drawing/2014/main" id="{B878AC22-6B95-EC43-9BE7-3B5FB25FD1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80163" y="5616575"/>
                <a:ext cx="79375" cy="80963"/>
              </a:xfrm>
              <a:prstGeom prst="ellipse">
                <a:avLst/>
              </a:pr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buClrTx/>
                </a:pPr>
                <a:endParaRPr lang="en-CA" sz="1800" kern="1200" dirty="0">
                  <a:solidFill>
                    <a:srgbClr val="333333"/>
                  </a:solidFill>
                  <a:latin typeface="Arial Regular"/>
                  <a:cs typeface="Helvetica"/>
                </a:endParaRPr>
              </a:p>
            </p:txBody>
          </p:sp>
        </p:grpSp>
      </p:grpSp>
      <p:pic>
        <p:nvPicPr>
          <p:cNvPr id="21" name="Imagen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071" y="-9673"/>
            <a:ext cx="3083578" cy="717259"/>
          </a:xfrm>
          <a:prstGeom prst="rect">
            <a:avLst/>
          </a:prstGeom>
        </p:spPr>
      </p:pic>
      <p:sp>
        <p:nvSpPr>
          <p:cNvPr id="22" name="Marcador de contenido 2"/>
          <p:cNvSpPr txBox="1">
            <a:spLocks/>
          </p:cNvSpPr>
          <p:nvPr/>
        </p:nvSpPr>
        <p:spPr>
          <a:xfrm>
            <a:off x="4354436" y="125426"/>
            <a:ext cx="4941065" cy="4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latin typeface="Frutiger LT for BNS Medium"/>
                <a:cs typeface="Frutiger LT for BNS Medium"/>
              </a:rPr>
              <a:t>Integración del expediente</a:t>
            </a:r>
            <a:endParaRPr lang="es-ES" sz="2400" b="1" dirty="0">
              <a:latin typeface="Frutiger LT for BNS Medium"/>
              <a:cs typeface="Frutiger LT for B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87953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PÃ¡gina [1] de [2]&#10;CEDULA DE IDENTIFICACION FISCAL&#10;RRA021122PW3&#10;Registro Federal de Contribuyentes&#10;RESPUESTA RAPIDA ASESORE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5" t="4121" r="4078" b="33411"/>
          <a:stretch/>
        </p:blipFill>
        <p:spPr bwMode="auto">
          <a:xfrm>
            <a:off x="2038480" y="966829"/>
            <a:ext cx="6202006" cy="546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B61D79FC-F815-4E81-A84F-CA88CCA4E594}"/>
              </a:ext>
            </a:extLst>
          </p:cNvPr>
          <p:cNvSpPr/>
          <p:nvPr/>
        </p:nvSpPr>
        <p:spPr>
          <a:xfrm>
            <a:off x="2514324" y="5846099"/>
            <a:ext cx="3483705" cy="233281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3C8434C-E63E-418F-A70E-468FBEFB78E2}"/>
              </a:ext>
            </a:extLst>
          </p:cNvPr>
          <p:cNvSpPr/>
          <p:nvPr/>
        </p:nvSpPr>
        <p:spPr>
          <a:xfrm>
            <a:off x="6585429" y="5873022"/>
            <a:ext cx="790272" cy="233281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51FCEFA-4392-4ABD-A5BB-0F30FC84033A}"/>
              </a:ext>
            </a:extLst>
          </p:cNvPr>
          <p:cNvSpPr/>
          <p:nvPr/>
        </p:nvSpPr>
        <p:spPr>
          <a:xfrm>
            <a:off x="3282285" y="1616692"/>
            <a:ext cx="1686367" cy="355599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Picture 2" descr="Resultado de imagen para ojo turco rojo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72" t="70780" r="9747" b="11308"/>
          <a:stretch/>
        </p:blipFill>
        <p:spPr bwMode="auto">
          <a:xfrm>
            <a:off x="11357973" y="5674995"/>
            <a:ext cx="656343" cy="62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 descr="interior superior 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5339"/>
          </a:xfrm>
          <a:prstGeom prst="rect">
            <a:avLst/>
          </a:prstGeom>
        </p:spPr>
      </p:pic>
      <p:sp>
        <p:nvSpPr>
          <p:cNvPr id="9" name="Marcador de contenido 2"/>
          <p:cNvSpPr txBox="1">
            <a:spLocks/>
          </p:cNvSpPr>
          <p:nvPr/>
        </p:nvSpPr>
        <p:spPr>
          <a:xfrm>
            <a:off x="2801526" y="5357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>
                <a:solidFill>
                  <a:schemeClr val="bg1"/>
                </a:solidFill>
                <a:latin typeface="Frutiger LT for BNS Medium"/>
                <a:cs typeface="Frutiger LT for BNS Medium"/>
              </a:rPr>
              <a:t>4</a:t>
            </a:r>
          </a:p>
        </p:txBody>
      </p:sp>
      <p:grpSp>
        <p:nvGrpSpPr>
          <p:cNvPr id="10" name="Grupo 9"/>
          <p:cNvGrpSpPr/>
          <p:nvPr/>
        </p:nvGrpSpPr>
        <p:grpSpPr>
          <a:xfrm>
            <a:off x="3797217" y="53570"/>
            <a:ext cx="622384" cy="622384"/>
            <a:chOff x="575208" y="2427558"/>
            <a:chExt cx="666514" cy="666514"/>
          </a:xfrm>
        </p:grpSpPr>
        <p:grpSp>
          <p:nvGrpSpPr>
            <p:cNvPr id="11" name="Grupo 10"/>
            <p:cNvGrpSpPr/>
            <p:nvPr/>
          </p:nvGrpSpPr>
          <p:grpSpPr>
            <a:xfrm>
              <a:off x="575208" y="2427558"/>
              <a:ext cx="666514" cy="666514"/>
              <a:chOff x="7177548" y="99293"/>
              <a:chExt cx="521110" cy="521110"/>
            </a:xfrm>
          </p:grpSpPr>
          <p:sp>
            <p:nvSpPr>
              <p:cNvPr id="18" name="Elipse 17"/>
              <p:cNvSpPr/>
              <p:nvPr/>
            </p:nvSpPr>
            <p:spPr>
              <a:xfrm>
                <a:off x="7177548" y="99293"/>
                <a:ext cx="521110" cy="5211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9" name="Elipse 18"/>
              <p:cNvSpPr/>
              <p:nvPr/>
            </p:nvSpPr>
            <p:spPr>
              <a:xfrm>
                <a:off x="7208216" y="129048"/>
                <a:ext cx="442125" cy="442125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grpSp>
          <p:nvGrpSpPr>
            <p:cNvPr id="12" name="Group 260">
              <a:extLst>
                <a:ext uri="{FF2B5EF4-FFF2-40B4-BE49-F238E27FC236}">
                  <a16:creationId xmlns:a16="http://schemas.microsoft.com/office/drawing/2014/main" id="{E418FCB8-6034-0244-9F0A-8D594962C2D8}"/>
                </a:ext>
              </a:extLst>
            </p:cNvPr>
            <p:cNvGrpSpPr/>
            <p:nvPr/>
          </p:nvGrpSpPr>
          <p:grpSpPr>
            <a:xfrm>
              <a:off x="740332" y="2567542"/>
              <a:ext cx="341993" cy="340452"/>
              <a:chOff x="6267450" y="5510212"/>
              <a:chExt cx="352425" cy="350838"/>
            </a:xfrm>
          </p:grpSpPr>
          <p:sp>
            <p:nvSpPr>
              <p:cNvPr id="13" name="Freeform 188">
                <a:extLst>
                  <a:ext uri="{FF2B5EF4-FFF2-40B4-BE49-F238E27FC236}">
                    <a16:creationId xmlns:a16="http://schemas.microsoft.com/office/drawing/2014/main" id="{52BB05E3-6AF0-5B4E-B318-BCCBC48FB5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67450" y="5564187"/>
                <a:ext cx="298450" cy="296863"/>
              </a:xfrm>
              <a:custGeom>
                <a:avLst/>
                <a:gdLst>
                  <a:gd name="T0" fmla="*/ 881 w 881"/>
                  <a:gd name="T1" fmla="*/ 320 h 880"/>
                  <a:gd name="T2" fmla="*/ 881 w 881"/>
                  <a:gd name="T3" fmla="*/ 821 h 880"/>
                  <a:gd name="T4" fmla="*/ 822 w 881"/>
                  <a:gd name="T5" fmla="*/ 880 h 880"/>
                  <a:gd name="T6" fmla="*/ 59 w 881"/>
                  <a:gd name="T7" fmla="*/ 880 h 880"/>
                  <a:gd name="T8" fmla="*/ 0 w 881"/>
                  <a:gd name="T9" fmla="*/ 821 h 880"/>
                  <a:gd name="T10" fmla="*/ 0 w 881"/>
                  <a:gd name="T11" fmla="*/ 58 h 880"/>
                  <a:gd name="T12" fmla="*/ 59 w 881"/>
                  <a:gd name="T13" fmla="*/ 0 h 880"/>
                  <a:gd name="T14" fmla="*/ 561 w 881"/>
                  <a:gd name="T15" fmla="*/ 0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81" h="880">
                    <a:moveTo>
                      <a:pt x="881" y="320"/>
                    </a:moveTo>
                    <a:lnTo>
                      <a:pt x="881" y="821"/>
                    </a:lnTo>
                    <a:cubicBezTo>
                      <a:pt x="881" y="854"/>
                      <a:pt x="855" y="880"/>
                      <a:pt x="822" y="880"/>
                    </a:cubicBezTo>
                    <a:lnTo>
                      <a:pt x="59" y="880"/>
                    </a:lnTo>
                    <a:cubicBezTo>
                      <a:pt x="27" y="880"/>
                      <a:pt x="0" y="854"/>
                      <a:pt x="0" y="821"/>
                    </a:cubicBezTo>
                    <a:lnTo>
                      <a:pt x="0" y="58"/>
                    </a:lnTo>
                    <a:cubicBezTo>
                      <a:pt x="0" y="26"/>
                      <a:pt x="27" y="0"/>
                      <a:pt x="59" y="0"/>
                    </a:cubicBezTo>
                    <a:lnTo>
                      <a:pt x="561" y="0"/>
                    </a:lnTo>
                  </a:path>
                </a:pathLst>
              </a:cu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buClrTx/>
                </a:pPr>
                <a:endParaRPr lang="en-CA" sz="1800" kern="1200" dirty="0">
                  <a:solidFill>
                    <a:srgbClr val="333333"/>
                  </a:solidFill>
                  <a:latin typeface="Arial Regular"/>
                  <a:cs typeface="Helvetica"/>
                </a:endParaRPr>
              </a:p>
            </p:txBody>
          </p:sp>
          <p:sp>
            <p:nvSpPr>
              <p:cNvPr id="14" name="Line 189">
                <a:extLst>
                  <a:ext uri="{FF2B5EF4-FFF2-40B4-BE49-F238E27FC236}">
                    <a16:creationId xmlns:a16="http://schemas.microsoft.com/office/drawing/2014/main" id="{D85DE16F-D8C9-9A4D-AFC5-C0A5360A03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65900" y="5510212"/>
                <a:ext cx="0" cy="10795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buClrTx/>
                </a:pPr>
                <a:endParaRPr lang="en-CA" sz="1800" kern="1200" dirty="0">
                  <a:solidFill>
                    <a:srgbClr val="333333"/>
                  </a:solidFill>
                  <a:latin typeface="Arial Regular"/>
                  <a:cs typeface="Helvetica"/>
                </a:endParaRPr>
              </a:p>
            </p:txBody>
          </p:sp>
          <p:sp>
            <p:nvSpPr>
              <p:cNvPr id="15" name="Line 190">
                <a:extLst>
                  <a:ext uri="{FF2B5EF4-FFF2-40B4-BE49-F238E27FC236}">
                    <a16:creationId xmlns:a16="http://schemas.microsoft.com/office/drawing/2014/main" id="{F659DEAD-4AD6-C341-98A9-3C4F613C19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511925" y="5564187"/>
                <a:ext cx="107950" cy="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buClrTx/>
                </a:pPr>
                <a:endParaRPr lang="en-CA" sz="1800" kern="1200" dirty="0">
                  <a:solidFill>
                    <a:srgbClr val="333333"/>
                  </a:solidFill>
                  <a:latin typeface="Arial Regular"/>
                  <a:cs typeface="Helvetica"/>
                </a:endParaRPr>
              </a:p>
            </p:txBody>
          </p:sp>
          <p:sp>
            <p:nvSpPr>
              <p:cNvPr id="16" name="Freeform 191">
                <a:extLst>
                  <a:ext uri="{FF2B5EF4-FFF2-40B4-BE49-F238E27FC236}">
                    <a16:creationId xmlns:a16="http://schemas.microsoft.com/office/drawing/2014/main" id="{5C027C51-7690-6245-B7C3-52E1BD53E5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29363" y="5727700"/>
                <a:ext cx="180975" cy="69850"/>
              </a:xfrm>
              <a:custGeom>
                <a:avLst/>
                <a:gdLst>
                  <a:gd name="T0" fmla="*/ 536 w 536"/>
                  <a:gd name="T1" fmla="*/ 209 h 209"/>
                  <a:gd name="T2" fmla="*/ 536 w 536"/>
                  <a:gd name="T3" fmla="*/ 121 h 209"/>
                  <a:gd name="T4" fmla="*/ 402 w 536"/>
                  <a:gd name="T5" fmla="*/ 0 h 209"/>
                  <a:gd name="T6" fmla="*/ 134 w 536"/>
                  <a:gd name="T7" fmla="*/ 0 h 209"/>
                  <a:gd name="T8" fmla="*/ 0 w 536"/>
                  <a:gd name="T9" fmla="*/ 121 h 209"/>
                  <a:gd name="T10" fmla="*/ 0 w 536"/>
                  <a:gd name="T11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6" h="209">
                    <a:moveTo>
                      <a:pt x="536" y="209"/>
                    </a:moveTo>
                    <a:lnTo>
                      <a:pt x="536" y="121"/>
                    </a:lnTo>
                    <a:cubicBezTo>
                      <a:pt x="536" y="54"/>
                      <a:pt x="476" y="0"/>
                      <a:pt x="402" y="0"/>
                    </a:cubicBezTo>
                    <a:lnTo>
                      <a:pt x="134" y="0"/>
                    </a:lnTo>
                    <a:cubicBezTo>
                      <a:pt x="60" y="0"/>
                      <a:pt x="0" y="54"/>
                      <a:pt x="0" y="121"/>
                    </a:cubicBezTo>
                    <a:lnTo>
                      <a:pt x="0" y="209"/>
                    </a:lnTo>
                  </a:path>
                </a:pathLst>
              </a:cu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buClrTx/>
                </a:pPr>
                <a:endParaRPr lang="en-CA" sz="1800" kern="1200" dirty="0">
                  <a:solidFill>
                    <a:srgbClr val="333333"/>
                  </a:solidFill>
                  <a:latin typeface="Arial Regular"/>
                  <a:cs typeface="Helvetica"/>
                </a:endParaRPr>
              </a:p>
            </p:txBody>
          </p:sp>
          <p:sp>
            <p:nvSpPr>
              <p:cNvPr id="17" name="Oval 192">
                <a:extLst>
                  <a:ext uri="{FF2B5EF4-FFF2-40B4-BE49-F238E27FC236}">
                    <a16:creationId xmlns:a16="http://schemas.microsoft.com/office/drawing/2014/main" id="{B878AC22-6B95-EC43-9BE7-3B5FB25FD1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80163" y="5616575"/>
                <a:ext cx="79375" cy="80963"/>
              </a:xfrm>
              <a:prstGeom prst="ellipse">
                <a:avLst/>
              </a:pr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buClrTx/>
                </a:pPr>
                <a:endParaRPr lang="en-CA" sz="1800" kern="1200" dirty="0">
                  <a:solidFill>
                    <a:srgbClr val="333333"/>
                  </a:solidFill>
                  <a:latin typeface="Arial Regular"/>
                  <a:cs typeface="Helvetica"/>
                </a:endParaRPr>
              </a:p>
            </p:txBody>
          </p:sp>
        </p:grpSp>
      </p:grpSp>
      <p:pic>
        <p:nvPicPr>
          <p:cNvPr id="20" name="Imagen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071" y="-9673"/>
            <a:ext cx="3083578" cy="717259"/>
          </a:xfrm>
          <a:prstGeom prst="rect">
            <a:avLst/>
          </a:prstGeom>
        </p:spPr>
      </p:pic>
      <p:sp>
        <p:nvSpPr>
          <p:cNvPr id="22" name="Marcador de contenido 2"/>
          <p:cNvSpPr txBox="1">
            <a:spLocks/>
          </p:cNvSpPr>
          <p:nvPr/>
        </p:nvSpPr>
        <p:spPr>
          <a:xfrm>
            <a:off x="4354436" y="125426"/>
            <a:ext cx="4941065" cy="4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latin typeface="Frutiger LT for BNS Medium"/>
                <a:cs typeface="Frutiger LT for BNS Medium"/>
              </a:rPr>
              <a:t>Integración del expediente</a:t>
            </a:r>
            <a:endParaRPr lang="es-ES" sz="2400" b="1" dirty="0">
              <a:latin typeface="Frutiger LT for BNS Medium"/>
              <a:cs typeface="Frutiger LT for B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91002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D2596B02-E226-42C9-A1EA-142379045B53}"/>
              </a:ext>
            </a:extLst>
          </p:cNvPr>
          <p:cNvSpPr/>
          <p:nvPr/>
        </p:nvSpPr>
        <p:spPr>
          <a:xfrm>
            <a:off x="412250" y="1117662"/>
            <a:ext cx="477855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Scotia Headline" panose="020B0703020203020204" pitchFamily="34" charset="0"/>
                <a:ea typeface="Scotia Headline" panose="020B0703020203020204" pitchFamily="34" charset="0"/>
              </a:rPr>
              <a:t>Comprobación de ingresos</a:t>
            </a:r>
            <a:endParaRPr lang="es-ES" sz="2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latin typeface="Scotia Headline" panose="020B0703020203020204" pitchFamily="34" charset="0"/>
              <a:ea typeface="Scotia Headline" panose="020B0703020203020204" pitchFamily="34" charset="0"/>
            </a:endParaRPr>
          </a:p>
        </p:txBody>
      </p:sp>
      <p:sp>
        <p:nvSpPr>
          <p:cNvPr id="19" name="1 Rectángulo"/>
          <p:cNvSpPr/>
          <p:nvPr/>
        </p:nvSpPr>
        <p:spPr>
          <a:xfrm>
            <a:off x="8390126" y="5632034"/>
            <a:ext cx="360040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82 Rectángulo"/>
          <p:cNvSpPr/>
          <p:nvPr/>
        </p:nvSpPr>
        <p:spPr>
          <a:xfrm>
            <a:off x="8513882" y="5696466"/>
            <a:ext cx="20764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83 Rectángulo"/>
          <p:cNvSpPr/>
          <p:nvPr/>
        </p:nvSpPr>
        <p:spPr>
          <a:xfrm>
            <a:off x="8666282" y="5704043"/>
            <a:ext cx="20764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84 Rectángulo"/>
          <p:cNvSpPr/>
          <p:nvPr/>
        </p:nvSpPr>
        <p:spPr>
          <a:xfrm>
            <a:off x="8678158" y="5730332"/>
            <a:ext cx="20764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85 Rectángulo"/>
          <p:cNvSpPr/>
          <p:nvPr/>
        </p:nvSpPr>
        <p:spPr>
          <a:xfrm>
            <a:off x="8743965" y="5920067"/>
            <a:ext cx="16427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86 Rectángulo"/>
          <p:cNvSpPr/>
          <p:nvPr/>
        </p:nvSpPr>
        <p:spPr>
          <a:xfrm rot="16200000">
            <a:off x="8699840" y="5711344"/>
            <a:ext cx="16427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24 CuadroTexto"/>
          <p:cNvSpPr txBox="1"/>
          <p:nvPr/>
        </p:nvSpPr>
        <p:spPr>
          <a:xfrm>
            <a:off x="1657913" y="3514715"/>
            <a:ext cx="47142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MX" dirty="0"/>
          </a:p>
          <a:p>
            <a:pPr marL="285750" indent="-285750" algn="just">
              <a:buBlip>
                <a:blip r:embed="rId2"/>
              </a:buBlip>
            </a:pPr>
            <a:r>
              <a:rPr lang="es-MX" b="1" dirty="0"/>
              <a:t>Últimos 2 estados de Cuenta</a:t>
            </a:r>
            <a:r>
              <a:rPr lang="es-MX" dirty="0"/>
              <a:t> en donde se pueda identificar claramente que el depósito es por concepto de nómina. Si no se logra identificar la periodicidad de pago , se requerirán 4 meses de estados de cuenta.</a:t>
            </a:r>
          </a:p>
          <a:p>
            <a:pPr algn="just"/>
            <a:endParaRPr lang="es-MX" dirty="0"/>
          </a:p>
          <a:p>
            <a:pPr marL="285750" indent="-285750" algn="just">
              <a:buBlip>
                <a:blip r:embed="rId2"/>
              </a:buBlip>
            </a:pPr>
            <a:r>
              <a:rPr lang="es-MX" b="1" dirty="0"/>
              <a:t>Recibos de honorarios asimilables a salarios </a:t>
            </a:r>
            <a:r>
              <a:rPr lang="es-MX" dirty="0"/>
              <a:t>(último mes).</a:t>
            </a:r>
          </a:p>
        </p:txBody>
      </p:sp>
      <p:sp>
        <p:nvSpPr>
          <p:cNvPr id="34" name="22 Rectángulo"/>
          <p:cNvSpPr/>
          <p:nvPr/>
        </p:nvSpPr>
        <p:spPr>
          <a:xfrm>
            <a:off x="1775519" y="1965573"/>
            <a:ext cx="3501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>
                <a:solidFill>
                  <a:srgbClr val="FF0000"/>
                </a:solidFill>
                <a:latin typeface="Arial Narrow" panose="020B0606020202030204" pitchFamily="34" charset="0"/>
                <a:ea typeface="ＭＳ Ｐゴシック" pitchFamily="34" charset="-128"/>
              </a:rPr>
              <a:t>Empleados o Asalariados</a:t>
            </a:r>
          </a:p>
        </p:txBody>
      </p:sp>
      <p:sp>
        <p:nvSpPr>
          <p:cNvPr id="36" name="Rectángulo 35"/>
          <p:cNvSpPr/>
          <p:nvPr/>
        </p:nvSpPr>
        <p:spPr>
          <a:xfrm>
            <a:off x="2017066" y="2453527"/>
            <a:ext cx="80524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1 mes de recibos de nomina</a:t>
            </a:r>
            <a:endParaRPr lang="es-ES" sz="40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7" name="CuadroTexto 36"/>
          <p:cNvSpPr txBox="1"/>
          <p:nvPr/>
        </p:nvSpPr>
        <p:spPr>
          <a:xfrm>
            <a:off x="3516386" y="3020696"/>
            <a:ext cx="5053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Con antigüedad no mayor a dos meses</a:t>
            </a:r>
            <a:endParaRPr lang="es-MX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8" name="Picture 6" descr="Imagen relaciona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2" r="21515"/>
          <a:stretch/>
        </p:blipFill>
        <p:spPr bwMode="auto">
          <a:xfrm>
            <a:off x="6972894" y="4671331"/>
            <a:ext cx="1479110" cy="153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CuadroTexto 39"/>
          <p:cNvSpPr txBox="1"/>
          <p:nvPr/>
        </p:nvSpPr>
        <p:spPr>
          <a:xfrm>
            <a:off x="6839745" y="4165334"/>
            <a:ext cx="3370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Ingresos Brutos vs Ingresos Netos</a:t>
            </a:r>
            <a:endParaRPr lang="es-MX" b="1" dirty="0"/>
          </a:p>
        </p:txBody>
      </p:sp>
      <p:pic>
        <p:nvPicPr>
          <p:cNvPr id="41" name="Picture 12" descr="Resultado de imagen para icono personas vector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08" y="2083698"/>
            <a:ext cx="936998" cy="93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n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463" y="4839960"/>
            <a:ext cx="1650344" cy="165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n 1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679765">
            <a:off x="11188151" y="5298944"/>
            <a:ext cx="738187" cy="738187"/>
          </a:xfrm>
          <a:prstGeom prst="rect">
            <a:avLst/>
          </a:prstGeom>
        </p:spPr>
      </p:pic>
      <p:pic>
        <p:nvPicPr>
          <p:cNvPr id="20" name="Imagen 19" descr="interior superior 2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5339"/>
          </a:xfrm>
          <a:prstGeom prst="rect">
            <a:avLst/>
          </a:prstGeom>
        </p:spPr>
      </p:pic>
      <p:sp>
        <p:nvSpPr>
          <p:cNvPr id="21" name="Marcador de contenido 2"/>
          <p:cNvSpPr txBox="1">
            <a:spLocks/>
          </p:cNvSpPr>
          <p:nvPr/>
        </p:nvSpPr>
        <p:spPr>
          <a:xfrm>
            <a:off x="2801526" y="5357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 smtClean="0">
                <a:solidFill>
                  <a:schemeClr val="bg1"/>
                </a:solidFill>
                <a:latin typeface="Frutiger LT for BNS Medium"/>
                <a:cs typeface="Frutiger LT for BNS Medium"/>
              </a:rPr>
              <a:t>2</a:t>
            </a:r>
            <a:endParaRPr lang="es-ES" dirty="0">
              <a:solidFill>
                <a:schemeClr val="bg1"/>
              </a:solidFill>
              <a:latin typeface="Frutiger LT for BNS Medium"/>
              <a:cs typeface="Frutiger LT for BNS Medium"/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87" y="-19957"/>
            <a:ext cx="3083578" cy="717259"/>
          </a:xfrm>
          <a:prstGeom prst="rect">
            <a:avLst/>
          </a:prstGeom>
        </p:spPr>
      </p:pic>
      <p:sp>
        <p:nvSpPr>
          <p:cNvPr id="23" name="Marcador de contenido 2"/>
          <p:cNvSpPr txBox="1">
            <a:spLocks/>
          </p:cNvSpPr>
          <p:nvPr/>
        </p:nvSpPr>
        <p:spPr>
          <a:xfrm>
            <a:off x="4376226" y="119304"/>
            <a:ext cx="4941065" cy="4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latin typeface="Frutiger LT for BNS Medium"/>
                <a:cs typeface="Frutiger LT for BNS Medium"/>
              </a:rPr>
              <a:t>Políticas de ingresos</a:t>
            </a:r>
            <a:endParaRPr lang="es-ES" sz="2400" b="1" dirty="0">
              <a:latin typeface="Frutiger LT for BNS Medium"/>
              <a:cs typeface="Frutiger LT for BNS Medium"/>
            </a:endParaRPr>
          </a:p>
        </p:txBody>
      </p:sp>
      <p:grpSp>
        <p:nvGrpSpPr>
          <p:cNvPr id="24" name="Grupo 23"/>
          <p:cNvGrpSpPr/>
          <p:nvPr/>
        </p:nvGrpSpPr>
        <p:grpSpPr>
          <a:xfrm>
            <a:off x="3690102" y="21622"/>
            <a:ext cx="664184" cy="664184"/>
            <a:chOff x="2322881" y="1536358"/>
            <a:chExt cx="666514" cy="666514"/>
          </a:xfrm>
        </p:grpSpPr>
        <p:grpSp>
          <p:nvGrpSpPr>
            <p:cNvPr id="25" name="Grupo 24"/>
            <p:cNvGrpSpPr/>
            <p:nvPr/>
          </p:nvGrpSpPr>
          <p:grpSpPr>
            <a:xfrm>
              <a:off x="2322881" y="1536358"/>
              <a:ext cx="666514" cy="666514"/>
              <a:chOff x="7177548" y="99293"/>
              <a:chExt cx="521110" cy="521110"/>
            </a:xfrm>
          </p:grpSpPr>
          <p:sp>
            <p:nvSpPr>
              <p:cNvPr id="27" name="Elipse 26"/>
              <p:cNvSpPr/>
              <p:nvPr/>
            </p:nvSpPr>
            <p:spPr>
              <a:xfrm>
                <a:off x="7177548" y="99293"/>
                <a:ext cx="521110" cy="5211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5" name="Elipse 34"/>
              <p:cNvSpPr/>
              <p:nvPr/>
            </p:nvSpPr>
            <p:spPr>
              <a:xfrm>
                <a:off x="7208216" y="129048"/>
                <a:ext cx="442125" cy="442125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0DE1776E-F9CB-7D44-8673-59F2F64498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8270" y="1704277"/>
              <a:ext cx="293161" cy="293161"/>
            </a:xfrm>
            <a:custGeom>
              <a:avLst/>
              <a:gdLst>
                <a:gd name="T0" fmla="*/ 291 w 987"/>
                <a:gd name="T1" fmla="*/ 986 h 987"/>
                <a:gd name="T2" fmla="*/ 291 w 987"/>
                <a:gd name="T3" fmla="*/ 645 h 987"/>
                <a:gd name="T4" fmla="*/ 340 w 987"/>
                <a:gd name="T5" fmla="*/ 596 h 987"/>
                <a:gd name="T6" fmla="*/ 633 w 987"/>
                <a:gd name="T7" fmla="*/ 596 h 987"/>
                <a:gd name="T8" fmla="*/ 682 w 987"/>
                <a:gd name="T9" fmla="*/ 645 h 987"/>
                <a:gd name="T10" fmla="*/ 682 w 987"/>
                <a:gd name="T11" fmla="*/ 986 h 987"/>
                <a:gd name="T12" fmla="*/ 0 w 987"/>
                <a:gd name="T13" fmla="*/ 392 h 987"/>
                <a:gd name="T14" fmla="*/ 0 w 987"/>
                <a:gd name="T15" fmla="*/ 937 h 987"/>
                <a:gd name="T16" fmla="*/ 41 w 987"/>
                <a:gd name="T17" fmla="*/ 986 h 987"/>
                <a:gd name="T18" fmla="*/ 289 w 987"/>
                <a:gd name="T19" fmla="*/ 986 h 987"/>
                <a:gd name="T20" fmla="*/ 0 w 987"/>
                <a:gd name="T21" fmla="*/ 390 h 987"/>
                <a:gd name="T22" fmla="*/ 494 w 987"/>
                <a:gd name="T23" fmla="*/ 0 h 987"/>
                <a:gd name="T24" fmla="*/ 987 w 987"/>
                <a:gd name="T25" fmla="*/ 390 h 987"/>
                <a:gd name="T26" fmla="*/ 681 w 987"/>
                <a:gd name="T27" fmla="*/ 987 h 987"/>
                <a:gd name="T28" fmla="*/ 935 w 987"/>
                <a:gd name="T29" fmla="*/ 987 h 987"/>
                <a:gd name="T30" fmla="*/ 987 w 987"/>
                <a:gd name="T31" fmla="*/ 938 h 987"/>
                <a:gd name="T32" fmla="*/ 987 w 987"/>
                <a:gd name="T33" fmla="*/ 400 h 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7" h="987">
                  <a:moveTo>
                    <a:pt x="291" y="986"/>
                  </a:moveTo>
                  <a:lnTo>
                    <a:pt x="291" y="645"/>
                  </a:lnTo>
                  <a:cubicBezTo>
                    <a:pt x="291" y="618"/>
                    <a:pt x="313" y="596"/>
                    <a:pt x="340" y="596"/>
                  </a:cubicBezTo>
                  <a:lnTo>
                    <a:pt x="633" y="596"/>
                  </a:lnTo>
                  <a:cubicBezTo>
                    <a:pt x="660" y="596"/>
                    <a:pt x="682" y="618"/>
                    <a:pt x="682" y="645"/>
                  </a:cubicBezTo>
                  <a:lnTo>
                    <a:pt x="682" y="986"/>
                  </a:lnTo>
                  <a:moveTo>
                    <a:pt x="0" y="392"/>
                  </a:moveTo>
                  <a:lnTo>
                    <a:pt x="0" y="937"/>
                  </a:lnTo>
                  <a:cubicBezTo>
                    <a:pt x="0" y="964"/>
                    <a:pt x="18" y="986"/>
                    <a:pt x="41" y="986"/>
                  </a:cubicBezTo>
                  <a:lnTo>
                    <a:pt x="289" y="986"/>
                  </a:lnTo>
                  <a:moveTo>
                    <a:pt x="0" y="390"/>
                  </a:moveTo>
                  <a:lnTo>
                    <a:pt x="494" y="0"/>
                  </a:lnTo>
                  <a:lnTo>
                    <a:pt x="987" y="390"/>
                  </a:lnTo>
                  <a:moveTo>
                    <a:pt x="681" y="987"/>
                  </a:moveTo>
                  <a:lnTo>
                    <a:pt x="935" y="987"/>
                  </a:lnTo>
                  <a:cubicBezTo>
                    <a:pt x="964" y="987"/>
                    <a:pt x="987" y="965"/>
                    <a:pt x="987" y="938"/>
                  </a:cubicBezTo>
                  <a:lnTo>
                    <a:pt x="987" y="400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360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>
            <a:extLst>
              <a:ext uri="{FF2B5EF4-FFF2-40B4-BE49-F238E27FC236}">
                <a16:creationId xmlns:a16="http://schemas.microsoft.com/office/drawing/2014/main" id="{3010A8C4-7F7C-477A-8E30-7E8721A925F1}"/>
              </a:ext>
            </a:extLst>
          </p:cNvPr>
          <p:cNvGrpSpPr/>
          <p:nvPr/>
        </p:nvGrpSpPr>
        <p:grpSpPr>
          <a:xfrm>
            <a:off x="9498121" y="1178867"/>
            <a:ext cx="1775678" cy="2031325"/>
            <a:chOff x="8513630" y="1783634"/>
            <a:chExt cx="2608455" cy="2861669"/>
          </a:xfrm>
        </p:grpSpPr>
        <p:pic>
          <p:nvPicPr>
            <p:cNvPr id="8196" name="Picture 4" descr="Resultado de imagen para estados de cuenta bancarios afirme">
              <a:extLst>
                <a:ext uri="{FF2B5EF4-FFF2-40B4-BE49-F238E27FC236}">
                  <a16:creationId xmlns:a16="http://schemas.microsoft.com/office/drawing/2014/main" id="{476EA663-80F8-4530-A0F1-A68700CE5B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3978" y="1783634"/>
              <a:ext cx="1958107" cy="2521804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4" name="Picture 2" descr="Resultado de imagen para estados de cuenta bancarios">
              <a:extLst>
                <a:ext uri="{FF2B5EF4-FFF2-40B4-BE49-F238E27FC236}">
                  <a16:creationId xmlns:a16="http://schemas.microsoft.com/office/drawing/2014/main" id="{FFCA087B-F549-4180-AF50-0299EFDC30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3630" y="2212696"/>
              <a:ext cx="1958107" cy="24326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24 CuadroTexto">
            <a:extLst>
              <a:ext uri="{FF2B5EF4-FFF2-40B4-BE49-F238E27FC236}">
                <a16:creationId xmlns:a16="http://schemas.microsoft.com/office/drawing/2014/main" id="{1ECCBFD0-FB45-487E-9AD7-F3F89E3E8770}"/>
              </a:ext>
            </a:extLst>
          </p:cNvPr>
          <p:cNvSpPr txBox="1"/>
          <p:nvPr/>
        </p:nvSpPr>
        <p:spPr>
          <a:xfrm>
            <a:off x="2797658" y="681168"/>
            <a:ext cx="57747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MX" dirty="0"/>
          </a:p>
          <a:p>
            <a:pPr marL="285750" indent="-285750" algn="just">
              <a:buBlip>
                <a:blip r:embed="rId4"/>
              </a:buBlip>
            </a:pPr>
            <a:r>
              <a:rPr lang="es-MX" b="1" dirty="0"/>
              <a:t>Últimos 6 meses de estados de cuenta(s) a nombre del solicitante (PF),</a:t>
            </a:r>
            <a:r>
              <a:rPr lang="es-MX" dirty="0"/>
              <a:t> de la cuenta o de las cuentas, no hay limite.</a:t>
            </a:r>
          </a:p>
        </p:txBody>
      </p:sp>
      <p:sp>
        <p:nvSpPr>
          <p:cNvPr id="15" name="22 Rectángulo">
            <a:extLst>
              <a:ext uri="{FF2B5EF4-FFF2-40B4-BE49-F238E27FC236}">
                <a16:creationId xmlns:a16="http://schemas.microsoft.com/office/drawing/2014/main" id="{3B2ABF95-5196-4E09-94AD-A73B2BAA4D3B}"/>
              </a:ext>
            </a:extLst>
          </p:cNvPr>
          <p:cNvSpPr/>
          <p:nvPr/>
        </p:nvSpPr>
        <p:spPr>
          <a:xfrm>
            <a:off x="469998" y="708267"/>
            <a:ext cx="215207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900" b="1" dirty="0">
                <a:solidFill>
                  <a:srgbClr val="7030A0"/>
                </a:solidFill>
                <a:latin typeface="Arial Narrow" panose="020B0606020202030204" pitchFamily="34" charset="0"/>
                <a:ea typeface="ＭＳ Ｐゴシック" pitchFamily="34" charset="-128"/>
              </a:rPr>
              <a:t>Comerciantes, profesionistas independientes o dueños de negocios</a:t>
            </a:r>
          </a:p>
        </p:txBody>
      </p:sp>
      <p:sp>
        <p:nvSpPr>
          <p:cNvPr id="16" name="22 Rectángulo">
            <a:extLst>
              <a:ext uri="{FF2B5EF4-FFF2-40B4-BE49-F238E27FC236}">
                <a16:creationId xmlns:a16="http://schemas.microsoft.com/office/drawing/2014/main" id="{18E626FD-2A3F-4B05-A482-A9D36FE47068}"/>
              </a:ext>
            </a:extLst>
          </p:cNvPr>
          <p:cNvSpPr/>
          <p:nvPr/>
        </p:nvSpPr>
        <p:spPr>
          <a:xfrm>
            <a:off x="368398" y="2313878"/>
            <a:ext cx="22536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solidFill>
                  <a:srgbClr val="7030A0"/>
                </a:solidFill>
                <a:latin typeface="Arial Narrow" panose="020B0606020202030204" pitchFamily="34" charset="0"/>
                <a:ea typeface="ＭＳ Ｐゴシック" pitchFamily="34" charset="-128"/>
              </a:rPr>
              <a:t>Dueños de empresas</a:t>
            </a:r>
          </a:p>
        </p:txBody>
      </p:sp>
      <p:sp>
        <p:nvSpPr>
          <p:cNvPr id="17" name="24 CuadroTexto">
            <a:extLst>
              <a:ext uri="{FF2B5EF4-FFF2-40B4-BE49-F238E27FC236}">
                <a16:creationId xmlns:a16="http://schemas.microsoft.com/office/drawing/2014/main" id="{151CCFD2-5004-4E2C-AC2B-42BF9855E8FE}"/>
              </a:ext>
            </a:extLst>
          </p:cNvPr>
          <p:cNvSpPr txBox="1"/>
          <p:nvPr/>
        </p:nvSpPr>
        <p:spPr>
          <a:xfrm>
            <a:off x="2797657" y="2313590"/>
            <a:ext cx="57747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Blip>
                <a:blip r:embed="rId4"/>
              </a:buBlip>
            </a:pPr>
            <a:r>
              <a:rPr lang="es-MX" b="1" dirty="0" smtClean="0"/>
              <a:t>Últimos </a:t>
            </a:r>
            <a:r>
              <a:rPr lang="es-MX" b="1" dirty="0"/>
              <a:t>6 meses de estados de cuenta(s) a nombre del solicitante (PF)</a:t>
            </a:r>
            <a:r>
              <a:rPr lang="es-MX" dirty="0"/>
              <a:t>, de la cuenta o de las cuentas, no hay limite + Copia del acta constitutiva de la empresa para considerar 100% de ingresos en estados de cuenta.</a:t>
            </a:r>
          </a:p>
        </p:txBody>
      </p:sp>
      <p:sp>
        <p:nvSpPr>
          <p:cNvPr id="18" name="22 Rectángulo">
            <a:extLst>
              <a:ext uri="{FF2B5EF4-FFF2-40B4-BE49-F238E27FC236}">
                <a16:creationId xmlns:a16="http://schemas.microsoft.com/office/drawing/2014/main" id="{B800E03C-45C8-4437-A259-9183DF95D7A9}"/>
              </a:ext>
            </a:extLst>
          </p:cNvPr>
          <p:cNvSpPr/>
          <p:nvPr/>
        </p:nvSpPr>
        <p:spPr>
          <a:xfrm>
            <a:off x="2294905" y="345826"/>
            <a:ext cx="80910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200" b="1" dirty="0">
                <a:solidFill>
                  <a:srgbClr val="FF0000"/>
                </a:solidFill>
                <a:latin typeface="Arial Narrow" panose="020B0606020202030204" pitchFamily="34" charset="0"/>
                <a:ea typeface="ＭＳ Ｐゴシック" pitchFamily="34" charset="-128"/>
              </a:rPr>
              <a:t>Comprobación de ingresos con estados de cuenta </a:t>
            </a:r>
            <a:r>
              <a:rPr lang="es-MX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ＭＳ Ｐゴシック" pitchFamily="34" charset="-128"/>
              </a:rPr>
              <a:t>Persona Física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4BCA7A6-D315-430D-B068-487A21DB5ABD}"/>
              </a:ext>
            </a:extLst>
          </p:cNvPr>
          <p:cNvSpPr/>
          <p:nvPr/>
        </p:nvSpPr>
        <p:spPr>
          <a:xfrm>
            <a:off x="2211549" y="4283472"/>
            <a:ext cx="83591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200" b="1" dirty="0">
                <a:solidFill>
                  <a:srgbClr val="FF0000"/>
                </a:solidFill>
                <a:latin typeface="Arial Narrow" panose="020B0606020202030204" pitchFamily="34" charset="0"/>
                <a:ea typeface="ＭＳ Ｐゴシック" pitchFamily="34" charset="-128"/>
              </a:rPr>
              <a:t>Comprobación de ingresos con estados de cuenta </a:t>
            </a:r>
            <a:r>
              <a:rPr lang="es-MX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ＭＳ Ｐゴシック" pitchFamily="34" charset="-128"/>
              </a:rPr>
              <a:t>Persona Moral</a:t>
            </a:r>
          </a:p>
        </p:txBody>
      </p:sp>
      <p:sp>
        <p:nvSpPr>
          <p:cNvPr id="20" name="22 Rectángulo">
            <a:extLst>
              <a:ext uri="{FF2B5EF4-FFF2-40B4-BE49-F238E27FC236}">
                <a16:creationId xmlns:a16="http://schemas.microsoft.com/office/drawing/2014/main" id="{D82A3652-3039-4621-A604-01857CF8231E}"/>
              </a:ext>
            </a:extLst>
          </p:cNvPr>
          <p:cNvSpPr/>
          <p:nvPr/>
        </p:nvSpPr>
        <p:spPr>
          <a:xfrm>
            <a:off x="368397" y="4946747"/>
            <a:ext cx="22536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solidFill>
                  <a:srgbClr val="7030A0"/>
                </a:solidFill>
                <a:latin typeface="Arial Narrow" panose="020B0606020202030204" pitchFamily="34" charset="0"/>
                <a:ea typeface="ＭＳ Ｐゴシック" pitchFamily="34" charset="-128"/>
              </a:rPr>
              <a:t>Dueños de empresas</a:t>
            </a:r>
          </a:p>
        </p:txBody>
      </p:sp>
      <p:sp>
        <p:nvSpPr>
          <p:cNvPr id="21" name="24 CuadroTexto">
            <a:extLst>
              <a:ext uri="{FF2B5EF4-FFF2-40B4-BE49-F238E27FC236}">
                <a16:creationId xmlns:a16="http://schemas.microsoft.com/office/drawing/2014/main" id="{68B4A6F1-3B3A-4F08-ABF1-541DB9BB915D}"/>
              </a:ext>
            </a:extLst>
          </p:cNvPr>
          <p:cNvSpPr txBox="1"/>
          <p:nvPr/>
        </p:nvSpPr>
        <p:spPr>
          <a:xfrm>
            <a:off x="2797657" y="4835977"/>
            <a:ext cx="63350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Blip>
                <a:blip r:embed="rId4"/>
              </a:buBlip>
            </a:pPr>
            <a:r>
              <a:rPr lang="es-MX" b="1" dirty="0" smtClean="0"/>
              <a:t>Últimos </a:t>
            </a:r>
            <a:r>
              <a:rPr lang="es-MX" b="1" dirty="0"/>
              <a:t>6 meses de estados de cuenta(s) a nombre de la empresa (PM)</a:t>
            </a:r>
            <a:r>
              <a:rPr lang="es-MX" dirty="0"/>
              <a:t>, de la cuenta o de las cuentas, no hay limite + Copia del acta constitutiva de la empresa para considerar % de ingresos de acuerdo a su participación accionaria, obligatorio 50% de acciones como </a:t>
            </a:r>
            <a:r>
              <a:rPr lang="es-MX" dirty="0" smtClean="0"/>
              <a:t>mínimo.</a:t>
            </a:r>
            <a:endParaRPr lang="es-MX" dirty="0"/>
          </a:p>
        </p:txBody>
      </p:sp>
      <p:pic>
        <p:nvPicPr>
          <p:cNvPr id="23" name="Picture 18" descr="Resultado de imagen para explosion icon vector png">
            <a:extLst>
              <a:ext uri="{FF2B5EF4-FFF2-40B4-BE49-F238E27FC236}">
                <a16:creationId xmlns:a16="http://schemas.microsoft.com/office/drawing/2014/main" id="{4EACFA64-EBCE-4418-BA73-16A50E7F1B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" t="35301" r="68809" b="41259"/>
          <a:stretch/>
        </p:blipFill>
        <p:spPr bwMode="auto">
          <a:xfrm>
            <a:off x="2543657" y="3604496"/>
            <a:ext cx="508000" cy="46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2C692B1B-48A1-4E46-B2F2-B9659FF7AEB5}"/>
              </a:ext>
            </a:extLst>
          </p:cNvPr>
          <p:cNvSpPr txBox="1"/>
          <p:nvPr/>
        </p:nvSpPr>
        <p:spPr>
          <a:xfrm>
            <a:off x="3036108" y="3534104"/>
            <a:ext cx="778973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u="sng" dirty="0">
                <a:solidFill>
                  <a:srgbClr val="7030A0"/>
                </a:solidFill>
              </a:rPr>
              <a:t>Nota:</a:t>
            </a:r>
          </a:p>
          <a:p>
            <a:r>
              <a:rPr lang="es-MX" dirty="0" smtClean="0"/>
              <a:t>Autorización sin constancia de situación fiscal con aforo hasta el</a:t>
            </a:r>
            <a:endParaRPr lang="es-MX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9132742" y="3656427"/>
            <a:ext cx="989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65%</a:t>
            </a:r>
            <a:endParaRPr lang="es-MX" sz="3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" name="Imagen 2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679765">
            <a:off x="8451258" y="1558800"/>
            <a:ext cx="738187" cy="738187"/>
          </a:xfrm>
          <a:prstGeom prst="rect">
            <a:avLst/>
          </a:prstGeom>
        </p:spPr>
      </p:pic>
      <p:sp>
        <p:nvSpPr>
          <p:cNvPr id="19" name="24 CuadroTexto">
            <a:extLst>
              <a:ext uri="{FF2B5EF4-FFF2-40B4-BE49-F238E27FC236}">
                <a16:creationId xmlns:a16="http://schemas.microsoft.com/office/drawing/2014/main" id="{1ECCBFD0-FB45-487E-9AD7-F3F89E3E8770}"/>
              </a:ext>
            </a:extLst>
          </p:cNvPr>
          <p:cNvSpPr txBox="1"/>
          <p:nvPr/>
        </p:nvSpPr>
        <p:spPr>
          <a:xfrm>
            <a:off x="2797657" y="1881497"/>
            <a:ext cx="577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Blip>
                <a:blip r:embed="rId4"/>
              </a:buBlip>
            </a:pPr>
            <a:r>
              <a:rPr lang="es-MX" b="1" dirty="0" smtClean="0"/>
              <a:t>Declaración anual</a:t>
            </a:r>
            <a:endParaRPr lang="es-MX" dirty="0"/>
          </a:p>
        </p:txBody>
      </p:sp>
      <p:pic>
        <p:nvPicPr>
          <p:cNvPr id="22" name="Picture 2" descr="Resultado de imagen para ojo turco rojo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72" t="70780" r="9747" b="11308"/>
          <a:stretch/>
        </p:blipFill>
        <p:spPr bwMode="auto">
          <a:xfrm>
            <a:off x="11436360" y="5574641"/>
            <a:ext cx="656343" cy="62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23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687" y="1222127"/>
            <a:ext cx="4254654" cy="5595730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D2596B02-E226-42C9-A1EA-142379045B53}"/>
              </a:ext>
            </a:extLst>
          </p:cNvPr>
          <p:cNvSpPr/>
          <p:nvPr/>
        </p:nvSpPr>
        <p:spPr>
          <a:xfrm>
            <a:off x="0" y="680870"/>
            <a:ext cx="596836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Scotia Headline" panose="020B0703020203020204" pitchFamily="34" charset="0"/>
                <a:ea typeface="Scotia Headline" panose="020B0703020203020204" pitchFamily="34" charset="0"/>
              </a:rPr>
              <a:t>Ingresos por actividad económica</a:t>
            </a:r>
            <a:endParaRPr lang="es-ES" sz="2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latin typeface="Scotia Headline" panose="020B0703020203020204" pitchFamily="34" charset="0"/>
              <a:ea typeface="Scotia Headline" panose="020B0703020203020204" pitchFamily="34" charset="0"/>
            </a:endParaRPr>
          </a:p>
        </p:txBody>
      </p:sp>
      <p:pic>
        <p:nvPicPr>
          <p:cNvPr id="17" name="Picture 2" descr="Resultado de imagen para ojo turco rojo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72" t="70780" r="9747" b="11308"/>
          <a:stretch/>
        </p:blipFill>
        <p:spPr bwMode="auto">
          <a:xfrm>
            <a:off x="11447245" y="5587186"/>
            <a:ext cx="656343" cy="62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24 CuadroTexto">
            <a:extLst>
              <a:ext uri="{FF2B5EF4-FFF2-40B4-BE49-F238E27FC236}">
                <a16:creationId xmlns:a16="http://schemas.microsoft.com/office/drawing/2014/main" id="{1ECCBFD0-FB45-487E-9AD7-F3F89E3E8770}"/>
              </a:ext>
            </a:extLst>
          </p:cNvPr>
          <p:cNvSpPr txBox="1"/>
          <p:nvPr/>
        </p:nvSpPr>
        <p:spPr>
          <a:xfrm>
            <a:off x="6396726" y="1134817"/>
            <a:ext cx="4529558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SzPct val="120000"/>
            </a:pPr>
            <a:r>
              <a:rPr lang="es-MX" b="1" dirty="0" smtClean="0">
                <a:solidFill>
                  <a:srgbClr val="FF0000"/>
                </a:solidFill>
              </a:rPr>
              <a:t>Reglas:</a:t>
            </a:r>
          </a:p>
          <a:p>
            <a:pPr marL="285750" indent="-285750" algn="just">
              <a:buSzPct val="120000"/>
              <a:buBlip>
                <a:blip r:embed="rId5"/>
              </a:buBlip>
            </a:pPr>
            <a:endParaRPr lang="es-MX" sz="1400" dirty="0" smtClean="0"/>
          </a:p>
          <a:p>
            <a:pPr marL="285750" indent="-285750" algn="just">
              <a:buSzPct val="120000"/>
              <a:buBlip>
                <a:blip r:embed="rId5"/>
              </a:buBlip>
            </a:pPr>
            <a:r>
              <a:rPr lang="es-MX" sz="1600" dirty="0" smtClean="0"/>
              <a:t>No se aceptan </a:t>
            </a:r>
            <a:r>
              <a:rPr lang="es-MX" sz="1600" b="1" dirty="0" smtClean="0"/>
              <a:t>depósitos entre cuentas propias</a:t>
            </a:r>
          </a:p>
          <a:p>
            <a:pPr marL="285750" indent="-285750" algn="just">
              <a:buSzPct val="120000"/>
              <a:buBlip>
                <a:blip r:embed="rId5"/>
              </a:buBlip>
            </a:pPr>
            <a:endParaRPr lang="es-MX" sz="1600" b="1" dirty="0"/>
          </a:p>
          <a:p>
            <a:pPr marL="285750" indent="-285750" algn="just">
              <a:buSzPct val="120000"/>
              <a:buBlip>
                <a:blip r:embed="rId5"/>
              </a:buBlip>
            </a:pPr>
            <a:r>
              <a:rPr lang="es-MX" sz="1600" dirty="0"/>
              <a:t>Se aceptan </a:t>
            </a:r>
            <a:r>
              <a:rPr lang="es-MX" sz="1600" b="1" dirty="0"/>
              <a:t>estados de cuenta mancomunados sólo de SBI,</a:t>
            </a:r>
            <a:r>
              <a:rPr lang="es-MX" sz="1600" dirty="0"/>
              <a:t> siempre y cuando las figuras que firman en la cuenta, sean cónyuges y participen en el crédito.</a:t>
            </a:r>
          </a:p>
          <a:p>
            <a:pPr marL="285750" indent="-285750" algn="just">
              <a:buSzPct val="120000"/>
              <a:buBlip>
                <a:blip r:embed="rId5"/>
              </a:buBlip>
            </a:pPr>
            <a:endParaRPr lang="es-MX" sz="1600" dirty="0" smtClean="0"/>
          </a:p>
          <a:p>
            <a:pPr marL="285750" indent="-285750" algn="just">
              <a:buSzPct val="120000"/>
              <a:buBlip>
                <a:blip r:embed="rId5"/>
              </a:buBlip>
            </a:pPr>
            <a:r>
              <a:rPr lang="es-MX" sz="1600" dirty="0"/>
              <a:t>Solo aplica para inversionistas del banco </a:t>
            </a:r>
            <a:r>
              <a:rPr lang="es-MX" sz="1600" b="1" dirty="0"/>
              <a:t>SBI</a:t>
            </a:r>
            <a:r>
              <a:rPr lang="es-MX" sz="1600" dirty="0"/>
              <a:t>,  con monto mínimo de Inversión, de $1,000,000.00 MXN </a:t>
            </a:r>
            <a:endParaRPr lang="es-MX" sz="1600" dirty="0" smtClean="0"/>
          </a:p>
          <a:p>
            <a:pPr algn="just">
              <a:buSzPct val="120000"/>
            </a:pPr>
            <a:endParaRPr lang="es-MX" sz="1600" dirty="0"/>
          </a:p>
          <a:p>
            <a:pPr marL="285750" indent="-285750" algn="just">
              <a:buSzPct val="120000"/>
              <a:buBlip>
                <a:blip r:embed="rId5"/>
              </a:buBlip>
            </a:pPr>
            <a:r>
              <a:rPr lang="es-MX" sz="1600" dirty="0"/>
              <a:t>En caso de Cónyuges parejas que trabajen en el mismo negocio, se acepta el alta de Hacienda de  por lo menos uno de ellos</a:t>
            </a:r>
            <a:r>
              <a:rPr lang="es-MX" sz="1600" dirty="0" smtClean="0"/>
              <a:t>.</a:t>
            </a:r>
            <a:endParaRPr lang="es-MX" sz="1600" dirty="0"/>
          </a:p>
          <a:p>
            <a:pPr algn="just">
              <a:buSzPct val="120000"/>
            </a:pPr>
            <a:endParaRPr lang="es-MX" sz="1600" dirty="0" smtClean="0"/>
          </a:p>
          <a:p>
            <a:pPr marL="285750" indent="-285750" algn="just">
              <a:buSzPct val="120000"/>
              <a:buBlip>
                <a:blip r:embed="rId5"/>
              </a:buBlip>
            </a:pPr>
            <a:r>
              <a:rPr lang="es-MX" sz="1600" dirty="0"/>
              <a:t>Cuando el solicitante tenga más de una fuente de ingresos, se requerirá el alta de Hacienda de cada una de las actividades </a:t>
            </a:r>
          </a:p>
          <a:p>
            <a:pPr algn="just">
              <a:buSzPct val="120000"/>
            </a:pPr>
            <a:endParaRPr lang="es-MX" sz="1400" dirty="0"/>
          </a:p>
        </p:txBody>
      </p:sp>
      <p:pic>
        <p:nvPicPr>
          <p:cNvPr id="6" name="Imagen 5" descr="interior superior 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5339"/>
          </a:xfrm>
          <a:prstGeom prst="rect">
            <a:avLst/>
          </a:prstGeom>
        </p:spPr>
      </p:pic>
      <p:sp>
        <p:nvSpPr>
          <p:cNvPr id="7" name="Marcador de contenido 2"/>
          <p:cNvSpPr txBox="1">
            <a:spLocks/>
          </p:cNvSpPr>
          <p:nvPr/>
        </p:nvSpPr>
        <p:spPr>
          <a:xfrm>
            <a:off x="2801526" y="5357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 smtClean="0">
                <a:solidFill>
                  <a:schemeClr val="bg1"/>
                </a:solidFill>
                <a:latin typeface="Frutiger LT for BNS Medium"/>
                <a:cs typeface="Frutiger LT for BNS Medium"/>
              </a:rPr>
              <a:t>2</a:t>
            </a:r>
            <a:endParaRPr lang="es-ES" dirty="0">
              <a:solidFill>
                <a:schemeClr val="bg1"/>
              </a:solidFill>
              <a:latin typeface="Frutiger LT for BNS Medium"/>
              <a:cs typeface="Frutiger LT for BNS Medium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87" y="-19957"/>
            <a:ext cx="3083578" cy="717259"/>
          </a:xfrm>
          <a:prstGeom prst="rect">
            <a:avLst/>
          </a:prstGeom>
        </p:spPr>
      </p:pic>
      <p:sp>
        <p:nvSpPr>
          <p:cNvPr id="10" name="Marcador de contenido 2"/>
          <p:cNvSpPr txBox="1">
            <a:spLocks/>
          </p:cNvSpPr>
          <p:nvPr/>
        </p:nvSpPr>
        <p:spPr>
          <a:xfrm>
            <a:off x="4376226" y="119304"/>
            <a:ext cx="4941065" cy="4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latin typeface="Frutiger LT for BNS Medium"/>
                <a:cs typeface="Frutiger LT for BNS Medium"/>
              </a:rPr>
              <a:t>Políticas de ingresos</a:t>
            </a:r>
            <a:endParaRPr lang="es-ES" sz="2400" b="1" dirty="0">
              <a:latin typeface="Frutiger LT for BNS Medium"/>
              <a:cs typeface="Frutiger LT for BNS Medium"/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3690102" y="21622"/>
            <a:ext cx="664184" cy="664184"/>
            <a:chOff x="2322881" y="1536358"/>
            <a:chExt cx="666514" cy="666514"/>
          </a:xfrm>
        </p:grpSpPr>
        <p:grpSp>
          <p:nvGrpSpPr>
            <p:cNvPr id="12" name="Grupo 11"/>
            <p:cNvGrpSpPr/>
            <p:nvPr/>
          </p:nvGrpSpPr>
          <p:grpSpPr>
            <a:xfrm>
              <a:off x="2322881" y="1536358"/>
              <a:ext cx="666514" cy="666514"/>
              <a:chOff x="7177548" y="99293"/>
              <a:chExt cx="521110" cy="521110"/>
            </a:xfrm>
          </p:grpSpPr>
          <p:sp>
            <p:nvSpPr>
              <p:cNvPr id="14" name="Elipse 13"/>
              <p:cNvSpPr/>
              <p:nvPr/>
            </p:nvSpPr>
            <p:spPr>
              <a:xfrm>
                <a:off x="7177548" y="99293"/>
                <a:ext cx="521110" cy="5211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5" name="Elipse 14"/>
              <p:cNvSpPr/>
              <p:nvPr/>
            </p:nvSpPr>
            <p:spPr>
              <a:xfrm>
                <a:off x="7208216" y="129048"/>
                <a:ext cx="442125" cy="442125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DE1776E-F9CB-7D44-8673-59F2F64498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8270" y="1704277"/>
              <a:ext cx="293161" cy="293161"/>
            </a:xfrm>
            <a:custGeom>
              <a:avLst/>
              <a:gdLst>
                <a:gd name="T0" fmla="*/ 291 w 987"/>
                <a:gd name="T1" fmla="*/ 986 h 987"/>
                <a:gd name="T2" fmla="*/ 291 w 987"/>
                <a:gd name="T3" fmla="*/ 645 h 987"/>
                <a:gd name="T4" fmla="*/ 340 w 987"/>
                <a:gd name="T5" fmla="*/ 596 h 987"/>
                <a:gd name="T6" fmla="*/ 633 w 987"/>
                <a:gd name="T7" fmla="*/ 596 h 987"/>
                <a:gd name="T8" fmla="*/ 682 w 987"/>
                <a:gd name="T9" fmla="*/ 645 h 987"/>
                <a:gd name="T10" fmla="*/ 682 w 987"/>
                <a:gd name="T11" fmla="*/ 986 h 987"/>
                <a:gd name="T12" fmla="*/ 0 w 987"/>
                <a:gd name="T13" fmla="*/ 392 h 987"/>
                <a:gd name="T14" fmla="*/ 0 w 987"/>
                <a:gd name="T15" fmla="*/ 937 h 987"/>
                <a:gd name="T16" fmla="*/ 41 w 987"/>
                <a:gd name="T17" fmla="*/ 986 h 987"/>
                <a:gd name="T18" fmla="*/ 289 w 987"/>
                <a:gd name="T19" fmla="*/ 986 h 987"/>
                <a:gd name="T20" fmla="*/ 0 w 987"/>
                <a:gd name="T21" fmla="*/ 390 h 987"/>
                <a:gd name="T22" fmla="*/ 494 w 987"/>
                <a:gd name="T23" fmla="*/ 0 h 987"/>
                <a:gd name="T24" fmla="*/ 987 w 987"/>
                <a:gd name="T25" fmla="*/ 390 h 987"/>
                <a:gd name="T26" fmla="*/ 681 w 987"/>
                <a:gd name="T27" fmla="*/ 987 h 987"/>
                <a:gd name="T28" fmla="*/ 935 w 987"/>
                <a:gd name="T29" fmla="*/ 987 h 987"/>
                <a:gd name="T30" fmla="*/ 987 w 987"/>
                <a:gd name="T31" fmla="*/ 938 h 987"/>
                <a:gd name="T32" fmla="*/ 987 w 987"/>
                <a:gd name="T33" fmla="*/ 400 h 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7" h="987">
                  <a:moveTo>
                    <a:pt x="291" y="986"/>
                  </a:moveTo>
                  <a:lnTo>
                    <a:pt x="291" y="645"/>
                  </a:lnTo>
                  <a:cubicBezTo>
                    <a:pt x="291" y="618"/>
                    <a:pt x="313" y="596"/>
                    <a:pt x="340" y="596"/>
                  </a:cubicBezTo>
                  <a:lnTo>
                    <a:pt x="633" y="596"/>
                  </a:lnTo>
                  <a:cubicBezTo>
                    <a:pt x="660" y="596"/>
                    <a:pt x="682" y="618"/>
                    <a:pt x="682" y="645"/>
                  </a:cubicBezTo>
                  <a:lnTo>
                    <a:pt x="682" y="986"/>
                  </a:lnTo>
                  <a:moveTo>
                    <a:pt x="0" y="392"/>
                  </a:moveTo>
                  <a:lnTo>
                    <a:pt x="0" y="937"/>
                  </a:lnTo>
                  <a:cubicBezTo>
                    <a:pt x="0" y="964"/>
                    <a:pt x="18" y="986"/>
                    <a:pt x="41" y="986"/>
                  </a:cubicBezTo>
                  <a:lnTo>
                    <a:pt x="289" y="986"/>
                  </a:lnTo>
                  <a:moveTo>
                    <a:pt x="0" y="390"/>
                  </a:moveTo>
                  <a:lnTo>
                    <a:pt x="494" y="0"/>
                  </a:lnTo>
                  <a:lnTo>
                    <a:pt x="987" y="390"/>
                  </a:lnTo>
                  <a:moveTo>
                    <a:pt x="681" y="987"/>
                  </a:moveTo>
                  <a:lnTo>
                    <a:pt x="935" y="987"/>
                  </a:lnTo>
                  <a:cubicBezTo>
                    <a:pt x="964" y="987"/>
                    <a:pt x="987" y="965"/>
                    <a:pt x="987" y="938"/>
                  </a:cubicBezTo>
                  <a:lnTo>
                    <a:pt x="987" y="400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673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PÃ¡gina [1] de [2]&#10;CEDULA DE IDENTIFICACION FISCAL&#10;RRA021122PW3&#10;Registro Federal de Contribuyentes&#10;RESPUESTA RAPIDA ASESORE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5" t="4121" r="4078" b="33411"/>
          <a:stretch/>
        </p:blipFill>
        <p:spPr bwMode="auto">
          <a:xfrm>
            <a:off x="2038480" y="405355"/>
            <a:ext cx="6839520" cy="602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B61D79FC-F815-4E81-A84F-CA88CCA4E594}"/>
              </a:ext>
            </a:extLst>
          </p:cNvPr>
          <p:cNvSpPr/>
          <p:nvPr/>
        </p:nvSpPr>
        <p:spPr>
          <a:xfrm>
            <a:off x="2514324" y="5802555"/>
            <a:ext cx="3692512" cy="247263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3C8434C-E63E-418F-A70E-468FBEFB78E2}"/>
              </a:ext>
            </a:extLst>
          </p:cNvPr>
          <p:cNvSpPr/>
          <p:nvPr/>
        </p:nvSpPr>
        <p:spPr>
          <a:xfrm>
            <a:off x="7031744" y="5802554"/>
            <a:ext cx="837638" cy="247263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51FCEFA-4392-4ABD-A5BB-0F30FC84033A}"/>
              </a:ext>
            </a:extLst>
          </p:cNvPr>
          <p:cNvSpPr/>
          <p:nvPr/>
        </p:nvSpPr>
        <p:spPr>
          <a:xfrm>
            <a:off x="3522941" y="1126835"/>
            <a:ext cx="1686367" cy="355599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Picture 2" descr="Resultado de imagen para ojo turco rojo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72" t="70780" r="9747" b="11308"/>
          <a:stretch/>
        </p:blipFill>
        <p:spPr bwMode="auto">
          <a:xfrm>
            <a:off x="11423287" y="5487887"/>
            <a:ext cx="656343" cy="62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26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0 Rectángulo"/>
          <p:cNvSpPr/>
          <p:nvPr/>
        </p:nvSpPr>
        <p:spPr>
          <a:xfrm>
            <a:off x="6416957" y="2155337"/>
            <a:ext cx="4334169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s-MX" sz="1600" dirty="0"/>
              <a:t>El Anexo B es el documento que informa </a:t>
            </a:r>
            <a:r>
              <a:rPr lang="es-MX" sz="1600" i="1" dirty="0"/>
              <a:t>(y por tanto Acepta el Solicitante)  </a:t>
            </a:r>
            <a:r>
              <a:rPr lang="es-MX" sz="1600" dirty="0"/>
              <a:t>que la gestión de Solicitud de Crédito Hipotecario será llevada y representada  por un Broker Hipotecario</a:t>
            </a:r>
          </a:p>
          <a:p>
            <a:pPr lvl="0" algn="just">
              <a:buClr>
                <a:srgbClr val="C00000"/>
              </a:buClr>
            </a:pPr>
            <a:endParaRPr lang="es-MX" sz="1600" dirty="0"/>
          </a:p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s-MX" sz="1600" dirty="0"/>
              <a:t>Presentar en original y papel blanco no reciclado</a:t>
            </a:r>
          </a:p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endParaRPr lang="es-MX" sz="1600" dirty="0"/>
          </a:p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s-MX" sz="1600" dirty="0"/>
              <a:t>Firmada por el Solicitante y los participantes del crédito, así como por el Ejecutivo Broker </a:t>
            </a:r>
          </a:p>
          <a:p>
            <a:pPr lvl="0" algn="just">
              <a:buClr>
                <a:srgbClr val="C00000"/>
              </a:buClr>
            </a:pPr>
            <a:endParaRPr lang="es-MX" sz="1600" dirty="0"/>
          </a:p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s-MX" sz="1600" dirty="0"/>
              <a:t>En un mismo tono de tinta.  No borrones, alteraciones,  tachaduras, enmendaduras o </a:t>
            </a:r>
            <a:r>
              <a:rPr lang="es-MX" sz="1600" dirty="0" smtClean="0"/>
              <a:t>corrector</a:t>
            </a:r>
            <a:endParaRPr lang="es-MX" dirty="0"/>
          </a:p>
          <a:p>
            <a:pPr lvl="0">
              <a:buClr>
                <a:srgbClr val="C00000"/>
              </a:buClr>
            </a:pPr>
            <a:endParaRPr lang="es-MX" sz="2000" i="1" dirty="0"/>
          </a:p>
        </p:txBody>
      </p:sp>
      <p:sp>
        <p:nvSpPr>
          <p:cNvPr id="16" name="Rectángulo 15"/>
          <p:cNvSpPr/>
          <p:nvPr/>
        </p:nvSpPr>
        <p:spPr>
          <a:xfrm>
            <a:off x="8979909" y="1695387"/>
            <a:ext cx="16951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altLang="es-MX" sz="2400" b="1" dirty="0">
                <a:latin typeface="Scotia Headline" panose="020B0703020203020204" pitchFamily="34" charset="0"/>
                <a:ea typeface="Scotia Headline" panose="020B0703020203020204" pitchFamily="34" charset="0"/>
              </a:rPr>
              <a:t>Anexo B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1341904" y="1284971"/>
            <a:ext cx="4341367" cy="4870657"/>
            <a:chOff x="1472532" y="1793570"/>
            <a:chExt cx="4341367" cy="4870657"/>
          </a:xfrm>
        </p:grpSpPr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2532" y="1793570"/>
              <a:ext cx="4341367" cy="487065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2" name="Rectángulo 1"/>
            <p:cNvSpPr/>
            <p:nvPr/>
          </p:nvSpPr>
          <p:spPr>
            <a:xfrm rot="21245787">
              <a:off x="2157471" y="5084934"/>
              <a:ext cx="1333122" cy="7292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8" name="Rectángulo 7"/>
            <p:cNvSpPr/>
            <p:nvPr/>
          </p:nvSpPr>
          <p:spPr>
            <a:xfrm rot="21245787">
              <a:off x="4024896" y="5188463"/>
              <a:ext cx="1332489" cy="7495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10" name="Picture 2" descr="Resultado de imagen para ojo turco rojo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72" t="70780" r="9747" b="11308"/>
          <a:stretch/>
        </p:blipFill>
        <p:spPr bwMode="auto">
          <a:xfrm>
            <a:off x="11354184" y="5526295"/>
            <a:ext cx="656343" cy="62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 descr="interior superior 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5339"/>
          </a:xfrm>
          <a:prstGeom prst="rect">
            <a:avLst/>
          </a:prstGeom>
        </p:spPr>
      </p:pic>
      <p:sp>
        <p:nvSpPr>
          <p:cNvPr id="12" name="Marcador de contenido 2"/>
          <p:cNvSpPr txBox="1">
            <a:spLocks/>
          </p:cNvSpPr>
          <p:nvPr/>
        </p:nvSpPr>
        <p:spPr>
          <a:xfrm>
            <a:off x="2801526" y="5357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>
                <a:solidFill>
                  <a:schemeClr val="bg1"/>
                </a:solidFill>
                <a:latin typeface="Frutiger LT for BNS Medium"/>
                <a:cs typeface="Frutiger LT for BNS Medium"/>
              </a:rPr>
              <a:t>4</a:t>
            </a:r>
          </a:p>
        </p:txBody>
      </p:sp>
      <p:grpSp>
        <p:nvGrpSpPr>
          <p:cNvPr id="13" name="Grupo 12"/>
          <p:cNvGrpSpPr/>
          <p:nvPr/>
        </p:nvGrpSpPr>
        <p:grpSpPr>
          <a:xfrm>
            <a:off x="3797217" y="53570"/>
            <a:ext cx="622384" cy="622384"/>
            <a:chOff x="575208" y="2427558"/>
            <a:chExt cx="666514" cy="666514"/>
          </a:xfrm>
        </p:grpSpPr>
        <p:grpSp>
          <p:nvGrpSpPr>
            <p:cNvPr id="17" name="Grupo 16"/>
            <p:cNvGrpSpPr/>
            <p:nvPr/>
          </p:nvGrpSpPr>
          <p:grpSpPr>
            <a:xfrm>
              <a:off x="575208" y="2427558"/>
              <a:ext cx="666514" cy="666514"/>
              <a:chOff x="7177548" y="99293"/>
              <a:chExt cx="521110" cy="521110"/>
            </a:xfrm>
          </p:grpSpPr>
          <p:sp>
            <p:nvSpPr>
              <p:cNvPr id="24" name="Elipse 23"/>
              <p:cNvSpPr/>
              <p:nvPr/>
            </p:nvSpPr>
            <p:spPr>
              <a:xfrm>
                <a:off x="7177548" y="99293"/>
                <a:ext cx="521110" cy="5211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5" name="Elipse 24"/>
              <p:cNvSpPr/>
              <p:nvPr/>
            </p:nvSpPr>
            <p:spPr>
              <a:xfrm>
                <a:off x="7208216" y="129048"/>
                <a:ext cx="442125" cy="442125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grpSp>
          <p:nvGrpSpPr>
            <p:cNvPr id="18" name="Group 260">
              <a:extLst>
                <a:ext uri="{FF2B5EF4-FFF2-40B4-BE49-F238E27FC236}">
                  <a16:creationId xmlns:a16="http://schemas.microsoft.com/office/drawing/2014/main" id="{E418FCB8-6034-0244-9F0A-8D594962C2D8}"/>
                </a:ext>
              </a:extLst>
            </p:cNvPr>
            <p:cNvGrpSpPr/>
            <p:nvPr/>
          </p:nvGrpSpPr>
          <p:grpSpPr>
            <a:xfrm>
              <a:off x="740332" y="2567542"/>
              <a:ext cx="341993" cy="340452"/>
              <a:chOff x="6267450" y="5510212"/>
              <a:chExt cx="352425" cy="350838"/>
            </a:xfrm>
          </p:grpSpPr>
          <p:sp>
            <p:nvSpPr>
              <p:cNvPr id="19" name="Freeform 188">
                <a:extLst>
                  <a:ext uri="{FF2B5EF4-FFF2-40B4-BE49-F238E27FC236}">
                    <a16:creationId xmlns:a16="http://schemas.microsoft.com/office/drawing/2014/main" id="{52BB05E3-6AF0-5B4E-B318-BCCBC48FB5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67450" y="5564187"/>
                <a:ext cx="298450" cy="296863"/>
              </a:xfrm>
              <a:custGeom>
                <a:avLst/>
                <a:gdLst>
                  <a:gd name="T0" fmla="*/ 881 w 881"/>
                  <a:gd name="T1" fmla="*/ 320 h 880"/>
                  <a:gd name="T2" fmla="*/ 881 w 881"/>
                  <a:gd name="T3" fmla="*/ 821 h 880"/>
                  <a:gd name="T4" fmla="*/ 822 w 881"/>
                  <a:gd name="T5" fmla="*/ 880 h 880"/>
                  <a:gd name="T6" fmla="*/ 59 w 881"/>
                  <a:gd name="T7" fmla="*/ 880 h 880"/>
                  <a:gd name="T8" fmla="*/ 0 w 881"/>
                  <a:gd name="T9" fmla="*/ 821 h 880"/>
                  <a:gd name="T10" fmla="*/ 0 w 881"/>
                  <a:gd name="T11" fmla="*/ 58 h 880"/>
                  <a:gd name="T12" fmla="*/ 59 w 881"/>
                  <a:gd name="T13" fmla="*/ 0 h 880"/>
                  <a:gd name="T14" fmla="*/ 561 w 881"/>
                  <a:gd name="T15" fmla="*/ 0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81" h="880">
                    <a:moveTo>
                      <a:pt x="881" y="320"/>
                    </a:moveTo>
                    <a:lnTo>
                      <a:pt x="881" y="821"/>
                    </a:lnTo>
                    <a:cubicBezTo>
                      <a:pt x="881" y="854"/>
                      <a:pt x="855" y="880"/>
                      <a:pt x="822" y="880"/>
                    </a:cubicBezTo>
                    <a:lnTo>
                      <a:pt x="59" y="880"/>
                    </a:lnTo>
                    <a:cubicBezTo>
                      <a:pt x="27" y="880"/>
                      <a:pt x="0" y="854"/>
                      <a:pt x="0" y="821"/>
                    </a:cubicBezTo>
                    <a:lnTo>
                      <a:pt x="0" y="58"/>
                    </a:lnTo>
                    <a:cubicBezTo>
                      <a:pt x="0" y="26"/>
                      <a:pt x="27" y="0"/>
                      <a:pt x="59" y="0"/>
                    </a:cubicBezTo>
                    <a:lnTo>
                      <a:pt x="561" y="0"/>
                    </a:lnTo>
                  </a:path>
                </a:pathLst>
              </a:cu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buClrTx/>
                </a:pPr>
                <a:endParaRPr lang="en-CA" sz="1800" kern="1200" dirty="0">
                  <a:solidFill>
                    <a:srgbClr val="333333"/>
                  </a:solidFill>
                  <a:latin typeface="Arial Regular"/>
                  <a:cs typeface="Helvetica"/>
                </a:endParaRPr>
              </a:p>
            </p:txBody>
          </p:sp>
          <p:sp>
            <p:nvSpPr>
              <p:cNvPr id="20" name="Line 189">
                <a:extLst>
                  <a:ext uri="{FF2B5EF4-FFF2-40B4-BE49-F238E27FC236}">
                    <a16:creationId xmlns:a16="http://schemas.microsoft.com/office/drawing/2014/main" id="{D85DE16F-D8C9-9A4D-AFC5-C0A5360A03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65900" y="5510212"/>
                <a:ext cx="0" cy="10795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buClrTx/>
                </a:pPr>
                <a:endParaRPr lang="en-CA" sz="1800" kern="1200" dirty="0">
                  <a:solidFill>
                    <a:srgbClr val="333333"/>
                  </a:solidFill>
                  <a:latin typeface="Arial Regular"/>
                  <a:cs typeface="Helvetica"/>
                </a:endParaRPr>
              </a:p>
            </p:txBody>
          </p:sp>
          <p:sp>
            <p:nvSpPr>
              <p:cNvPr id="21" name="Line 190">
                <a:extLst>
                  <a:ext uri="{FF2B5EF4-FFF2-40B4-BE49-F238E27FC236}">
                    <a16:creationId xmlns:a16="http://schemas.microsoft.com/office/drawing/2014/main" id="{F659DEAD-4AD6-C341-98A9-3C4F613C19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511925" y="5564187"/>
                <a:ext cx="107950" cy="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buClrTx/>
                </a:pPr>
                <a:endParaRPr lang="en-CA" sz="1800" kern="1200" dirty="0">
                  <a:solidFill>
                    <a:srgbClr val="333333"/>
                  </a:solidFill>
                  <a:latin typeface="Arial Regular"/>
                  <a:cs typeface="Helvetica"/>
                </a:endParaRPr>
              </a:p>
            </p:txBody>
          </p:sp>
          <p:sp>
            <p:nvSpPr>
              <p:cNvPr id="22" name="Freeform 191">
                <a:extLst>
                  <a:ext uri="{FF2B5EF4-FFF2-40B4-BE49-F238E27FC236}">
                    <a16:creationId xmlns:a16="http://schemas.microsoft.com/office/drawing/2014/main" id="{5C027C51-7690-6245-B7C3-52E1BD53E5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29363" y="5727700"/>
                <a:ext cx="180975" cy="69850"/>
              </a:xfrm>
              <a:custGeom>
                <a:avLst/>
                <a:gdLst>
                  <a:gd name="T0" fmla="*/ 536 w 536"/>
                  <a:gd name="T1" fmla="*/ 209 h 209"/>
                  <a:gd name="T2" fmla="*/ 536 w 536"/>
                  <a:gd name="T3" fmla="*/ 121 h 209"/>
                  <a:gd name="T4" fmla="*/ 402 w 536"/>
                  <a:gd name="T5" fmla="*/ 0 h 209"/>
                  <a:gd name="T6" fmla="*/ 134 w 536"/>
                  <a:gd name="T7" fmla="*/ 0 h 209"/>
                  <a:gd name="T8" fmla="*/ 0 w 536"/>
                  <a:gd name="T9" fmla="*/ 121 h 209"/>
                  <a:gd name="T10" fmla="*/ 0 w 536"/>
                  <a:gd name="T11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6" h="209">
                    <a:moveTo>
                      <a:pt x="536" y="209"/>
                    </a:moveTo>
                    <a:lnTo>
                      <a:pt x="536" y="121"/>
                    </a:lnTo>
                    <a:cubicBezTo>
                      <a:pt x="536" y="54"/>
                      <a:pt x="476" y="0"/>
                      <a:pt x="402" y="0"/>
                    </a:cubicBezTo>
                    <a:lnTo>
                      <a:pt x="134" y="0"/>
                    </a:lnTo>
                    <a:cubicBezTo>
                      <a:pt x="60" y="0"/>
                      <a:pt x="0" y="54"/>
                      <a:pt x="0" y="121"/>
                    </a:cubicBezTo>
                    <a:lnTo>
                      <a:pt x="0" y="209"/>
                    </a:lnTo>
                  </a:path>
                </a:pathLst>
              </a:cu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buClrTx/>
                </a:pPr>
                <a:endParaRPr lang="en-CA" sz="1800" kern="1200" dirty="0">
                  <a:solidFill>
                    <a:srgbClr val="333333"/>
                  </a:solidFill>
                  <a:latin typeface="Arial Regular"/>
                  <a:cs typeface="Helvetica"/>
                </a:endParaRPr>
              </a:p>
            </p:txBody>
          </p:sp>
          <p:sp>
            <p:nvSpPr>
              <p:cNvPr id="23" name="Oval 192">
                <a:extLst>
                  <a:ext uri="{FF2B5EF4-FFF2-40B4-BE49-F238E27FC236}">
                    <a16:creationId xmlns:a16="http://schemas.microsoft.com/office/drawing/2014/main" id="{B878AC22-6B95-EC43-9BE7-3B5FB25FD1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80163" y="5616575"/>
                <a:ext cx="79375" cy="80963"/>
              </a:xfrm>
              <a:prstGeom prst="ellipse">
                <a:avLst/>
              </a:pr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buClrTx/>
                </a:pPr>
                <a:endParaRPr lang="en-CA" sz="1800" kern="1200" dirty="0">
                  <a:solidFill>
                    <a:srgbClr val="333333"/>
                  </a:solidFill>
                  <a:latin typeface="Arial Regular"/>
                  <a:cs typeface="Helvetica"/>
                </a:endParaRPr>
              </a:p>
            </p:txBody>
          </p:sp>
        </p:grpSp>
      </p:grpSp>
      <p:pic>
        <p:nvPicPr>
          <p:cNvPr id="26" name="Imagen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071" y="-9673"/>
            <a:ext cx="3083578" cy="717259"/>
          </a:xfrm>
          <a:prstGeom prst="rect">
            <a:avLst/>
          </a:prstGeom>
        </p:spPr>
      </p:pic>
      <p:sp>
        <p:nvSpPr>
          <p:cNvPr id="27" name="Marcador de contenido 2"/>
          <p:cNvSpPr txBox="1">
            <a:spLocks/>
          </p:cNvSpPr>
          <p:nvPr/>
        </p:nvSpPr>
        <p:spPr>
          <a:xfrm>
            <a:off x="4354436" y="125426"/>
            <a:ext cx="4941065" cy="4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latin typeface="Frutiger LT for BNS Medium"/>
                <a:cs typeface="Frutiger LT for BNS Medium"/>
              </a:rPr>
              <a:t>Integración del expediente</a:t>
            </a:r>
            <a:endParaRPr lang="es-ES" sz="2400" b="1" dirty="0">
              <a:latin typeface="Frutiger LT for BNS Medium"/>
              <a:cs typeface="Frutiger LT for B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45110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D2596B02-E226-42C9-A1EA-142379045B53}"/>
              </a:ext>
            </a:extLst>
          </p:cNvPr>
          <p:cNvSpPr/>
          <p:nvPr/>
        </p:nvSpPr>
        <p:spPr>
          <a:xfrm>
            <a:off x="861176" y="922049"/>
            <a:ext cx="448302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28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Scotia Headline" panose="020B0703020203020204" pitchFamily="34" charset="0"/>
                <a:ea typeface="Scotia Headline" panose="020B0703020203020204" pitchFamily="34" charset="0"/>
              </a:rPr>
              <a:t>Vo.Bo</a:t>
            </a:r>
            <a:r>
              <a:rPr lang="es-ES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Scotia Headline" panose="020B0703020203020204" pitchFamily="34" charset="0"/>
                <a:ea typeface="Scotia Headline" panose="020B0703020203020204" pitchFamily="34" charset="0"/>
              </a:rPr>
              <a:t>. Seguros para Vida</a:t>
            </a:r>
            <a:endParaRPr lang="es-ES" sz="2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latin typeface="Scotia Headline" panose="020B0703020203020204" pitchFamily="34" charset="0"/>
              <a:ea typeface="Scotia Headline" panose="020B0703020203020204" pitchFamily="34" charset="0"/>
            </a:endParaRPr>
          </a:p>
        </p:txBody>
      </p:sp>
      <p:sp>
        <p:nvSpPr>
          <p:cNvPr id="34" name="24 CuadroTexto">
            <a:extLst>
              <a:ext uri="{FF2B5EF4-FFF2-40B4-BE49-F238E27FC236}">
                <a16:creationId xmlns:a16="http://schemas.microsoft.com/office/drawing/2014/main" id="{1ECCBFD0-FB45-487E-9AD7-F3F89E3E8770}"/>
              </a:ext>
            </a:extLst>
          </p:cNvPr>
          <p:cNvSpPr txBox="1"/>
          <p:nvPr/>
        </p:nvSpPr>
        <p:spPr>
          <a:xfrm>
            <a:off x="3988818" y="2012537"/>
            <a:ext cx="778419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SzPct val="120000"/>
              <a:buBlip>
                <a:blip r:embed="rId2"/>
              </a:buBlip>
            </a:pPr>
            <a:r>
              <a:rPr lang="es-MX" sz="2400" dirty="0" smtClean="0"/>
              <a:t>Monto de Crédito mayor a $12’000,000</a:t>
            </a:r>
          </a:p>
          <a:p>
            <a:pPr algn="just">
              <a:buSzPct val="120000"/>
            </a:pPr>
            <a:endParaRPr lang="es-MX" sz="2400" dirty="0" smtClean="0"/>
          </a:p>
          <a:p>
            <a:pPr marL="285750" indent="-285750" algn="just">
              <a:buSzPct val="120000"/>
              <a:buBlip>
                <a:blip r:embed="rId2"/>
              </a:buBlip>
            </a:pPr>
            <a:r>
              <a:rPr lang="es-MX" sz="2400" dirty="0" smtClean="0"/>
              <a:t>Cuando </a:t>
            </a:r>
            <a:r>
              <a:rPr lang="es-MX" sz="2400" dirty="0"/>
              <a:t>el </a:t>
            </a:r>
            <a:r>
              <a:rPr lang="es-MX" sz="2400" dirty="0" smtClean="0"/>
              <a:t>cliente exceda la edad de 65 años y el monto de crédito sea mayor a </a:t>
            </a:r>
            <a:r>
              <a:rPr lang="es-MX" sz="2400" dirty="0"/>
              <a:t>$8’000,000</a:t>
            </a:r>
          </a:p>
          <a:p>
            <a:pPr marL="285750" indent="-285750" algn="just">
              <a:buSzPct val="120000"/>
              <a:buBlip>
                <a:blip r:embed="rId2"/>
              </a:buBlip>
            </a:pPr>
            <a:endParaRPr lang="es-MX" sz="2400" dirty="0"/>
          </a:p>
          <a:p>
            <a:pPr marL="285750" indent="-285750" algn="just">
              <a:buSzPct val="120000"/>
              <a:buBlip>
                <a:blip r:embed="rId2"/>
              </a:buBlip>
            </a:pPr>
            <a:r>
              <a:rPr lang="es-MX" sz="2400" dirty="0" smtClean="0"/>
              <a:t>Cualquier </a:t>
            </a:r>
            <a:r>
              <a:rPr lang="es-MX" sz="2400" dirty="0"/>
              <a:t>participante del crédito </a:t>
            </a:r>
            <a:r>
              <a:rPr lang="es-MX" sz="2400" dirty="0" smtClean="0"/>
              <a:t>que declare </a:t>
            </a:r>
            <a:r>
              <a:rPr lang="es-MX" sz="2400" dirty="0"/>
              <a:t>antecedentes médicos o respuesta afirmativa al cuestionario de salud de la solicitud</a:t>
            </a:r>
          </a:p>
          <a:p>
            <a:pPr marL="285750" indent="-285750" algn="just">
              <a:buSzPct val="120000"/>
              <a:buBlip>
                <a:blip r:embed="rId2"/>
              </a:buBlip>
            </a:pPr>
            <a:endParaRPr lang="es-MX" sz="2400" dirty="0"/>
          </a:p>
        </p:txBody>
      </p:sp>
      <p:pic>
        <p:nvPicPr>
          <p:cNvPr id="54" name="Imagen 5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679765">
            <a:off x="11209532" y="5360416"/>
            <a:ext cx="738187" cy="738187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>
          <a:xfrm>
            <a:off x="402212" y="2416628"/>
            <a:ext cx="3252103" cy="1976911"/>
            <a:chOff x="124793" y="2402128"/>
            <a:chExt cx="3061753" cy="2132925"/>
          </a:xfrm>
        </p:grpSpPr>
        <p:grpSp>
          <p:nvGrpSpPr>
            <p:cNvPr id="6" name="Grupo 5"/>
            <p:cNvGrpSpPr/>
            <p:nvPr/>
          </p:nvGrpSpPr>
          <p:grpSpPr>
            <a:xfrm>
              <a:off x="1385297" y="2540332"/>
              <a:ext cx="1801249" cy="1994721"/>
              <a:chOff x="4472276" y="2752436"/>
              <a:chExt cx="2143125" cy="2143125"/>
            </a:xfrm>
          </p:grpSpPr>
          <p:pic>
            <p:nvPicPr>
              <p:cNvPr id="7" name="Imagen 6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472276" y="2752436"/>
                <a:ext cx="2143125" cy="2143125"/>
              </a:xfrm>
              <a:prstGeom prst="rect">
                <a:avLst/>
              </a:prstGeom>
            </p:spPr>
          </p:pic>
          <p:sp>
            <p:nvSpPr>
              <p:cNvPr id="8" name="Rectángulo 7"/>
              <p:cNvSpPr/>
              <p:nvPr/>
            </p:nvSpPr>
            <p:spPr>
              <a:xfrm>
                <a:off x="4664364" y="3362036"/>
                <a:ext cx="1736436" cy="9605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9" name="Rectángulo 8"/>
              <p:cNvSpPr/>
              <p:nvPr/>
            </p:nvSpPr>
            <p:spPr>
              <a:xfrm>
                <a:off x="5338618" y="4322618"/>
                <a:ext cx="286327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0" name="Rectángulo 9"/>
              <p:cNvSpPr/>
              <p:nvPr/>
            </p:nvSpPr>
            <p:spPr>
              <a:xfrm>
                <a:off x="6096000" y="4322618"/>
                <a:ext cx="157018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1" name="Triángulo isósceles 10"/>
              <p:cNvSpPr/>
              <p:nvPr/>
            </p:nvSpPr>
            <p:spPr>
              <a:xfrm>
                <a:off x="5467927" y="4248727"/>
                <a:ext cx="258618" cy="193964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2" name="Elipse 11"/>
              <p:cNvSpPr/>
              <p:nvPr/>
            </p:nvSpPr>
            <p:spPr>
              <a:xfrm>
                <a:off x="5624945" y="4248727"/>
                <a:ext cx="212437" cy="1939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3" name="Elipse 12"/>
              <p:cNvSpPr/>
              <p:nvPr/>
            </p:nvSpPr>
            <p:spPr>
              <a:xfrm>
                <a:off x="5449455" y="4313382"/>
                <a:ext cx="157018" cy="12007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4" name="Elipse 13"/>
              <p:cNvSpPr/>
              <p:nvPr/>
            </p:nvSpPr>
            <p:spPr>
              <a:xfrm>
                <a:off x="5338618" y="4313382"/>
                <a:ext cx="387927" cy="12930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5" name="Elipse 14"/>
              <p:cNvSpPr/>
              <p:nvPr/>
            </p:nvSpPr>
            <p:spPr>
              <a:xfrm>
                <a:off x="6096000" y="4313382"/>
                <a:ext cx="157018" cy="12007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6" name="Elipse 15"/>
              <p:cNvSpPr/>
              <p:nvPr/>
            </p:nvSpPr>
            <p:spPr>
              <a:xfrm>
                <a:off x="5467927" y="4377573"/>
                <a:ext cx="157018" cy="7435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7" name="Elipse 16"/>
              <p:cNvSpPr/>
              <p:nvPr/>
            </p:nvSpPr>
            <p:spPr>
              <a:xfrm>
                <a:off x="5532582" y="4377573"/>
                <a:ext cx="92363" cy="13900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4793" y="2402128"/>
              <a:ext cx="2843900" cy="2132925"/>
            </a:xfrm>
            <a:prstGeom prst="rect">
              <a:avLst/>
            </a:prstGeom>
          </p:spPr>
        </p:pic>
      </p:grpSp>
      <p:sp>
        <p:nvSpPr>
          <p:cNvPr id="19" name="AutoShape 6" descr="Imagen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20" name="AutoShape 16" descr="Resultado de imagen para money bag red icon 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21" name="AutoShape 6" descr="Imagen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22" name="AutoShape 16" descr="Resultado de imagen para money bag red icon 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23" name="Imagen 22" descr="interior superior 2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5339"/>
          </a:xfrm>
          <a:prstGeom prst="rect">
            <a:avLst/>
          </a:prstGeom>
        </p:spPr>
      </p:pic>
      <p:sp>
        <p:nvSpPr>
          <p:cNvPr id="24" name="Marcador de contenido 2"/>
          <p:cNvSpPr txBox="1">
            <a:spLocks/>
          </p:cNvSpPr>
          <p:nvPr/>
        </p:nvSpPr>
        <p:spPr>
          <a:xfrm>
            <a:off x="2801526" y="5357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 smtClean="0">
                <a:solidFill>
                  <a:schemeClr val="bg1"/>
                </a:solidFill>
                <a:latin typeface="Frutiger LT for BNS Medium"/>
                <a:cs typeface="Frutiger LT for BNS Medium"/>
              </a:rPr>
              <a:t>2</a:t>
            </a:r>
            <a:endParaRPr lang="es-ES" dirty="0">
              <a:solidFill>
                <a:schemeClr val="bg1"/>
              </a:solidFill>
              <a:latin typeface="Frutiger LT for BNS Medium"/>
              <a:cs typeface="Frutiger LT for BNS Medium"/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87" y="-19957"/>
            <a:ext cx="3083578" cy="717259"/>
          </a:xfrm>
          <a:prstGeom prst="rect">
            <a:avLst/>
          </a:prstGeom>
        </p:spPr>
      </p:pic>
      <p:sp>
        <p:nvSpPr>
          <p:cNvPr id="26" name="Marcador de contenido 2"/>
          <p:cNvSpPr txBox="1">
            <a:spLocks/>
          </p:cNvSpPr>
          <p:nvPr/>
        </p:nvSpPr>
        <p:spPr>
          <a:xfrm>
            <a:off x="4376226" y="119304"/>
            <a:ext cx="4941065" cy="4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latin typeface="Frutiger LT for BNS Medium"/>
                <a:cs typeface="Frutiger LT for BNS Medium"/>
              </a:rPr>
              <a:t>Políticas Figuras de Crédito</a:t>
            </a:r>
            <a:endParaRPr lang="es-ES" sz="2400" b="1" dirty="0">
              <a:latin typeface="Frutiger LT for BNS Medium"/>
              <a:cs typeface="Frutiger LT for BNS Medium"/>
            </a:endParaRPr>
          </a:p>
        </p:txBody>
      </p:sp>
      <p:grpSp>
        <p:nvGrpSpPr>
          <p:cNvPr id="27" name="Grupo 26"/>
          <p:cNvGrpSpPr/>
          <p:nvPr/>
        </p:nvGrpSpPr>
        <p:grpSpPr>
          <a:xfrm>
            <a:off x="3690102" y="21622"/>
            <a:ext cx="664184" cy="664184"/>
            <a:chOff x="2322881" y="1536358"/>
            <a:chExt cx="666514" cy="666514"/>
          </a:xfrm>
        </p:grpSpPr>
        <p:grpSp>
          <p:nvGrpSpPr>
            <p:cNvPr id="28" name="Grupo 27"/>
            <p:cNvGrpSpPr/>
            <p:nvPr/>
          </p:nvGrpSpPr>
          <p:grpSpPr>
            <a:xfrm>
              <a:off x="2322881" y="1536358"/>
              <a:ext cx="666514" cy="666514"/>
              <a:chOff x="7177548" y="99293"/>
              <a:chExt cx="521110" cy="521110"/>
            </a:xfrm>
          </p:grpSpPr>
          <p:sp>
            <p:nvSpPr>
              <p:cNvPr id="30" name="Elipse 29"/>
              <p:cNvSpPr/>
              <p:nvPr/>
            </p:nvSpPr>
            <p:spPr>
              <a:xfrm>
                <a:off x="7177548" y="99293"/>
                <a:ext cx="521110" cy="5211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1" name="Elipse 30"/>
              <p:cNvSpPr/>
              <p:nvPr/>
            </p:nvSpPr>
            <p:spPr>
              <a:xfrm>
                <a:off x="7208216" y="129048"/>
                <a:ext cx="442125" cy="442125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sp>
          <p:nvSpPr>
            <p:cNvPr id="29" name="Freeform 12">
              <a:extLst>
                <a:ext uri="{FF2B5EF4-FFF2-40B4-BE49-F238E27FC236}">
                  <a16:creationId xmlns:a16="http://schemas.microsoft.com/office/drawing/2014/main" id="{0DE1776E-F9CB-7D44-8673-59F2F64498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8270" y="1704277"/>
              <a:ext cx="293161" cy="293161"/>
            </a:xfrm>
            <a:custGeom>
              <a:avLst/>
              <a:gdLst>
                <a:gd name="T0" fmla="*/ 291 w 987"/>
                <a:gd name="T1" fmla="*/ 986 h 987"/>
                <a:gd name="T2" fmla="*/ 291 w 987"/>
                <a:gd name="T3" fmla="*/ 645 h 987"/>
                <a:gd name="T4" fmla="*/ 340 w 987"/>
                <a:gd name="T5" fmla="*/ 596 h 987"/>
                <a:gd name="T6" fmla="*/ 633 w 987"/>
                <a:gd name="T7" fmla="*/ 596 h 987"/>
                <a:gd name="T8" fmla="*/ 682 w 987"/>
                <a:gd name="T9" fmla="*/ 645 h 987"/>
                <a:gd name="T10" fmla="*/ 682 w 987"/>
                <a:gd name="T11" fmla="*/ 986 h 987"/>
                <a:gd name="T12" fmla="*/ 0 w 987"/>
                <a:gd name="T13" fmla="*/ 392 h 987"/>
                <a:gd name="T14" fmla="*/ 0 w 987"/>
                <a:gd name="T15" fmla="*/ 937 h 987"/>
                <a:gd name="T16" fmla="*/ 41 w 987"/>
                <a:gd name="T17" fmla="*/ 986 h 987"/>
                <a:gd name="T18" fmla="*/ 289 w 987"/>
                <a:gd name="T19" fmla="*/ 986 h 987"/>
                <a:gd name="T20" fmla="*/ 0 w 987"/>
                <a:gd name="T21" fmla="*/ 390 h 987"/>
                <a:gd name="T22" fmla="*/ 494 w 987"/>
                <a:gd name="T23" fmla="*/ 0 h 987"/>
                <a:gd name="T24" fmla="*/ 987 w 987"/>
                <a:gd name="T25" fmla="*/ 390 h 987"/>
                <a:gd name="T26" fmla="*/ 681 w 987"/>
                <a:gd name="T27" fmla="*/ 987 h 987"/>
                <a:gd name="T28" fmla="*/ 935 w 987"/>
                <a:gd name="T29" fmla="*/ 987 h 987"/>
                <a:gd name="T30" fmla="*/ 987 w 987"/>
                <a:gd name="T31" fmla="*/ 938 h 987"/>
                <a:gd name="T32" fmla="*/ 987 w 987"/>
                <a:gd name="T33" fmla="*/ 400 h 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7" h="987">
                  <a:moveTo>
                    <a:pt x="291" y="986"/>
                  </a:moveTo>
                  <a:lnTo>
                    <a:pt x="291" y="645"/>
                  </a:lnTo>
                  <a:cubicBezTo>
                    <a:pt x="291" y="618"/>
                    <a:pt x="313" y="596"/>
                    <a:pt x="340" y="596"/>
                  </a:cubicBezTo>
                  <a:lnTo>
                    <a:pt x="633" y="596"/>
                  </a:lnTo>
                  <a:cubicBezTo>
                    <a:pt x="660" y="596"/>
                    <a:pt x="682" y="618"/>
                    <a:pt x="682" y="645"/>
                  </a:cubicBezTo>
                  <a:lnTo>
                    <a:pt x="682" y="986"/>
                  </a:lnTo>
                  <a:moveTo>
                    <a:pt x="0" y="392"/>
                  </a:moveTo>
                  <a:lnTo>
                    <a:pt x="0" y="937"/>
                  </a:lnTo>
                  <a:cubicBezTo>
                    <a:pt x="0" y="964"/>
                    <a:pt x="18" y="986"/>
                    <a:pt x="41" y="986"/>
                  </a:cubicBezTo>
                  <a:lnTo>
                    <a:pt x="289" y="986"/>
                  </a:lnTo>
                  <a:moveTo>
                    <a:pt x="0" y="390"/>
                  </a:moveTo>
                  <a:lnTo>
                    <a:pt x="494" y="0"/>
                  </a:lnTo>
                  <a:lnTo>
                    <a:pt x="987" y="390"/>
                  </a:lnTo>
                  <a:moveTo>
                    <a:pt x="681" y="987"/>
                  </a:moveTo>
                  <a:lnTo>
                    <a:pt x="935" y="987"/>
                  </a:lnTo>
                  <a:cubicBezTo>
                    <a:pt x="964" y="987"/>
                    <a:pt x="987" y="965"/>
                    <a:pt x="987" y="938"/>
                  </a:cubicBezTo>
                  <a:lnTo>
                    <a:pt x="987" y="400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122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1104612" y="874795"/>
            <a:ext cx="1544259" cy="1480560"/>
            <a:chOff x="4472276" y="2752436"/>
            <a:chExt cx="2143125" cy="2143125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472276" y="2752436"/>
              <a:ext cx="2143125" cy="2143125"/>
            </a:xfrm>
            <a:prstGeom prst="rect">
              <a:avLst/>
            </a:prstGeom>
          </p:spPr>
        </p:pic>
        <p:sp>
          <p:nvSpPr>
            <p:cNvPr id="8" name="Rectángulo 7"/>
            <p:cNvSpPr/>
            <p:nvPr/>
          </p:nvSpPr>
          <p:spPr>
            <a:xfrm>
              <a:off x="4664364" y="3362036"/>
              <a:ext cx="1736436" cy="9605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9" name="Rectángulo 8"/>
            <p:cNvSpPr/>
            <p:nvPr/>
          </p:nvSpPr>
          <p:spPr>
            <a:xfrm>
              <a:off x="5338618" y="4322618"/>
              <a:ext cx="286327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6096000" y="4322618"/>
              <a:ext cx="157018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1" name="Triángulo isósceles 10"/>
            <p:cNvSpPr/>
            <p:nvPr/>
          </p:nvSpPr>
          <p:spPr>
            <a:xfrm>
              <a:off x="5467927" y="4248727"/>
              <a:ext cx="258618" cy="193964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2" name="Elipse 11"/>
            <p:cNvSpPr/>
            <p:nvPr/>
          </p:nvSpPr>
          <p:spPr>
            <a:xfrm>
              <a:off x="5624945" y="4248727"/>
              <a:ext cx="212437" cy="1939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3" name="Elipse 12"/>
            <p:cNvSpPr/>
            <p:nvPr/>
          </p:nvSpPr>
          <p:spPr>
            <a:xfrm>
              <a:off x="5449455" y="4313382"/>
              <a:ext cx="157018" cy="1200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4" name="Elipse 13"/>
            <p:cNvSpPr/>
            <p:nvPr/>
          </p:nvSpPr>
          <p:spPr>
            <a:xfrm>
              <a:off x="5338618" y="4313382"/>
              <a:ext cx="387927" cy="12930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5" name="Elipse 14"/>
            <p:cNvSpPr/>
            <p:nvPr/>
          </p:nvSpPr>
          <p:spPr>
            <a:xfrm>
              <a:off x="6096000" y="4313382"/>
              <a:ext cx="157018" cy="1200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6" name="Elipse 15"/>
            <p:cNvSpPr/>
            <p:nvPr/>
          </p:nvSpPr>
          <p:spPr>
            <a:xfrm>
              <a:off x="5467927" y="4377573"/>
              <a:ext cx="157018" cy="743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7" name="Elipse 16"/>
            <p:cNvSpPr/>
            <p:nvPr/>
          </p:nvSpPr>
          <p:spPr>
            <a:xfrm>
              <a:off x="5532582" y="4377573"/>
              <a:ext cx="92363" cy="13900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20" name="Grupo 19"/>
          <p:cNvGrpSpPr/>
          <p:nvPr/>
        </p:nvGrpSpPr>
        <p:grpSpPr>
          <a:xfrm>
            <a:off x="9140793" y="862133"/>
            <a:ext cx="1544259" cy="1480560"/>
            <a:chOff x="4472276" y="2752436"/>
            <a:chExt cx="2143125" cy="2143125"/>
          </a:xfrm>
        </p:grpSpPr>
        <p:pic>
          <p:nvPicPr>
            <p:cNvPr id="22" name="Imagen 21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472276" y="2752436"/>
              <a:ext cx="2143125" cy="2143125"/>
            </a:xfrm>
            <a:prstGeom prst="rect">
              <a:avLst/>
            </a:prstGeom>
          </p:spPr>
        </p:pic>
        <p:sp>
          <p:nvSpPr>
            <p:cNvPr id="23" name="Rectángulo 22"/>
            <p:cNvSpPr/>
            <p:nvPr/>
          </p:nvSpPr>
          <p:spPr>
            <a:xfrm>
              <a:off x="4664364" y="3362036"/>
              <a:ext cx="1736436" cy="9605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4" name="Rectángulo 23"/>
            <p:cNvSpPr/>
            <p:nvPr/>
          </p:nvSpPr>
          <p:spPr>
            <a:xfrm>
              <a:off x="5338618" y="4322618"/>
              <a:ext cx="286327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5" name="Rectángulo 24"/>
            <p:cNvSpPr/>
            <p:nvPr/>
          </p:nvSpPr>
          <p:spPr>
            <a:xfrm>
              <a:off x="6096000" y="4322618"/>
              <a:ext cx="157018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6" name="Triángulo isósceles 25"/>
            <p:cNvSpPr/>
            <p:nvPr/>
          </p:nvSpPr>
          <p:spPr>
            <a:xfrm>
              <a:off x="5467927" y="4248727"/>
              <a:ext cx="258618" cy="193964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7" name="Elipse 26"/>
            <p:cNvSpPr/>
            <p:nvPr/>
          </p:nvSpPr>
          <p:spPr>
            <a:xfrm>
              <a:off x="5624945" y="4248727"/>
              <a:ext cx="212437" cy="1939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8" name="Elipse 27"/>
            <p:cNvSpPr/>
            <p:nvPr/>
          </p:nvSpPr>
          <p:spPr>
            <a:xfrm>
              <a:off x="5449455" y="4313382"/>
              <a:ext cx="157018" cy="1200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9" name="Elipse 28"/>
            <p:cNvSpPr/>
            <p:nvPr/>
          </p:nvSpPr>
          <p:spPr>
            <a:xfrm>
              <a:off x="5338618" y="4313382"/>
              <a:ext cx="387927" cy="12930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0" name="Elipse 29"/>
            <p:cNvSpPr/>
            <p:nvPr/>
          </p:nvSpPr>
          <p:spPr>
            <a:xfrm>
              <a:off x="6096000" y="4313382"/>
              <a:ext cx="157018" cy="1200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1" name="Elipse 30"/>
            <p:cNvSpPr/>
            <p:nvPr/>
          </p:nvSpPr>
          <p:spPr>
            <a:xfrm>
              <a:off x="5467927" y="4377573"/>
              <a:ext cx="157018" cy="743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2" name="Elipse 31"/>
            <p:cNvSpPr/>
            <p:nvPr/>
          </p:nvSpPr>
          <p:spPr>
            <a:xfrm>
              <a:off x="5532582" y="4377573"/>
              <a:ext cx="92363" cy="13900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33" name="24 CuadroTexto">
            <a:extLst>
              <a:ext uri="{FF2B5EF4-FFF2-40B4-BE49-F238E27FC236}">
                <a16:creationId xmlns:a16="http://schemas.microsoft.com/office/drawing/2014/main" id="{1ECCBFD0-FB45-487E-9AD7-F3F89E3E8770}"/>
              </a:ext>
            </a:extLst>
          </p:cNvPr>
          <p:cNvSpPr txBox="1"/>
          <p:nvPr/>
        </p:nvSpPr>
        <p:spPr>
          <a:xfrm>
            <a:off x="155575" y="2562886"/>
            <a:ext cx="324232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SzPct val="120000"/>
            </a:pPr>
            <a:r>
              <a:rPr lang="es-MX" b="1" dirty="0">
                <a:solidFill>
                  <a:srgbClr val="FF0000"/>
                </a:solidFill>
              </a:rPr>
              <a:t>Seguro de Vida o Invalidez Total y Permanente:</a:t>
            </a:r>
          </a:p>
          <a:p>
            <a:pPr algn="just">
              <a:buSzPct val="120000"/>
            </a:pPr>
            <a:endParaRPr lang="es-MX" sz="1400" dirty="0" smtClean="0"/>
          </a:p>
          <a:p>
            <a:pPr marL="285750" indent="-285750" algn="just">
              <a:buSzPct val="120000"/>
              <a:buBlip>
                <a:blip r:embed="rId3"/>
              </a:buBlip>
            </a:pPr>
            <a:r>
              <a:rPr lang="es-MX" sz="1600" dirty="0"/>
              <a:t>Fallecimiento del acreditado y/o coacreditado, durante la vigencia del </a:t>
            </a:r>
            <a:r>
              <a:rPr lang="es-MX" sz="1600" dirty="0" smtClean="0"/>
              <a:t>Crédito</a:t>
            </a:r>
          </a:p>
          <a:p>
            <a:pPr algn="just">
              <a:buSzPct val="120000"/>
            </a:pPr>
            <a:endParaRPr lang="es-MX" sz="1600" dirty="0"/>
          </a:p>
          <a:p>
            <a:pPr marL="285750" indent="-285750" algn="just">
              <a:buSzPct val="120000"/>
              <a:buBlip>
                <a:blip r:embed="rId3"/>
              </a:buBlip>
            </a:pPr>
            <a:r>
              <a:rPr lang="es-MX" sz="1600" dirty="0"/>
              <a:t>Estado de </a:t>
            </a:r>
            <a:r>
              <a:rPr lang="es-MX" sz="1600" dirty="0" smtClean="0"/>
              <a:t>Invalidez </a:t>
            </a:r>
            <a:r>
              <a:rPr lang="es-MX" sz="1600" dirty="0"/>
              <a:t>Total y Permanente del  acreditado y/o coacreditado, durante la vigencia del </a:t>
            </a:r>
            <a:r>
              <a:rPr lang="es-MX" sz="1600" dirty="0" smtClean="0"/>
              <a:t>crédito.</a:t>
            </a:r>
          </a:p>
          <a:p>
            <a:pPr marL="285750" indent="-285750" algn="just">
              <a:buSzPct val="120000"/>
              <a:buBlip>
                <a:blip r:embed="rId3"/>
              </a:buBlip>
            </a:pPr>
            <a:endParaRPr lang="es-MX" sz="1600" dirty="0"/>
          </a:p>
          <a:p>
            <a:pPr algn="just">
              <a:buSzPct val="120000"/>
            </a:pPr>
            <a:r>
              <a:rPr lang="es-MX" sz="1600" b="1" dirty="0" smtClean="0">
                <a:solidFill>
                  <a:srgbClr val="00667F"/>
                </a:solidFill>
              </a:rPr>
              <a:t>SUMA ASEGURADA: </a:t>
            </a:r>
            <a:r>
              <a:rPr lang="es-MX" sz="1600" dirty="0" smtClean="0"/>
              <a:t>Saldo </a:t>
            </a:r>
            <a:r>
              <a:rPr lang="es-MX" sz="1600" dirty="0"/>
              <a:t>Insoluto del crédito al momento del </a:t>
            </a:r>
            <a:r>
              <a:rPr lang="es-MX" sz="1600" dirty="0" smtClean="0"/>
              <a:t>siniestro</a:t>
            </a:r>
            <a:r>
              <a:rPr lang="es-MX" sz="1600" b="1" dirty="0"/>
              <a:t>.</a:t>
            </a:r>
            <a:endParaRPr lang="es-MX" sz="1600" dirty="0"/>
          </a:p>
        </p:txBody>
      </p:sp>
      <p:sp>
        <p:nvSpPr>
          <p:cNvPr id="34" name="24 CuadroTexto">
            <a:extLst>
              <a:ext uri="{FF2B5EF4-FFF2-40B4-BE49-F238E27FC236}">
                <a16:creationId xmlns:a16="http://schemas.microsoft.com/office/drawing/2014/main" id="{1ECCBFD0-FB45-487E-9AD7-F3F89E3E8770}"/>
              </a:ext>
            </a:extLst>
          </p:cNvPr>
          <p:cNvSpPr txBox="1"/>
          <p:nvPr/>
        </p:nvSpPr>
        <p:spPr>
          <a:xfrm>
            <a:off x="4004743" y="2562886"/>
            <a:ext cx="379489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SzPct val="120000"/>
            </a:pPr>
            <a:r>
              <a:rPr lang="es-MX" b="1" dirty="0">
                <a:solidFill>
                  <a:srgbClr val="FF0000"/>
                </a:solidFill>
              </a:rPr>
              <a:t>Seguro </a:t>
            </a:r>
            <a:r>
              <a:rPr lang="es-MX" b="1" dirty="0" smtClean="0">
                <a:solidFill>
                  <a:srgbClr val="FF0000"/>
                </a:solidFill>
              </a:rPr>
              <a:t>De Casa Habitación:</a:t>
            </a:r>
            <a:endParaRPr lang="es-MX" b="1" dirty="0">
              <a:solidFill>
                <a:srgbClr val="FF0000"/>
              </a:solidFill>
            </a:endParaRPr>
          </a:p>
          <a:p>
            <a:pPr algn="just">
              <a:buSzPct val="120000"/>
            </a:pPr>
            <a:endParaRPr lang="es-MX" sz="1400" dirty="0" smtClean="0"/>
          </a:p>
          <a:p>
            <a:pPr marL="285750" indent="-285750" algn="just">
              <a:buSzPct val="120000"/>
              <a:buBlip>
                <a:blip r:embed="rId3"/>
              </a:buBlip>
            </a:pPr>
            <a:r>
              <a:rPr lang="es-MX" sz="1600" dirty="0"/>
              <a:t>En caso de una perdida Total, cubre el Valor Constructivo del inmueble, lo que le permite al asegurado resarcir el daño en caso de un </a:t>
            </a:r>
            <a:r>
              <a:rPr lang="es-MX" sz="1600" dirty="0" smtClean="0"/>
              <a:t>siniestro.</a:t>
            </a:r>
          </a:p>
          <a:p>
            <a:pPr marL="285750" indent="-285750" algn="just">
              <a:buSzPct val="120000"/>
              <a:buBlip>
                <a:blip r:embed="rId3"/>
              </a:buBlip>
            </a:pPr>
            <a:endParaRPr lang="es-MX" sz="1600" dirty="0"/>
          </a:p>
          <a:p>
            <a:pPr marL="285750" indent="-285750" algn="just">
              <a:buSzPct val="120000"/>
              <a:buBlip>
                <a:blip r:embed="rId3"/>
              </a:buBlip>
            </a:pPr>
            <a:r>
              <a:rPr lang="es-MX" sz="1600" dirty="0" smtClean="0"/>
              <a:t>Incendio</a:t>
            </a:r>
          </a:p>
          <a:p>
            <a:pPr marL="285750" indent="-285750" algn="just">
              <a:buSzPct val="120000"/>
              <a:buBlip>
                <a:blip r:embed="rId3"/>
              </a:buBlip>
            </a:pPr>
            <a:r>
              <a:rPr lang="es-MX" sz="1600" dirty="0" smtClean="0"/>
              <a:t>Fenómenos Hidrometereológicos</a:t>
            </a:r>
          </a:p>
          <a:p>
            <a:pPr marL="285750" indent="-285750" algn="just">
              <a:buSzPct val="120000"/>
              <a:buBlip>
                <a:blip r:embed="rId3"/>
              </a:buBlip>
            </a:pPr>
            <a:r>
              <a:rPr lang="es-MX" sz="1600" dirty="0" smtClean="0"/>
              <a:t>Terremoto </a:t>
            </a:r>
            <a:r>
              <a:rPr lang="es-MX" sz="1600" dirty="0"/>
              <a:t>y/o Erupción </a:t>
            </a:r>
            <a:r>
              <a:rPr lang="es-MX" sz="1600" dirty="0" smtClean="0"/>
              <a:t>Volcánica</a:t>
            </a:r>
          </a:p>
          <a:p>
            <a:pPr marL="285750" indent="-285750" algn="just">
              <a:buSzPct val="120000"/>
              <a:buBlip>
                <a:blip r:embed="rId3"/>
              </a:buBlip>
            </a:pPr>
            <a:r>
              <a:rPr lang="es-MX" sz="1600" dirty="0" smtClean="0"/>
              <a:t>Robo </a:t>
            </a:r>
            <a:r>
              <a:rPr lang="es-MX" sz="1600" dirty="0"/>
              <a:t>de </a:t>
            </a:r>
            <a:r>
              <a:rPr lang="es-MX" sz="1600" dirty="0" smtClean="0"/>
              <a:t>Contenidos</a:t>
            </a:r>
          </a:p>
          <a:p>
            <a:pPr marL="285750" indent="-285750" algn="just">
              <a:buSzPct val="120000"/>
              <a:buBlip>
                <a:blip r:embed="rId3"/>
              </a:buBlip>
            </a:pPr>
            <a:r>
              <a:rPr lang="es-MX" sz="1600" dirty="0" smtClean="0"/>
              <a:t>Responsabilidad </a:t>
            </a:r>
            <a:r>
              <a:rPr lang="es-MX" sz="1600" dirty="0"/>
              <a:t>Civil </a:t>
            </a:r>
            <a:r>
              <a:rPr lang="es-MX" sz="1600" dirty="0" smtClean="0"/>
              <a:t>Familiar</a:t>
            </a:r>
          </a:p>
          <a:p>
            <a:pPr marL="285750" indent="-285750" algn="just">
              <a:buSzPct val="120000"/>
              <a:buBlip>
                <a:blip r:embed="rId3"/>
              </a:buBlip>
            </a:pPr>
            <a:r>
              <a:rPr lang="es-MX" sz="1600" dirty="0" smtClean="0"/>
              <a:t>Remoción </a:t>
            </a:r>
            <a:r>
              <a:rPr lang="es-MX" sz="1600" dirty="0"/>
              <a:t>de </a:t>
            </a:r>
            <a:r>
              <a:rPr lang="es-MX" sz="1600" dirty="0" smtClean="0"/>
              <a:t>Escombros</a:t>
            </a:r>
          </a:p>
          <a:p>
            <a:pPr marL="285750" indent="-285750" algn="just">
              <a:buSzPct val="120000"/>
              <a:buBlip>
                <a:blip r:embed="rId3"/>
              </a:buBlip>
            </a:pPr>
            <a:r>
              <a:rPr lang="es-MX" sz="1600" dirty="0" smtClean="0"/>
              <a:t>Gastos Extraordinarios</a:t>
            </a:r>
          </a:p>
          <a:p>
            <a:pPr marL="285750" indent="-285750" algn="just">
              <a:buSzPct val="120000"/>
              <a:buBlip>
                <a:blip r:embed="rId3"/>
              </a:buBlip>
            </a:pPr>
            <a:r>
              <a:rPr lang="es-MX" sz="1600" dirty="0" smtClean="0"/>
              <a:t>Rotura </a:t>
            </a:r>
            <a:r>
              <a:rPr lang="es-MX" sz="1600" dirty="0"/>
              <a:t>de </a:t>
            </a:r>
            <a:r>
              <a:rPr lang="es-MX" sz="1600" dirty="0" smtClean="0"/>
              <a:t>Cristales</a:t>
            </a:r>
            <a:endParaRPr lang="es-MX" sz="1600" dirty="0"/>
          </a:p>
        </p:txBody>
      </p:sp>
      <p:sp>
        <p:nvSpPr>
          <p:cNvPr id="35" name="24 CuadroTexto">
            <a:extLst>
              <a:ext uri="{FF2B5EF4-FFF2-40B4-BE49-F238E27FC236}">
                <a16:creationId xmlns:a16="http://schemas.microsoft.com/office/drawing/2014/main" id="{1ECCBFD0-FB45-487E-9AD7-F3F89E3E8770}"/>
              </a:ext>
            </a:extLst>
          </p:cNvPr>
          <p:cNvSpPr txBox="1"/>
          <p:nvPr/>
        </p:nvSpPr>
        <p:spPr>
          <a:xfrm>
            <a:off x="8215952" y="2562886"/>
            <a:ext cx="360550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SzPct val="120000"/>
            </a:pPr>
            <a:r>
              <a:rPr lang="es-MX" b="1" dirty="0">
                <a:solidFill>
                  <a:srgbClr val="FF0000"/>
                </a:solidFill>
              </a:rPr>
              <a:t>Seguro de </a:t>
            </a:r>
            <a:r>
              <a:rPr lang="es-MX" b="1" dirty="0" smtClean="0">
                <a:solidFill>
                  <a:srgbClr val="FF0000"/>
                </a:solidFill>
              </a:rPr>
              <a:t>Desempleo:</a:t>
            </a:r>
            <a:endParaRPr lang="es-MX" b="1" dirty="0">
              <a:solidFill>
                <a:srgbClr val="FF0000"/>
              </a:solidFill>
            </a:endParaRPr>
          </a:p>
          <a:p>
            <a:pPr algn="just">
              <a:buSzPct val="120000"/>
            </a:pPr>
            <a:endParaRPr lang="es-MX" sz="1400" dirty="0" smtClean="0"/>
          </a:p>
          <a:p>
            <a:pPr marL="285750" indent="-285750" algn="just">
              <a:buSzPct val="120000"/>
              <a:buBlip>
                <a:blip r:embed="rId3"/>
              </a:buBlip>
            </a:pPr>
            <a:r>
              <a:rPr lang="es-MX" sz="1600" dirty="0" smtClean="0"/>
              <a:t>Hasta</a:t>
            </a:r>
            <a:r>
              <a:rPr lang="es-MX" sz="1600" b="1" dirty="0" smtClean="0"/>
              <a:t> tres </a:t>
            </a:r>
            <a:r>
              <a:rPr lang="es-MX" sz="1600" dirty="0" smtClean="0"/>
              <a:t>mensualidades completas (capital, intereses y seguros) en</a:t>
            </a:r>
            <a:r>
              <a:rPr lang="es-MX" sz="1600" b="1" dirty="0" smtClean="0"/>
              <a:t> tres </a:t>
            </a:r>
            <a:r>
              <a:rPr lang="es-MX" sz="1600" dirty="0" smtClean="0"/>
              <a:t>eventos durante la vida del crédito </a:t>
            </a:r>
            <a:r>
              <a:rPr lang="es-MX" sz="1600" b="1" u="sng" dirty="0" smtClean="0">
                <a:solidFill>
                  <a:srgbClr val="FF0000"/>
                </a:solidFill>
              </a:rPr>
              <a:t>EL COSTO DEL SEGURO </a:t>
            </a:r>
            <a:r>
              <a:rPr lang="es-MX" sz="1600" b="1" u="sng" dirty="0">
                <a:solidFill>
                  <a:srgbClr val="FF0000"/>
                </a:solidFill>
              </a:rPr>
              <a:t>LO PAGA SCOTIBANK</a:t>
            </a:r>
            <a:endParaRPr lang="es-MX" sz="1600" u="sng" dirty="0" smtClean="0">
              <a:solidFill>
                <a:srgbClr val="FF0000"/>
              </a:solidFill>
            </a:endParaRPr>
          </a:p>
          <a:p>
            <a:pPr algn="just">
              <a:buSzPct val="120000"/>
            </a:pPr>
            <a:endParaRPr lang="es-MX" sz="1600" dirty="0" smtClean="0"/>
          </a:p>
          <a:p>
            <a:pPr algn="just">
              <a:buSzPct val="120000"/>
            </a:pPr>
            <a:r>
              <a:rPr lang="es-MX" sz="1600" b="1" dirty="0" smtClean="0">
                <a:solidFill>
                  <a:srgbClr val="00667F"/>
                </a:solidFill>
              </a:rPr>
              <a:t>NOTA: </a:t>
            </a:r>
            <a:r>
              <a:rPr lang="es-MX" sz="1600" dirty="0" smtClean="0"/>
              <a:t>El crédito debe tener por lo menos un año de haber sido contratado y el acreditado tener por lo menos un año de antigüedad en el empleo. </a:t>
            </a:r>
            <a:endParaRPr lang="es-MX" sz="1600" dirty="0"/>
          </a:p>
        </p:txBody>
      </p:sp>
      <p:pic>
        <p:nvPicPr>
          <p:cNvPr id="2052" name="Picture 4" descr="Resultado de imagen para live insurance icon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166" y="1225274"/>
            <a:ext cx="741875" cy="77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Grupo 39"/>
          <p:cNvGrpSpPr/>
          <p:nvPr/>
        </p:nvGrpSpPr>
        <p:grpSpPr>
          <a:xfrm>
            <a:off x="4619052" y="870179"/>
            <a:ext cx="1544259" cy="1480560"/>
            <a:chOff x="4472276" y="2752436"/>
            <a:chExt cx="2143125" cy="2143125"/>
          </a:xfrm>
        </p:grpSpPr>
        <p:pic>
          <p:nvPicPr>
            <p:cNvPr id="41" name="Imagen 40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472276" y="2752436"/>
              <a:ext cx="2143125" cy="2143125"/>
            </a:xfrm>
            <a:prstGeom prst="rect">
              <a:avLst/>
            </a:prstGeom>
          </p:spPr>
        </p:pic>
        <p:sp>
          <p:nvSpPr>
            <p:cNvPr id="42" name="Rectángulo 41"/>
            <p:cNvSpPr/>
            <p:nvPr/>
          </p:nvSpPr>
          <p:spPr>
            <a:xfrm>
              <a:off x="4664364" y="3362036"/>
              <a:ext cx="1736436" cy="9605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3" name="Rectángulo 42"/>
            <p:cNvSpPr/>
            <p:nvPr/>
          </p:nvSpPr>
          <p:spPr>
            <a:xfrm>
              <a:off x="5338618" y="4322618"/>
              <a:ext cx="286327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4" name="Rectángulo 43"/>
            <p:cNvSpPr/>
            <p:nvPr/>
          </p:nvSpPr>
          <p:spPr>
            <a:xfrm>
              <a:off x="6096000" y="4322618"/>
              <a:ext cx="157018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5" name="Triángulo isósceles 44"/>
            <p:cNvSpPr/>
            <p:nvPr/>
          </p:nvSpPr>
          <p:spPr>
            <a:xfrm>
              <a:off x="5467927" y="4248727"/>
              <a:ext cx="258618" cy="193964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6" name="Elipse 45"/>
            <p:cNvSpPr/>
            <p:nvPr/>
          </p:nvSpPr>
          <p:spPr>
            <a:xfrm>
              <a:off x="5624945" y="4248727"/>
              <a:ext cx="212437" cy="1939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7" name="Elipse 46"/>
            <p:cNvSpPr/>
            <p:nvPr/>
          </p:nvSpPr>
          <p:spPr>
            <a:xfrm>
              <a:off x="5449455" y="4313382"/>
              <a:ext cx="157018" cy="1200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8" name="Elipse 47"/>
            <p:cNvSpPr/>
            <p:nvPr/>
          </p:nvSpPr>
          <p:spPr>
            <a:xfrm>
              <a:off x="5338618" y="4313382"/>
              <a:ext cx="387927" cy="12930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9" name="Elipse 48"/>
            <p:cNvSpPr/>
            <p:nvPr/>
          </p:nvSpPr>
          <p:spPr>
            <a:xfrm>
              <a:off x="6096000" y="4313382"/>
              <a:ext cx="157018" cy="1200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0" name="Elipse 49"/>
            <p:cNvSpPr/>
            <p:nvPr/>
          </p:nvSpPr>
          <p:spPr>
            <a:xfrm>
              <a:off x="5467927" y="4377573"/>
              <a:ext cx="157018" cy="743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1" name="Elipse 50"/>
            <p:cNvSpPr/>
            <p:nvPr/>
          </p:nvSpPr>
          <p:spPr>
            <a:xfrm>
              <a:off x="5532582" y="4377573"/>
              <a:ext cx="92363" cy="13900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53" name="Picture 2" descr="Resultado de imagen para ojo turco rojo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72" t="70780" r="9747" b="11308"/>
          <a:stretch/>
        </p:blipFill>
        <p:spPr bwMode="auto">
          <a:xfrm>
            <a:off x="11368719" y="5609874"/>
            <a:ext cx="656343" cy="62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7019" b="18132"/>
          <a:stretch/>
        </p:blipFill>
        <p:spPr>
          <a:xfrm>
            <a:off x="262138" y="1037298"/>
            <a:ext cx="2221906" cy="1080654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41343" y="1104938"/>
            <a:ext cx="879907" cy="87990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176576" y="1239703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$</a:t>
            </a:r>
            <a:endParaRPr lang="es-MX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54" name="AutoShape 6" descr="Imagen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55" name="AutoShape 16" descr="Resultado de imagen para money bag red icon 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56" name="AutoShape 6" descr="Imagen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57" name="AutoShape 16" descr="Resultado de imagen para money bag red icon 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58" name="Imagen 57" descr="interior superior 2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5339"/>
          </a:xfrm>
          <a:prstGeom prst="rect">
            <a:avLst/>
          </a:prstGeom>
        </p:spPr>
      </p:pic>
      <p:sp>
        <p:nvSpPr>
          <p:cNvPr id="59" name="Marcador de contenido 2"/>
          <p:cNvSpPr txBox="1">
            <a:spLocks/>
          </p:cNvSpPr>
          <p:nvPr/>
        </p:nvSpPr>
        <p:spPr>
          <a:xfrm>
            <a:off x="2801526" y="5357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 smtClean="0">
                <a:solidFill>
                  <a:schemeClr val="bg1"/>
                </a:solidFill>
                <a:latin typeface="Frutiger LT for BNS Medium"/>
                <a:cs typeface="Frutiger LT for BNS Medium"/>
              </a:rPr>
              <a:t>2</a:t>
            </a:r>
            <a:endParaRPr lang="es-ES" dirty="0">
              <a:solidFill>
                <a:schemeClr val="bg1"/>
              </a:solidFill>
              <a:latin typeface="Frutiger LT for BNS Medium"/>
              <a:cs typeface="Frutiger LT for BNS Medium"/>
            </a:endParaRPr>
          </a:p>
        </p:txBody>
      </p:sp>
      <p:pic>
        <p:nvPicPr>
          <p:cNvPr id="60" name="Imagen 5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87" y="-19957"/>
            <a:ext cx="3083578" cy="717259"/>
          </a:xfrm>
          <a:prstGeom prst="rect">
            <a:avLst/>
          </a:prstGeom>
        </p:spPr>
      </p:pic>
      <p:sp>
        <p:nvSpPr>
          <p:cNvPr id="61" name="Marcador de contenido 2"/>
          <p:cNvSpPr txBox="1">
            <a:spLocks/>
          </p:cNvSpPr>
          <p:nvPr/>
        </p:nvSpPr>
        <p:spPr>
          <a:xfrm>
            <a:off x="4376226" y="119304"/>
            <a:ext cx="4941065" cy="4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latin typeface="Frutiger LT for BNS Medium"/>
                <a:cs typeface="Frutiger LT for BNS Medium"/>
              </a:rPr>
              <a:t>Políticas de Seguros</a:t>
            </a:r>
            <a:endParaRPr lang="es-ES" sz="2400" b="1" dirty="0">
              <a:latin typeface="Frutiger LT for BNS Medium"/>
              <a:cs typeface="Frutiger LT for BNS Medium"/>
            </a:endParaRPr>
          </a:p>
        </p:txBody>
      </p:sp>
      <p:grpSp>
        <p:nvGrpSpPr>
          <p:cNvPr id="62" name="Grupo 61"/>
          <p:cNvGrpSpPr/>
          <p:nvPr/>
        </p:nvGrpSpPr>
        <p:grpSpPr>
          <a:xfrm>
            <a:off x="3690102" y="21622"/>
            <a:ext cx="664184" cy="664184"/>
            <a:chOff x="2322881" y="1536358"/>
            <a:chExt cx="666514" cy="666514"/>
          </a:xfrm>
        </p:grpSpPr>
        <p:grpSp>
          <p:nvGrpSpPr>
            <p:cNvPr id="63" name="Grupo 62"/>
            <p:cNvGrpSpPr/>
            <p:nvPr/>
          </p:nvGrpSpPr>
          <p:grpSpPr>
            <a:xfrm>
              <a:off x="2322881" y="1536358"/>
              <a:ext cx="666514" cy="666514"/>
              <a:chOff x="7177548" y="99293"/>
              <a:chExt cx="521110" cy="521110"/>
            </a:xfrm>
          </p:grpSpPr>
          <p:sp>
            <p:nvSpPr>
              <p:cNvPr id="65" name="Elipse 64"/>
              <p:cNvSpPr/>
              <p:nvPr/>
            </p:nvSpPr>
            <p:spPr>
              <a:xfrm>
                <a:off x="7177548" y="99293"/>
                <a:ext cx="521110" cy="5211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66" name="Elipse 65"/>
              <p:cNvSpPr/>
              <p:nvPr/>
            </p:nvSpPr>
            <p:spPr>
              <a:xfrm>
                <a:off x="7208216" y="129048"/>
                <a:ext cx="442125" cy="442125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sp>
          <p:nvSpPr>
            <p:cNvPr id="64" name="Freeform 12">
              <a:extLst>
                <a:ext uri="{FF2B5EF4-FFF2-40B4-BE49-F238E27FC236}">
                  <a16:creationId xmlns:a16="http://schemas.microsoft.com/office/drawing/2014/main" id="{0DE1776E-F9CB-7D44-8673-59F2F64498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8270" y="1704277"/>
              <a:ext cx="293161" cy="293161"/>
            </a:xfrm>
            <a:custGeom>
              <a:avLst/>
              <a:gdLst>
                <a:gd name="T0" fmla="*/ 291 w 987"/>
                <a:gd name="T1" fmla="*/ 986 h 987"/>
                <a:gd name="T2" fmla="*/ 291 w 987"/>
                <a:gd name="T3" fmla="*/ 645 h 987"/>
                <a:gd name="T4" fmla="*/ 340 w 987"/>
                <a:gd name="T5" fmla="*/ 596 h 987"/>
                <a:gd name="T6" fmla="*/ 633 w 987"/>
                <a:gd name="T7" fmla="*/ 596 h 987"/>
                <a:gd name="T8" fmla="*/ 682 w 987"/>
                <a:gd name="T9" fmla="*/ 645 h 987"/>
                <a:gd name="T10" fmla="*/ 682 w 987"/>
                <a:gd name="T11" fmla="*/ 986 h 987"/>
                <a:gd name="T12" fmla="*/ 0 w 987"/>
                <a:gd name="T13" fmla="*/ 392 h 987"/>
                <a:gd name="T14" fmla="*/ 0 w 987"/>
                <a:gd name="T15" fmla="*/ 937 h 987"/>
                <a:gd name="T16" fmla="*/ 41 w 987"/>
                <a:gd name="T17" fmla="*/ 986 h 987"/>
                <a:gd name="T18" fmla="*/ 289 w 987"/>
                <a:gd name="T19" fmla="*/ 986 h 987"/>
                <a:gd name="T20" fmla="*/ 0 w 987"/>
                <a:gd name="T21" fmla="*/ 390 h 987"/>
                <a:gd name="T22" fmla="*/ 494 w 987"/>
                <a:gd name="T23" fmla="*/ 0 h 987"/>
                <a:gd name="T24" fmla="*/ 987 w 987"/>
                <a:gd name="T25" fmla="*/ 390 h 987"/>
                <a:gd name="T26" fmla="*/ 681 w 987"/>
                <a:gd name="T27" fmla="*/ 987 h 987"/>
                <a:gd name="T28" fmla="*/ 935 w 987"/>
                <a:gd name="T29" fmla="*/ 987 h 987"/>
                <a:gd name="T30" fmla="*/ 987 w 987"/>
                <a:gd name="T31" fmla="*/ 938 h 987"/>
                <a:gd name="T32" fmla="*/ 987 w 987"/>
                <a:gd name="T33" fmla="*/ 400 h 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7" h="987">
                  <a:moveTo>
                    <a:pt x="291" y="986"/>
                  </a:moveTo>
                  <a:lnTo>
                    <a:pt x="291" y="645"/>
                  </a:lnTo>
                  <a:cubicBezTo>
                    <a:pt x="291" y="618"/>
                    <a:pt x="313" y="596"/>
                    <a:pt x="340" y="596"/>
                  </a:cubicBezTo>
                  <a:lnTo>
                    <a:pt x="633" y="596"/>
                  </a:lnTo>
                  <a:cubicBezTo>
                    <a:pt x="660" y="596"/>
                    <a:pt x="682" y="618"/>
                    <a:pt x="682" y="645"/>
                  </a:cubicBezTo>
                  <a:lnTo>
                    <a:pt x="682" y="986"/>
                  </a:lnTo>
                  <a:moveTo>
                    <a:pt x="0" y="392"/>
                  </a:moveTo>
                  <a:lnTo>
                    <a:pt x="0" y="937"/>
                  </a:lnTo>
                  <a:cubicBezTo>
                    <a:pt x="0" y="964"/>
                    <a:pt x="18" y="986"/>
                    <a:pt x="41" y="986"/>
                  </a:cubicBezTo>
                  <a:lnTo>
                    <a:pt x="289" y="986"/>
                  </a:lnTo>
                  <a:moveTo>
                    <a:pt x="0" y="390"/>
                  </a:moveTo>
                  <a:lnTo>
                    <a:pt x="494" y="0"/>
                  </a:lnTo>
                  <a:lnTo>
                    <a:pt x="987" y="390"/>
                  </a:lnTo>
                  <a:moveTo>
                    <a:pt x="681" y="987"/>
                  </a:moveTo>
                  <a:lnTo>
                    <a:pt x="935" y="987"/>
                  </a:lnTo>
                  <a:cubicBezTo>
                    <a:pt x="964" y="987"/>
                    <a:pt x="987" y="965"/>
                    <a:pt x="987" y="938"/>
                  </a:cubicBezTo>
                  <a:lnTo>
                    <a:pt x="987" y="400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160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9524" t="18444" r="37229" b="22792"/>
          <a:stretch/>
        </p:blipFill>
        <p:spPr>
          <a:xfrm>
            <a:off x="652411" y="912935"/>
            <a:ext cx="10258461" cy="5563374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676598" y="3617407"/>
            <a:ext cx="895324" cy="173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Rectángulo: esquinas redondeadas 3">
            <a:hlinkClick r:id="" action="ppaction://noaction"/>
            <a:extLst>
              <a:ext uri="{FF2B5EF4-FFF2-40B4-BE49-F238E27FC236}">
                <a16:creationId xmlns:a16="http://schemas.microsoft.com/office/drawing/2014/main" id="{8A4FA9E4-8B10-41F1-A584-8DD402FE287A}"/>
              </a:ext>
            </a:extLst>
          </p:cNvPr>
          <p:cNvSpPr/>
          <p:nvPr/>
        </p:nvSpPr>
        <p:spPr>
          <a:xfrm>
            <a:off x="2733620" y="912934"/>
            <a:ext cx="1494254" cy="303457"/>
          </a:xfrm>
          <a:prstGeom prst="roundRect">
            <a:avLst/>
          </a:prstGeom>
          <a:noFill/>
          <a:ln>
            <a:gradFill>
              <a:gsLst>
                <a:gs pos="36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CuadroTexto 13"/>
          <p:cNvSpPr txBox="1"/>
          <p:nvPr/>
        </p:nvSpPr>
        <p:spPr>
          <a:xfrm rot="19956735">
            <a:off x="220674" y="3482730"/>
            <a:ext cx="11013080" cy="461665"/>
          </a:xfrm>
          <a:prstGeom prst="rect">
            <a:avLst/>
          </a:prstGeom>
          <a:solidFill>
            <a:schemeClr val="accent5">
              <a:lumMod val="20000"/>
              <a:lumOff val="80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e   d e b e   c u m p l i r   c o n   l a s   m i s m a s   p o l í t i c a s   q u e   </a:t>
            </a:r>
            <a:r>
              <a:rPr lang="es-MX" sz="24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s-MX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   t i t u l a r</a:t>
            </a:r>
            <a:endParaRPr lang="es-MX" sz="2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ángulo: esquinas redondeadas 3">
            <a:hlinkClick r:id="rId3" action="ppaction://hlinksldjump"/>
            <a:extLst>
              <a:ext uri="{FF2B5EF4-FFF2-40B4-BE49-F238E27FC236}">
                <a16:creationId xmlns:a16="http://schemas.microsoft.com/office/drawing/2014/main" id="{8A4FA9E4-8B10-41F1-A584-8DD402FE287A}"/>
              </a:ext>
            </a:extLst>
          </p:cNvPr>
          <p:cNvSpPr/>
          <p:nvPr/>
        </p:nvSpPr>
        <p:spPr>
          <a:xfrm>
            <a:off x="1600424" y="922863"/>
            <a:ext cx="2740191" cy="333354"/>
          </a:xfrm>
          <a:prstGeom prst="roundRect">
            <a:avLst/>
          </a:prstGeom>
          <a:noFill/>
          <a:ln>
            <a:gradFill>
              <a:gsLst>
                <a:gs pos="36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2" name="Imagen 21" descr="interior 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5339"/>
          </a:xfrm>
          <a:prstGeom prst="rect">
            <a:avLst/>
          </a:prstGeom>
        </p:spPr>
      </p:pic>
      <p:sp>
        <p:nvSpPr>
          <p:cNvPr id="23" name="Marcador de contenido 2"/>
          <p:cNvSpPr txBox="1">
            <a:spLocks/>
          </p:cNvSpPr>
          <p:nvPr/>
        </p:nvSpPr>
        <p:spPr>
          <a:xfrm>
            <a:off x="2801526" y="5357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 smtClean="0">
                <a:solidFill>
                  <a:schemeClr val="bg1"/>
                </a:solidFill>
                <a:latin typeface="Frutiger LT for BNS Medium"/>
                <a:cs typeface="Frutiger LT for BNS Medium"/>
              </a:rPr>
              <a:t>1</a:t>
            </a:r>
            <a:endParaRPr lang="es-ES" dirty="0">
              <a:solidFill>
                <a:schemeClr val="bg1"/>
              </a:solidFill>
              <a:latin typeface="Frutiger LT for BNS Medium"/>
              <a:cs typeface="Frutiger LT for BNS Medium"/>
            </a:endParaRP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87" y="12701"/>
            <a:ext cx="3083578" cy="717259"/>
          </a:xfrm>
          <a:prstGeom prst="rect">
            <a:avLst/>
          </a:prstGeom>
        </p:spPr>
      </p:pic>
      <p:sp>
        <p:nvSpPr>
          <p:cNvPr id="25" name="Marcador de contenido 2"/>
          <p:cNvSpPr txBox="1">
            <a:spLocks/>
          </p:cNvSpPr>
          <p:nvPr/>
        </p:nvSpPr>
        <p:spPr>
          <a:xfrm>
            <a:off x="4300006" y="125426"/>
            <a:ext cx="4941065" cy="4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latin typeface="Frutiger LT for BNS Medium"/>
                <a:cs typeface="Frutiger LT for BNS Medium"/>
              </a:rPr>
              <a:t>Llenado de Solicitud</a:t>
            </a:r>
            <a:endParaRPr lang="es-ES" sz="2400" b="1" dirty="0">
              <a:latin typeface="Frutiger LT for BNS Medium"/>
              <a:cs typeface="Frutiger LT for BNS Medium"/>
            </a:endParaRPr>
          </a:p>
        </p:txBody>
      </p:sp>
      <p:grpSp>
        <p:nvGrpSpPr>
          <p:cNvPr id="26" name="Grupo 25"/>
          <p:cNvGrpSpPr/>
          <p:nvPr/>
        </p:nvGrpSpPr>
        <p:grpSpPr>
          <a:xfrm>
            <a:off x="3710360" y="110775"/>
            <a:ext cx="521110" cy="521110"/>
            <a:chOff x="7177548" y="99293"/>
            <a:chExt cx="521110" cy="521110"/>
          </a:xfrm>
        </p:grpSpPr>
        <p:sp>
          <p:nvSpPr>
            <p:cNvPr id="27" name="Elipse 26"/>
            <p:cNvSpPr/>
            <p:nvPr/>
          </p:nvSpPr>
          <p:spPr>
            <a:xfrm>
              <a:off x="7177548" y="99293"/>
              <a:ext cx="521110" cy="52111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8" name="Elipse 27"/>
            <p:cNvSpPr/>
            <p:nvPr/>
          </p:nvSpPr>
          <p:spPr>
            <a:xfrm>
              <a:off x="7208216" y="129048"/>
              <a:ext cx="442125" cy="442125"/>
            </a:xfrm>
            <a:prstGeom prst="ellipse">
              <a:avLst/>
            </a:prstGeom>
            <a:noFill/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9" name="Freeform 47">
              <a:extLst>
                <a:ext uri="{FF2B5EF4-FFF2-40B4-BE49-F238E27FC236}">
                  <a16:creationId xmlns:a16="http://schemas.microsoft.com/office/drawing/2014/main" id="{DAC95D8A-38C0-6445-BA20-F6FB04084E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25069" y="232984"/>
              <a:ext cx="228253" cy="228253"/>
            </a:xfrm>
            <a:custGeom>
              <a:avLst/>
              <a:gdLst>
                <a:gd name="T0" fmla="*/ 499 w 924"/>
                <a:gd name="T1" fmla="*/ 550 h 925"/>
                <a:gd name="T2" fmla="*/ 333 w 924"/>
                <a:gd name="T3" fmla="*/ 592 h 925"/>
                <a:gd name="T4" fmla="*/ 374 w 924"/>
                <a:gd name="T5" fmla="*/ 425 h 925"/>
                <a:gd name="T6" fmla="*/ 916 w 924"/>
                <a:gd name="T7" fmla="*/ 134 h 925"/>
                <a:gd name="T8" fmla="*/ 499 w 924"/>
                <a:gd name="T9" fmla="*/ 550 h 925"/>
                <a:gd name="T10" fmla="*/ 916 w 924"/>
                <a:gd name="T11" fmla="*/ 134 h 925"/>
                <a:gd name="T12" fmla="*/ 374 w 924"/>
                <a:gd name="T13" fmla="*/ 425 h 925"/>
                <a:gd name="T14" fmla="*/ 791 w 924"/>
                <a:gd name="T15" fmla="*/ 9 h 925"/>
                <a:gd name="T16" fmla="*/ 374 w 924"/>
                <a:gd name="T17" fmla="*/ 425 h 925"/>
                <a:gd name="T18" fmla="*/ 791 w 924"/>
                <a:gd name="T19" fmla="*/ 9 h 925"/>
                <a:gd name="T20" fmla="*/ 890 w 924"/>
                <a:gd name="T21" fmla="*/ 37 h 925"/>
                <a:gd name="T22" fmla="*/ 916 w 924"/>
                <a:gd name="T23" fmla="*/ 134 h 925"/>
                <a:gd name="T24" fmla="*/ 791 w 924"/>
                <a:gd name="T25" fmla="*/ 490 h 925"/>
                <a:gd name="T26" fmla="*/ 791 w 924"/>
                <a:gd name="T27" fmla="*/ 925 h 925"/>
                <a:gd name="T28" fmla="*/ 0 w 924"/>
                <a:gd name="T29" fmla="*/ 925 h 925"/>
                <a:gd name="T30" fmla="*/ 0 w 924"/>
                <a:gd name="T31" fmla="*/ 134 h 925"/>
                <a:gd name="T32" fmla="*/ 435 w 924"/>
                <a:gd name="T33" fmla="*/ 134 h 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24" h="925">
                  <a:moveTo>
                    <a:pt x="499" y="550"/>
                  </a:moveTo>
                  <a:lnTo>
                    <a:pt x="333" y="592"/>
                  </a:lnTo>
                  <a:lnTo>
                    <a:pt x="374" y="425"/>
                  </a:lnTo>
                  <a:moveTo>
                    <a:pt x="916" y="134"/>
                  </a:moveTo>
                  <a:lnTo>
                    <a:pt x="499" y="550"/>
                  </a:lnTo>
                  <a:lnTo>
                    <a:pt x="916" y="134"/>
                  </a:lnTo>
                  <a:close/>
                  <a:moveTo>
                    <a:pt x="374" y="425"/>
                  </a:moveTo>
                  <a:lnTo>
                    <a:pt x="791" y="9"/>
                  </a:lnTo>
                  <a:lnTo>
                    <a:pt x="374" y="425"/>
                  </a:lnTo>
                  <a:close/>
                  <a:moveTo>
                    <a:pt x="791" y="9"/>
                  </a:moveTo>
                  <a:cubicBezTo>
                    <a:pt x="791" y="9"/>
                    <a:pt x="855" y="0"/>
                    <a:pt x="890" y="37"/>
                  </a:cubicBezTo>
                  <a:cubicBezTo>
                    <a:pt x="924" y="74"/>
                    <a:pt x="916" y="134"/>
                    <a:pt x="916" y="134"/>
                  </a:cubicBezTo>
                  <a:moveTo>
                    <a:pt x="791" y="490"/>
                  </a:moveTo>
                  <a:lnTo>
                    <a:pt x="791" y="925"/>
                  </a:lnTo>
                  <a:lnTo>
                    <a:pt x="0" y="925"/>
                  </a:lnTo>
                  <a:lnTo>
                    <a:pt x="0" y="134"/>
                  </a:lnTo>
                  <a:lnTo>
                    <a:pt x="435" y="134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</p:grpSp>
      <p:pic>
        <p:nvPicPr>
          <p:cNvPr id="16" name="Picture 2" descr="COMUNICADO SEP A DELEGACIÓN D III 31 SECTOR 18 | D III - 31 SNTE 4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5213"/>
          <a:stretch/>
        </p:blipFill>
        <p:spPr bwMode="auto">
          <a:xfrm>
            <a:off x="4175728" y="742660"/>
            <a:ext cx="439969" cy="44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12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sultado de imagen para ojo turco rojo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72" t="70780" r="9747" b="11308"/>
          <a:stretch/>
        </p:blipFill>
        <p:spPr bwMode="auto">
          <a:xfrm>
            <a:off x="11389534" y="5557739"/>
            <a:ext cx="656343" cy="62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couple icons pn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68" b="49030"/>
          <a:stretch/>
        </p:blipFill>
        <p:spPr bwMode="auto">
          <a:xfrm>
            <a:off x="2652356" y="1665646"/>
            <a:ext cx="1608426" cy="140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upo 10"/>
          <p:cNvGrpSpPr/>
          <p:nvPr/>
        </p:nvGrpSpPr>
        <p:grpSpPr>
          <a:xfrm>
            <a:off x="1864076" y="2744680"/>
            <a:ext cx="1509211" cy="1294419"/>
            <a:chOff x="1328593" y="3746500"/>
            <a:chExt cx="2143125" cy="2143125"/>
          </a:xfrm>
        </p:grpSpPr>
        <p:pic>
          <p:nvPicPr>
            <p:cNvPr id="1030" name="Picture 6" descr="Resultado de imagen para income consolidation icon pn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8593" y="3746500"/>
              <a:ext cx="2143125" cy="2143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ángulo 8"/>
            <p:cNvSpPr/>
            <p:nvPr/>
          </p:nvSpPr>
          <p:spPr>
            <a:xfrm>
              <a:off x="1967346" y="4008581"/>
              <a:ext cx="157018" cy="1034473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14" name="Picture 4" descr="Resultado de imagen para couple icons pn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215" b="49030"/>
          <a:stretch/>
        </p:blipFill>
        <p:spPr bwMode="auto">
          <a:xfrm>
            <a:off x="842749" y="1796101"/>
            <a:ext cx="1487055" cy="1291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D2596B02-E226-42C9-A1EA-142379045B53}"/>
              </a:ext>
            </a:extLst>
          </p:cNvPr>
          <p:cNvSpPr/>
          <p:nvPr/>
        </p:nvSpPr>
        <p:spPr>
          <a:xfrm>
            <a:off x="1067301" y="1005809"/>
            <a:ext cx="585814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Scotia Headline" panose="020B0703020203020204" pitchFamily="34" charset="0"/>
                <a:ea typeface="Scotia Headline" panose="020B0703020203020204" pitchFamily="34" charset="0"/>
              </a:rPr>
              <a:t>Sociedad Conyugal &amp; Unión Libre</a:t>
            </a:r>
            <a:endParaRPr lang="es-ES" sz="2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latin typeface="Scotia Headline" panose="020B0703020203020204" pitchFamily="34" charset="0"/>
              <a:ea typeface="Scotia Headline" panose="020B0703020203020204" pitchFamily="34" charset="0"/>
            </a:endParaRPr>
          </a:p>
        </p:txBody>
      </p:sp>
      <p:sp>
        <p:nvSpPr>
          <p:cNvPr id="18" name="24 CuadroTexto">
            <a:extLst>
              <a:ext uri="{FF2B5EF4-FFF2-40B4-BE49-F238E27FC236}">
                <a16:creationId xmlns:a16="http://schemas.microsoft.com/office/drawing/2014/main" id="{1ECCBFD0-FB45-487E-9AD7-F3F89E3E8770}"/>
              </a:ext>
            </a:extLst>
          </p:cNvPr>
          <p:cNvSpPr txBox="1"/>
          <p:nvPr/>
        </p:nvSpPr>
        <p:spPr>
          <a:xfrm>
            <a:off x="4097930" y="1670528"/>
            <a:ext cx="665408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SzPct val="120000"/>
            </a:pPr>
            <a:endParaRPr lang="es-MX" dirty="0" smtClean="0"/>
          </a:p>
          <a:p>
            <a:pPr marL="285750" indent="-285750" algn="just">
              <a:buSzPct val="120000"/>
              <a:buBlip>
                <a:blip r:embed="rId7"/>
              </a:buBlip>
            </a:pPr>
            <a:r>
              <a:rPr lang="es-MX" sz="2000" b="1" dirty="0" smtClean="0"/>
              <a:t>En Sociedad Conyugal</a:t>
            </a:r>
            <a:r>
              <a:rPr lang="es-MX" dirty="0"/>
              <a:t>, </a:t>
            </a:r>
            <a:r>
              <a:rPr lang="es-MX" dirty="0" smtClean="0"/>
              <a:t>el esposo(a) puede </a:t>
            </a:r>
            <a:r>
              <a:rPr lang="es-MX" dirty="0"/>
              <a:t>no firmar la solicitud de crédito, por lo que no se le consultaría buró de crédito, pero si comparece a la firma de la </a:t>
            </a:r>
            <a:r>
              <a:rPr lang="es-MX" dirty="0" smtClean="0"/>
              <a:t>escritura</a:t>
            </a:r>
          </a:p>
          <a:p>
            <a:pPr marL="285750" indent="-285750" algn="just">
              <a:buSzPct val="120000"/>
              <a:buBlip>
                <a:blip r:embed="rId7"/>
              </a:buBlip>
            </a:pPr>
            <a:endParaRPr lang="es-MX" dirty="0"/>
          </a:p>
          <a:p>
            <a:pPr marL="285750" indent="-285750" algn="just">
              <a:buSzPct val="120000"/>
              <a:buBlip>
                <a:blip r:embed="rId7"/>
              </a:buBlip>
            </a:pPr>
            <a:r>
              <a:rPr lang="es-MX" sz="2000" b="1" dirty="0" smtClean="0"/>
              <a:t>En Unión Libre </a:t>
            </a:r>
            <a:r>
              <a:rPr lang="es-MX" dirty="0" smtClean="0"/>
              <a:t>Se </a:t>
            </a:r>
            <a:r>
              <a:rPr lang="es-MX" dirty="0"/>
              <a:t>puede consolidar ingresos </a:t>
            </a:r>
            <a:r>
              <a:rPr lang="es-MX" dirty="0" smtClean="0"/>
              <a:t>sin </a:t>
            </a:r>
            <a:r>
              <a:rPr lang="es-MX" dirty="0"/>
              <a:t>tener que presentar carta concubinato o demostrar hijos en </a:t>
            </a:r>
            <a:r>
              <a:rPr lang="es-MX" dirty="0" smtClean="0"/>
              <a:t>común</a:t>
            </a:r>
          </a:p>
          <a:p>
            <a:pPr algn="just">
              <a:buSzPct val="120000"/>
            </a:pPr>
            <a:endParaRPr lang="es-MX" b="1" dirty="0">
              <a:solidFill>
                <a:srgbClr val="0070C0"/>
              </a:solidFill>
            </a:endParaRPr>
          </a:p>
          <a:p>
            <a:pPr algn="just">
              <a:buSzPct val="120000"/>
            </a:pPr>
            <a:endParaRPr lang="es-MX" dirty="0" smtClean="0"/>
          </a:p>
          <a:p>
            <a:pPr algn="just">
              <a:buSzPct val="120000"/>
            </a:pPr>
            <a:endParaRPr lang="es-MX" b="1" dirty="0" smtClean="0"/>
          </a:p>
          <a:p>
            <a:pPr algn="just">
              <a:buSzPct val="120000"/>
            </a:pPr>
            <a:endParaRPr lang="es-MX" sz="2000" b="1" dirty="0"/>
          </a:p>
          <a:p>
            <a:pPr marL="285750" indent="-285750" algn="just">
              <a:buSzPct val="120000"/>
              <a:buBlip>
                <a:blip r:embed="rId7"/>
              </a:buBlip>
            </a:pPr>
            <a:r>
              <a:rPr lang="es-MX" sz="2000" b="1" dirty="0" smtClean="0"/>
              <a:t>Unión Libre</a:t>
            </a:r>
            <a:endParaRPr lang="es-MX" sz="2000" b="1" dirty="0"/>
          </a:p>
        </p:txBody>
      </p:sp>
      <p:grpSp>
        <p:nvGrpSpPr>
          <p:cNvPr id="29" name="Grupo 28"/>
          <p:cNvGrpSpPr/>
          <p:nvPr/>
        </p:nvGrpSpPr>
        <p:grpSpPr>
          <a:xfrm rot="21259848">
            <a:off x="5429969" y="4000961"/>
            <a:ext cx="1692520" cy="963378"/>
            <a:chOff x="278698" y="4431278"/>
            <a:chExt cx="1375516" cy="755529"/>
          </a:xfrm>
        </p:grpSpPr>
        <p:pic>
          <p:nvPicPr>
            <p:cNvPr id="20" name="Picture 4" descr="Resultado de imagen para couple icons pn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18" r="50215" b="64740"/>
            <a:stretch/>
          </p:blipFill>
          <p:spPr bwMode="auto">
            <a:xfrm rot="1755511" flipH="1">
              <a:off x="278698" y="4431278"/>
              <a:ext cx="717902" cy="656948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Resultado de imagen para couple icons pn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18" r="50215" b="64740"/>
            <a:stretch/>
          </p:blipFill>
          <p:spPr bwMode="auto">
            <a:xfrm>
              <a:off x="946266" y="4522278"/>
              <a:ext cx="707948" cy="664529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upo 30"/>
          <p:cNvGrpSpPr/>
          <p:nvPr/>
        </p:nvGrpSpPr>
        <p:grpSpPr>
          <a:xfrm rot="520554">
            <a:off x="7623044" y="3981750"/>
            <a:ext cx="1755754" cy="1194384"/>
            <a:chOff x="2062796" y="4384873"/>
            <a:chExt cx="1410877" cy="943083"/>
          </a:xfrm>
        </p:grpSpPr>
        <p:grpSp>
          <p:nvGrpSpPr>
            <p:cNvPr id="28" name="Grupo 27"/>
            <p:cNvGrpSpPr/>
            <p:nvPr/>
          </p:nvGrpSpPr>
          <p:grpSpPr>
            <a:xfrm>
              <a:off x="2062796" y="4384873"/>
              <a:ext cx="989235" cy="813152"/>
              <a:chOff x="3064308" y="4405746"/>
              <a:chExt cx="1286019" cy="1016001"/>
            </a:xfrm>
          </p:grpSpPr>
          <p:pic>
            <p:nvPicPr>
              <p:cNvPr id="22" name="Picture 4" descr="Resultado de imagen para couple icons 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368" t="5124" r="9949" b="60271"/>
              <a:stretch/>
            </p:blipFill>
            <p:spPr bwMode="auto">
              <a:xfrm>
                <a:off x="3064308" y="4405746"/>
                <a:ext cx="1286019" cy="9513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Triángulo rectángulo 12"/>
              <p:cNvSpPr/>
              <p:nvPr/>
            </p:nvSpPr>
            <p:spPr>
              <a:xfrm>
                <a:off x="3830390" y="5208389"/>
                <a:ext cx="481512" cy="148702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5" name="Rectángulo 24"/>
              <p:cNvSpPr/>
              <p:nvPr/>
            </p:nvSpPr>
            <p:spPr>
              <a:xfrm>
                <a:off x="3556000" y="5236560"/>
                <a:ext cx="274390" cy="1851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6" name="Elipse 25"/>
              <p:cNvSpPr/>
              <p:nvPr/>
            </p:nvSpPr>
            <p:spPr>
              <a:xfrm flipH="1">
                <a:off x="3830390" y="5176118"/>
                <a:ext cx="73891" cy="9271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7" name="Elipse 26"/>
              <p:cNvSpPr/>
              <p:nvPr/>
            </p:nvSpPr>
            <p:spPr>
              <a:xfrm>
                <a:off x="3482109" y="5292335"/>
                <a:ext cx="73891" cy="9292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2" name="Elipse 31"/>
              <p:cNvSpPr/>
              <p:nvPr/>
            </p:nvSpPr>
            <p:spPr>
              <a:xfrm>
                <a:off x="3515176" y="5264114"/>
                <a:ext cx="73891" cy="9292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3" name="Elipse 32"/>
              <p:cNvSpPr/>
              <p:nvPr/>
            </p:nvSpPr>
            <p:spPr>
              <a:xfrm>
                <a:off x="3443684" y="5320556"/>
                <a:ext cx="73891" cy="9292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grpSp>
          <p:nvGrpSpPr>
            <p:cNvPr id="35" name="Grupo 34"/>
            <p:cNvGrpSpPr/>
            <p:nvPr/>
          </p:nvGrpSpPr>
          <p:grpSpPr>
            <a:xfrm rot="20589426" flipH="1">
              <a:off x="2456430" y="4514804"/>
              <a:ext cx="1017243" cy="813152"/>
              <a:chOff x="3064308" y="4405746"/>
              <a:chExt cx="1286019" cy="1016001"/>
            </a:xfrm>
          </p:grpSpPr>
          <p:pic>
            <p:nvPicPr>
              <p:cNvPr id="36" name="Picture 4" descr="Resultado de imagen para couple icons 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368" t="5124" r="9949" b="60271"/>
              <a:stretch/>
            </p:blipFill>
            <p:spPr bwMode="auto">
              <a:xfrm>
                <a:off x="3064308" y="4405746"/>
                <a:ext cx="1286019" cy="9513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7" name="Triángulo rectángulo 36"/>
              <p:cNvSpPr/>
              <p:nvPr/>
            </p:nvSpPr>
            <p:spPr>
              <a:xfrm>
                <a:off x="3830390" y="5208389"/>
                <a:ext cx="481512" cy="148702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8" name="Rectángulo 37"/>
              <p:cNvSpPr/>
              <p:nvPr/>
            </p:nvSpPr>
            <p:spPr>
              <a:xfrm>
                <a:off x="3556000" y="5236560"/>
                <a:ext cx="274390" cy="1851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9" name="Elipse 38"/>
              <p:cNvSpPr/>
              <p:nvPr/>
            </p:nvSpPr>
            <p:spPr>
              <a:xfrm flipH="1">
                <a:off x="3830390" y="5176118"/>
                <a:ext cx="73891" cy="9271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0" name="Elipse 39"/>
              <p:cNvSpPr/>
              <p:nvPr/>
            </p:nvSpPr>
            <p:spPr>
              <a:xfrm>
                <a:off x="3482109" y="5292335"/>
                <a:ext cx="73891" cy="9292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1" name="Elipse 40"/>
              <p:cNvSpPr/>
              <p:nvPr/>
            </p:nvSpPr>
            <p:spPr>
              <a:xfrm>
                <a:off x="3515176" y="5264114"/>
                <a:ext cx="73891" cy="9292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2" name="Elipse 41"/>
              <p:cNvSpPr/>
              <p:nvPr/>
            </p:nvSpPr>
            <p:spPr>
              <a:xfrm>
                <a:off x="3443684" y="5320556"/>
                <a:ext cx="73891" cy="9292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</p:grpSp>
      <p:grpSp>
        <p:nvGrpSpPr>
          <p:cNvPr id="34" name="Grupo 33"/>
          <p:cNvGrpSpPr/>
          <p:nvPr/>
        </p:nvGrpSpPr>
        <p:grpSpPr>
          <a:xfrm rot="219650">
            <a:off x="6250369" y="5373433"/>
            <a:ext cx="1915644" cy="1065630"/>
            <a:chOff x="1239932" y="5413652"/>
            <a:chExt cx="1564329" cy="813152"/>
          </a:xfrm>
        </p:grpSpPr>
        <p:pic>
          <p:nvPicPr>
            <p:cNvPr id="43" name="Picture 4" descr="Resultado de imagen para couple icons pn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18" r="50215" b="64740"/>
            <a:stretch/>
          </p:blipFill>
          <p:spPr bwMode="auto">
            <a:xfrm rot="1755511" flipH="1">
              <a:off x="1239932" y="5475775"/>
              <a:ext cx="769950" cy="70457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4" name="Grupo 43"/>
            <p:cNvGrpSpPr/>
            <p:nvPr/>
          </p:nvGrpSpPr>
          <p:grpSpPr>
            <a:xfrm>
              <a:off x="1815026" y="5413652"/>
              <a:ext cx="989235" cy="813152"/>
              <a:chOff x="3064308" y="4405746"/>
              <a:chExt cx="1286019" cy="1016001"/>
            </a:xfrm>
          </p:grpSpPr>
          <p:pic>
            <p:nvPicPr>
              <p:cNvPr id="45" name="Picture 4" descr="Resultado de imagen para couple icons 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368" t="5124" r="9949" b="60271"/>
              <a:stretch/>
            </p:blipFill>
            <p:spPr bwMode="auto">
              <a:xfrm>
                <a:off x="3064308" y="4405746"/>
                <a:ext cx="1286019" cy="9513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6" name="Triángulo rectángulo 45"/>
              <p:cNvSpPr/>
              <p:nvPr/>
            </p:nvSpPr>
            <p:spPr>
              <a:xfrm>
                <a:off x="3830390" y="5208389"/>
                <a:ext cx="481512" cy="148702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7" name="Rectángulo 46"/>
              <p:cNvSpPr/>
              <p:nvPr/>
            </p:nvSpPr>
            <p:spPr>
              <a:xfrm>
                <a:off x="3556000" y="5236560"/>
                <a:ext cx="274390" cy="1851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8" name="Elipse 47"/>
              <p:cNvSpPr/>
              <p:nvPr/>
            </p:nvSpPr>
            <p:spPr>
              <a:xfrm flipH="1">
                <a:off x="3830390" y="5176118"/>
                <a:ext cx="73891" cy="9271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9" name="Elipse 48"/>
              <p:cNvSpPr/>
              <p:nvPr/>
            </p:nvSpPr>
            <p:spPr>
              <a:xfrm>
                <a:off x="3482109" y="5292335"/>
                <a:ext cx="73891" cy="9292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50" name="Elipse 49"/>
              <p:cNvSpPr/>
              <p:nvPr/>
            </p:nvSpPr>
            <p:spPr>
              <a:xfrm>
                <a:off x="3515176" y="5264114"/>
                <a:ext cx="73891" cy="9292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51" name="Elipse 50"/>
              <p:cNvSpPr/>
              <p:nvPr/>
            </p:nvSpPr>
            <p:spPr>
              <a:xfrm>
                <a:off x="3443684" y="5320556"/>
                <a:ext cx="73891" cy="9292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</p:grpSp>
      <p:pic>
        <p:nvPicPr>
          <p:cNvPr id="1034" name="Picture 10" descr="Resultado de imagen para simbolo de mÃ¡s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7" t="2806" r="23093" b="4148"/>
          <a:stretch/>
        </p:blipFill>
        <p:spPr bwMode="auto">
          <a:xfrm>
            <a:off x="7086540" y="4848102"/>
            <a:ext cx="533580" cy="53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Resultado de imagen para cofinavit logo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70" b="29751"/>
          <a:stretch/>
        </p:blipFill>
        <p:spPr bwMode="auto">
          <a:xfrm>
            <a:off x="4585967" y="5241692"/>
            <a:ext cx="1408985" cy="50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AutoShape 6" descr="Imagen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53" name="AutoShape 16" descr="Resultado de imagen para money bag red icon 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54" name="AutoShape 6" descr="Imagen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55" name="AutoShape 16" descr="Resultado de imagen para money bag red icon 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56" name="Imagen 55" descr="interior superior 2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5339"/>
          </a:xfrm>
          <a:prstGeom prst="rect">
            <a:avLst/>
          </a:prstGeom>
        </p:spPr>
      </p:pic>
      <p:sp>
        <p:nvSpPr>
          <p:cNvPr id="57" name="Marcador de contenido 2"/>
          <p:cNvSpPr txBox="1">
            <a:spLocks/>
          </p:cNvSpPr>
          <p:nvPr/>
        </p:nvSpPr>
        <p:spPr>
          <a:xfrm>
            <a:off x="2801526" y="5357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 smtClean="0">
                <a:solidFill>
                  <a:schemeClr val="bg1"/>
                </a:solidFill>
                <a:latin typeface="Frutiger LT for BNS Medium"/>
                <a:cs typeface="Frutiger LT for BNS Medium"/>
              </a:rPr>
              <a:t>2</a:t>
            </a:r>
            <a:endParaRPr lang="es-ES" dirty="0">
              <a:solidFill>
                <a:schemeClr val="bg1"/>
              </a:solidFill>
              <a:latin typeface="Frutiger LT for BNS Medium"/>
              <a:cs typeface="Frutiger LT for BNS Medium"/>
            </a:endParaRPr>
          </a:p>
        </p:txBody>
      </p:sp>
      <p:pic>
        <p:nvPicPr>
          <p:cNvPr id="58" name="Imagen 5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87" y="-19957"/>
            <a:ext cx="3083578" cy="717259"/>
          </a:xfrm>
          <a:prstGeom prst="rect">
            <a:avLst/>
          </a:prstGeom>
        </p:spPr>
      </p:pic>
      <p:sp>
        <p:nvSpPr>
          <p:cNvPr id="59" name="Marcador de contenido 2"/>
          <p:cNvSpPr txBox="1">
            <a:spLocks/>
          </p:cNvSpPr>
          <p:nvPr/>
        </p:nvSpPr>
        <p:spPr>
          <a:xfrm>
            <a:off x="4376226" y="119304"/>
            <a:ext cx="4941065" cy="4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latin typeface="Frutiger LT for BNS Medium"/>
                <a:cs typeface="Frutiger LT for BNS Medium"/>
              </a:rPr>
              <a:t>Políticas Figuras de Crédito</a:t>
            </a:r>
            <a:endParaRPr lang="es-ES" sz="2400" b="1" dirty="0">
              <a:latin typeface="Frutiger LT for BNS Medium"/>
              <a:cs typeface="Frutiger LT for BNS Medium"/>
            </a:endParaRPr>
          </a:p>
        </p:txBody>
      </p:sp>
      <p:grpSp>
        <p:nvGrpSpPr>
          <p:cNvPr id="60" name="Grupo 59"/>
          <p:cNvGrpSpPr/>
          <p:nvPr/>
        </p:nvGrpSpPr>
        <p:grpSpPr>
          <a:xfrm>
            <a:off x="3690102" y="21622"/>
            <a:ext cx="664184" cy="664184"/>
            <a:chOff x="2322881" y="1536358"/>
            <a:chExt cx="666514" cy="666514"/>
          </a:xfrm>
        </p:grpSpPr>
        <p:grpSp>
          <p:nvGrpSpPr>
            <p:cNvPr id="61" name="Grupo 60"/>
            <p:cNvGrpSpPr/>
            <p:nvPr/>
          </p:nvGrpSpPr>
          <p:grpSpPr>
            <a:xfrm>
              <a:off x="2322881" y="1536358"/>
              <a:ext cx="666514" cy="666514"/>
              <a:chOff x="7177548" y="99293"/>
              <a:chExt cx="521110" cy="521110"/>
            </a:xfrm>
          </p:grpSpPr>
          <p:sp>
            <p:nvSpPr>
              <p:cNvPr id="63" name="Elipse 62"/>
              <p:cNvSpPr/>
              <p:nvPr/>
            </p:nvSpPr>
            <p:spPr>
              <a:xfrm>
                <a:off x="7177548" y="99293"/>
                <a:ext cx="521110" cy="5211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64" name="Elipse 63"/>
              <p:cNvSpPr/>
              <p:nvPr/>
            </p:nvSpPr>
            <p:spPr>
              <a:xfrm>
                <a:off x="7208216" y="129048"/>
                <a:ext cx="442125" cy="442125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sp>
          <p:nvSpPr>
            <p:cNvPr id="62" name="Freeform 12">
              <a:extLst>
                <a:ext uri="{FF2B5EF4-FFF2-40B4-BE49-F238E27FC236}">
                  <a16:creationId xmlns:a16="http://schemas.microsoft.com/office/drawing/2014/main" id="{0DE1776E-F9CB-7D44-8673-59F2F64498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8270" y="1704277"/>
              <a:ext cx="293161" cy="293161"/>
            </a:xfrm>
            <a:custGeom>
              <a:avLst/>
              <a:gdLst>
                <a:gd name="T0" fmla="*/ 291 w 987"/>
                <a:gd name="T1" fmla="*/ 986 h 987"/>
                <a:gd name="T2" fmla="*/ 291 w 987"/>
                <a:gd name="T3" fmla="*/ 645 h 987"/>
                <a:gd name="T4" fmla="*/ 340 w 987"/>
                <a:gd name="T5" fmla="*/ 596 h 987"/>
                <a:gd name="T6" fmla="*/ 633 w 987"/>
                <a:gd name="T7" fmla="*/ 596 h 987"/>
                <a:gd name="T8" fmla="*/ 682 w 987"/>
                <a:gd name="T9" fmla="*/ 645 h 987"/>
                <a:gd name="T10" fmla="*/ 682 w 987"/>
                <a:gd name="T11" fmla="*/ 986 h 987"/>
                <a:gd name="T12" fmla="*/ 0 w 987"/>
                <a:gd name="T13" fmla="*/ 392 h 987"/>
                <a:gd name="T14" fmla="*/ 0 w 987"/>
                <a:gd name="T15" fmla="*/ 937 h 987"/>
                <a:gd name="T16" fmla="*/ 41 w 987"/>
                <a:gd name="T17" fmla="*/ 986 h 987"/>
                <a:gd name="T18" fmla="*/ 289 w 987"/>
                <a:gd name="T19" fmla="*/ 986 h 987"/>
                <a:gd name="T20" fmla="*/ 0 w 987"/>
                <a:gd name="T21" fmla="*/ 390 h 987"/>
                <a:gd name="T22" fmla="*/ 494 w 987"/>
                <a:gd name="T23" fmla="*/ 0 h 987"/>
                <a:gd name="T24" fmla="*/ 987 w 987"/>
                <a:gd name="T25" fmla="*/ 390 h 987"/>
                <a:gd name="T26" fmla="*/ 681 w 987"/>
                <a:gd name="T27" fmla="*/ 987 h 987"/>
                <a:gd name="T28" fmla="*/ 935 w 987"/>
                <a:gd name="T29" fmla="*/ 987 h 987"/>
                <a:gd name="T30" fmla="*/ 987 w 987"/>
                <a:gd name="T31" fmla="*/ 938 h 987"/>
                <a:gd name="T32" fmla="*/ 987 w 987"/>
                <a:gd name="T33" fmla="*/ 400 h 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7" h="987">
                  <a:moveTo>
                    <a:pt x="291" y="986"/>
                  </a:moveTo>
                  <a:lnTo>
                    <a:pt x="291" y="645"/>
                  </a:lnTo>
                  <a:cubicBezTo>
                    <a:pt x="291" y="618"/>
                    <a:pt x="313" y="596"/>
                    <a:pt x="340" y="596"/>
                  </a:cubicBezTo>
                  <a:lnTo>
                    <a:pt x="633" y="596"/>
                  </a:lnTo>
                  <a:cubicBezTo>
                    <a:pt x="660" y="596"/>
                    <a:pt x="682" y="618"/>
                    <a:pt x="682" y="645"/>
                  </a:cubicBezTo>
                  <a:lnTo>
                    <a:pt x="682" y="986"/>
                  </a:lnTo>
                  <a:moveTo>
                    <a:pt x="0" y="392"/>
                  </a:moveTo>
                  <a:lnTo>
                    <a:pt x="0" y="937"/>
                  </a:lnTo>
                  <a:cubicBezTo>
                    <a:pt x="0" y="964"/>
                    <a:pt x="18" y="986"/>
                    <a:pt x="41" y="986"/>
                  </a:cubicBezTo>
                  <a:lnTo>
                    <a:pt x="289" y="986"/>
                  </a:lnTo>
                  <a:moveTo>
                    <a:pt x="0" y="390"/>
                  </a:moveTo>
                  <a:lnTo>
                    <a:pt x="494" y="0"/>
                  </a:lnTo>
                  <a:lnTo>
                    <a:pt x="987" y="390"/>
                  </a:lnTo>
                  <a:moveTo>
                    <a:pt x="681" y="987"/>
                  </a:moveTo>
                  <a:lnTo>
                    <a:pt x="935" y="987"/>
                  </a:lnTo>
                  <a:cubicBezTo>
                    <a:pt x="964" y="987"/>
                    <a:pt x="987" y="965"/>
                    <a:pt x="987" y="938"/>
                  </a:cubicBezTo>
                  <a:lnTo>
                    <a:pt x="987" y="400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</p:grpSp>
      <p:pic>
        <p:nvPicPr>
          <p:cNvPr id="65" name="Imagen 64" descr="abajo interior_Mesa de trabajo 1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6" y="6391564"/>
            <a:ext cx="12192000" cy="47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 descr="Imagen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" name="AutoShape 16" descr="Resultado de imagen para money bag red icon 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5" name="Picture 4" descr="Resultado de imagen para couple icons pn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215" b="49030"/>
          <a:stretch/>
        </p:blipFill>
        <p:spPr bwMode="auto">
          <a:xfrm>
            <a:off x="422531" y="1767018"/>
            <a:ext cx="1061567" cy="92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Resultado de imagen para couple icons pn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68" b="49030"/>
          <a:stretch/>
        </p:blipFill>
        <p:spPr bwMode="auto">
          <a:xfrm>
            <a:off x="1663918" y="1282947"/>
            <a:ext cx="1244904" cy="108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Imagen relacionada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6" t="14043" r="16323" b="15471"/>
          <a:stretch/>
        </p:blipFill>
        <p:spPr bwMode="auto">
          <a:xfrm>
            <a:off x="1406169" y="2219316"/>
            <a:ext cx="433368" cy="43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Resultado de imagen para ojo turco rojo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72" t="70780" r="9747" b="11308"/>
          <a:stretch/>
        </p:blipFill>
        <p:spPr bwMode="auto">
          <a:xfrm>
            <a:off x="11459945" y="5588304"/>
            <a:ext cx="656343" cy="62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24 CuadroTexto">
            <a:extLst>
              <a:ext uri="{FF2B5EF4-FFF2-40B4-BE49-F238E27FC236}">
                <a16:creationId xmlns:a16="http://schemas.microsoft.com/office/drawing/2014/main" id="{1ECCBFD0-FB45-487E-9AD7-F3F89E3E8770}"/>
              </a:ext>
            </a:extLst>
          </p:cNvPr>
          <p:cNvSpPr txBox="1"/>
          <p:nvPr/>
        </p:nvSpPr>
        <p:spPr>
          <a:xfrm>
            <a:off x="2968191" y="1537574"/>
            <a:ext cx="40810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SzPct val="120000"/>
              <a:buBlip>
                <a:blip r:embed="rId7"/>
              </a:buBlip>
            </a:pPr>
            <a:r>
              <a:rPr lang="es-MX" sz="2000" b="1" dirty="0" smtClean="0">
                <a:solidFill>
                  <a:srgbClr val="C00000"/>
                </a:solidFill>
              </a:rPr>
              <a:t>Cónyuge</a:t>
            </a:r>
            <a:r>
              <a:rPr lang="es-MX" sz="2000" dirty="0" smtClean="0"/>
              <a:t> </a:t>
            </a:r>
            <a:r>
              <a:rPr lang="es-MX" sz="2000" dirty="0"/>
              <a:t>	</a:t>
            </a:r>
            <a:r>
              <a:rPr lang="es-MX" sz="2000" dirty="0" smtClean="0"/>
              <a:t>=  </a:t>
            </a:r>
            <a:r>
              <a:rPr lang="es-MX" sz="2000" b="1" dirty="0" smtClean="0"/>
              <a:t>Coacreditado</a:t>
            </a:r>
          </a:p>
          <a:p>
            <a:pPr algn="just">
              <a:buSzPct val="120000"/>
            </a:pPr>
            <a:r>
              <a:rPr lang="es-MX" sz="2000" dirty="0" smtClean="0"/>
              <a:t>(unión libre)</a:t>
            </a:r>
          </a:p>
          <a:p>
            <a:pPr algn="just">
              <a:buSzPct val="120000"/>
            </a:pPr>
            <a:endParaRPr lang="es-MX" sz="2000" dirty="0" smtClean="0"/>
          </a:p>
          <a:p>
            <a:pPr marL="285750" indent="-285750" algn="just">
              <a:lnSpc>
                <a:spcPct val="150000"/>
              </a:lnSpc>
              <a:buSzPct val="120000"/>
              <a:buBlip>
                <a:blip r:embed="rId7"/>
              </a:buBlip>
            </a:pPr>
            <a:r>
              <a:rPr lang="es-MX" sz="2000" b="1" dirty="0" smtClean="0">
                <a:solidFill>
                  <a:srgbClr val="C00000"/>
                </a:solidFill>
              </a:rPr>
              <a:t>Padre	</a:t>
            </a:r>
            <a:r>
              <a:rPr lang="es-MX" sz="2000" dirty="0" smtClean="0"/>
              <a:t>	</a:t>
            </a:r>
          </a:p>
          <a:p>
            <a:pPr marL="285750" indent="-285750" algn="just">
              <a:lnSpc>
                <a:spcPct val="150000"/>
              </a:lnSpc>
              <a:buSzPct val="120000"/>
              <a:buBlip>
                <a:blip r:embed="rId7"/>
              </a:buBlip>
            </a:pPr>
            <a:r>
              <a:rPr lang="es-MX" sz="2000" b="1" dirty="0" smtClean="0">
                <a:solidFill>
                  <a:srgbClr val="C00000"/>
                </a:solidFill>
              </a:rPr>
              <a:t>Madre</a:t>
            </a:r>
            <a:r>
              <a:rPr lang="es-MX" sz="2000" dirty="0" smtClean="0"/>
              <a:t>	</a:t>
            </a:r>
          </a:p>
          <a:p>
            <a:pPr marL="285750" indent="-285750" algn="just">
              <a:lnSpc>
                <a:spcPct val="150000"/>
              </a:lnSpc>
              <a:buSzPct val="120000"/>
              <a:buBlip>
                <a:blip r:embed="rId7"/>
              </a:buBlip>
            </a:pPr>
            <a:r>
              <a:rPr lang="es-MX" sz="2000" b="1" dirty="0" smtClean="0">
                <a:solidFill>
                  <a:srgbClr val="C00000"/>
                </a:solidFill>
              </a:rPr>
              <a:t>Hijos	</a:t>
            </a:r>
            <a:r>
              <a:rPr lang="es-MX" sz="2000" dirty="0" smtClean="0"/>
              <a:t>	</a:t>
            </a:r>
            <a:endParaRPr lang="es-MX" sz="2000" dirty="0"/>
          </a:p>
          <a:p>
            <a:pPr marL="285750" indent="-285750" algn="just">
              <a:lnSpc>
                <a:spcPct val="150000"/>
              </a:lnSpc>
              <a:buSzPct val="120000"/>
              <a:buBlip>
                <a:blip r:embed="rId7"/>
              </a:buBlip>
            </a:pPr>
            <a:r>
              <a:rPr lang="es-MX" sz="2000" b="1" dirty="0" smtClean="0">
                <a:solidFill>
                  <a:srgbClr val="C00000"/>
                </a:solidFill>
              </a:rPr>
              <a:t>Hermanos</a:t>
            </a:r>
            <a:r>
              <a:rPr lang="es-MX" sz="2000" dirty="0" smtClean="0"/>
              <a:t>	</a:t>
            </a:r>
            <a:endParaRPr lang="es-MX" sz="2000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AF0EEBEA-F0B7-4015-B77D-50572CEB0B9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4569017" y="2598366"/>
            <a:ext cx="255994" cy="1823954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4974137" y="3366905"/>
            <a:ext cx="2152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=  </a:t>
            </a:r>
            <a:r>
              <a:rPr lang="es-MX" b="1" dirty="0" smtClean="0"/>
              <a:t>Obligado Solidario</a:t>
            </a:r>
            <a:endParaRPr lang="es-MX" b="1" dirty="0"/>
          </a:p>
        </p:txBody>
      </p:sp>
      <p:sp>
        <p:nvSpPr>
          <p:cNvPr id="17" name="7 CuadroTexto"/>
          <p:cNvSpPr txBox="1"/>
          <p:nvPr/>
        </p:nvSpPr>
        <p:spPr>
          <a:xfrm>
            <a:off x="345728" y="4757205"/>
            <a:ext cx="7127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Titular </a:t>
            </a:r>
            <a:r>
              <a:rPr lang="es-MX" sz="1600" dirty="0"/>
              <a:t>del crédito y </a:t>
            </a:r>
            <a:r>
              <a:rPr lang="es-MX" sz="1600" dirty="0" smtClean="0"/>
              <a:t>dueño </a:t>
            </a:r>
            <a:r>
              <a:rPr lang="es-MX" sz="1600" dirty="0"/>
              <a:t>del inmueble, responsable ante </a:t>
            </a:r>
            <a:r>
              <a:rPr lang="es-MX" sz="1600" dirty="0" smtClean="0"/>
              <a:t>el Banco para el pago del crédito</a:t>
            </a:r>
            <a:endParaRPr lang="es-MX" sz="1600" dirty="0"/>
          </a:p>
        </p:txBody>
      </p:sp>
      <p:sp>
        <p:nvSpPr>
          <p:cNvPr id="18" name="11 CuadroTexto"/>
          <p:cNvSpPr txBox="1"/>
          <p:nvPr/>
        </p:nvSpPr>
        <p:spPr>
          <a:xfrm>
            <a:off x="7203419" y="1293327"/>
            <a:ext cx="4371104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s-MX" dirty="0" smtClean="0"/>
              <a:t>Es </a:t>
            </a:r>
            <a:r>
              <a:rPr lang="es-MX" dirty="0"/>
              <a:t>aquel que suma ingresos para alcanzar la </a:t>
            </a:r>
            <a:r>
              <a:rPr lang="es-MX" dirty="0" smtClean="0"/>
              <a:t>relación </a:t>
            </a:r>
            <a:r>
              <a:rPr lang="es-MX" dirty="0"/>
              <a:t>de mensualidad-pago, </a:t>
            </a:r>
            <a:r>
              <a:rPr lang="es-MX" dirty="0" smtClean="0"/>
              <a:t>también </a:t>
            </a:r>
            <a:r>
              <a:rPr lang="es-MX" dirty="0"/>
              <a:t>adquiere las </a:t>
            </a:r>
            <a:r>
              <a:rPr lang="es-MX" dirty="0" smtClean="0"/>
              <a:t>obligaciones y derechos </a:t>
            </a:r>
            <a:r>
              <a:rPr lang="es-MX" dirty="0"/>
              <a:t>del </a:t>
            </a:r>
            <a:r>
              <a:rPr lang="es-MX" dirty="0" smtClean="0"/>
              <a:t>acreditado</a:t>
            </a:r>
            <a:r>
              <a:rPr lang="es-MX" dirty="0"/>
              <a:t> </a:t>
            </a:r>
            <a:r>
              <a:rPr lang="es-MX" dirty="0" smtClean="0"/>
              <a:t>y se </a:t>
            </a:r>
            <a:r>
              <a:rPr lang="es-MX" dirty="0"/>
              <a:t>obliga con </a:t>
            </a:r>
            <a:r>
              <a:rPr lang="es-MX" dirty="0" smtClean="0"/>
              <a:t>el pago del crédito</a:t>
            </a:r>
            <a:endParaRPr lang="es-MX" dirty="0"/>
          </a:p>
        </p:txBody>
      </p:sp>
      <p:sp>
        <p:nvSpPr>
          <p:cNvPr id="22" name="16 CuadroTexto"/>
          <p:cNvSpPr txBox="1"/>
          <p:nvPr/>
        </p:nvSpPr>
        <p:spPr>
          <a:xfrm>
            <a:off x="7203419" y="3027055"/>
            <a:ext cx="43711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 smtClean="0"/>
              <a:t>Persona que </a:t>
            </a:r>
            <a:r>
              <a:rPr lang="es-MX" dirty="0"/>
              <a:t>responde conjunta e ilimitadamente por la obligación crediticia adquirida por el acreditado, y no por los derechos de la propiedad, es decir no será dueño del </a:t>
            </a:r>
            <a:r>
              <a:rPr lang="es-MX" dirty="0" smtClean="0"/>
              <a:t>inmueble</a:t>
            </a:r>
            <a:endParaRPr lang="es-MX" dirty="0"/>
          </a:p>
        </p:txBody>
      </p:sp>
      <p:pic>
        <p:nvPicPr>
          <p:cNvPr id="26" name="Picture 4" descr="Resultado de imagen para couple icons pn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18" r="50215" b="64740"/>
          <a:stretch/>
        </p:blipFill>
        <p:spPr bwMode="auto">
          <a:xfrm rot="21259848">
            <a:off x="1697380" y="2530476"/>
            <a:ext cx="769989" cy="71558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upo 26"/>
          <p:cNvGrpSpPr/>
          <p:nvPr/>
        </p:nvGrpSpPr>
        <p:grpSpPr>
          <a:xfrm rot="219650">
            <a:off x="466072" y="2791495"/>
            <a:ext cx="1489764" cy="828722"/>
            <a:chOff x="1239932" y="5413652"/>
            <a:chExt cx="1564329" cy="813152"/>
          </a:xfrm>
        </p:grpSpPr>
        <p:pic>
          <p:nvPicPr>
            <p:cNvPr id="28" name="Picture 4" descr="Resultado de imagen para couple icons png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18" r="50215" b="64740"/>
            <a:stretch/>
          </p:blipFill>
          <p:spPr bwMode="auto">
            <a:xfrm rot="1755511" flipH="1">
              <a:off x="1239932" y="5475775"/>
              <a:ext cx="769950" cy="70457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9" name="Grupo 28"/>
            <p:cNvGrpSpPr/>
            <p:nvPr/>
          </p:nvGrpSpPr>
          <p:grpSpPr>
            <a:xfrm>
              <a:off x="1815026" y="5413652"/>
              <a:ext cx="989235" cy="813152"/>
              <a:chOff x="3064308" y="4405746"/>
              <a:chExt cx="1286019" cy="1016001"/>
            </a:xfrm>
          </p:grpSpPr>
          <p:pic>
            <p:nvPicPr>
              <p:cNvPr id="30" name="Picture 4" descr="Resultado de imagen para couple icons pn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368" t="5124" r="9949" b="60271"/>
              <a:stretch/>
            </p:blipFill>
            <p:spPr bwMode="auto">
              <a:xfrm>
                <a:off x="3064308" y="4405746"/>
                <a:ext cx="1286019" cy="9513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Triángulo rectángulo 30"/>
              <p:cNvSpPr/>
              <p:nvPr/>
            </p:nvSpPr>
            <p:spPr>
              <a:xfrm>
                <a:off x="3830390" y="5208389"/>
                <a:ext cx="481512" cy="148702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2" name="Rectángulo 31"/>
              <p:cNvSpPr/>
              <p:nvPr/>
            </p:nvSpPr>
            <p:spPr>
              <a:xfrm>
                <a:off x="3556000" y="5236560"/>
                <a:ext cx="274390" cy="1851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3" name="Elipse 32"/>
              <p:cNvSpPr/>
              <p:nvPr/>
            </p:nvSpPr>
            <p:spPr>
              <a:xfrm flipH="1">
                <a:off x="3830390" y="5176118"/>
                <a:ext cx="73891" cy="9271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4" name="Elipse 33"/>
              <p:cNvSpPr/>
              <p:nvPr/>
            </p:nvSpPr>
            <p:spPr>
              <a:xfrm>
                <a:off x="3482109" y="5292335"/>
                <a:ext cx="73891" cy="9292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5" name="Elipse 34"/>
              <p:cNvSpPr/>
              <p:nvPr/>
            </p:nvSpPr>
            <p:spPr>
              <a:xfrm>
                <a:off x="3515176" y="5264114"/>
                <a:ext cx="73891" cy="9292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6" name="Elipse 35"/>
              <p:cNvSpPr/>
              <p:nvPr/>
            </p:nvSpPr>
            <p:spPr>
              <a:xfrm>
                <a:off x="3443684" y="5320556"/>
                <a:ext cx="73891" cy="9292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</p:grpSp>
      <p:sp>
        <p:nvSpPr>
          <p:cNvPr id="38" name="17 CuadroTexto"/>
          <p:cNvSpPr txBox="1"/>
          <p:nvPr/>
        </p:nvSpPr>
        <p:spPr>
          <a:xfrm>
            <a:off x="307975" y="5588304"/>
            <a:ext cx="7165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dirty="0" smtClean="0"/>
              <a:t>Persona que </a:t>
            </a:r>
            <a:r>
              <a:rPr lang="es-MX" sz="1600" dirty="0"/>
              <a:t>tiene derechos reales sobre la propiedad (propietaria de un inmueble), esta figura no necesariamente participa con ingresos. Comparecerá también en el crédito como </a:t>
            </a:r>
            <a:r>
              <a:rPr lang="es-MX" sz="1600" dirty="0" smtClean="0"/>
              <a:t>obligado solidario</a:t>
            </a:r>
            <a:endParaRPr lang="es-MX" sz="1600" dirty="0"/>
          </a:p>
        </p:txBody>
      </p:sp>
      <p:sp>
        <p:nvSpPr>
          <p:cNvPr id="5" name="CuadroTexto 4"/>
          <p:cNvSpPr txBox="1"/>
          <p:nvPr/>
        </p:nvSpPr>
        <p:spPr>
          <a:xfrm>
            <a:off x="353955" y="4418962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C00000"/>
                </a:solidFill>
              </a:rPr>
              <a:t>Acreditado</a:t>
            </a:r>
            <a:endParaRPr lang="es-MX" b="1" dirty="0">
              <a:solidFill>
                <a:srgbClr val="C00000"/>
              </a:solidFill>
            </a:endParaRPr>
          </a:p>
        </p:txBody>
      </p:sp>
      <p:sp>
        <p:nvSpPr>
          <p:cNvPr id="39" name="CuadroTexto 38"/>
          <p:cNvSpPr txBox="1"/>
          <p:nvPr/>
        </p:nvSpPr>
        <p:spPr>
          <a:xfrm>
            <a:off x="323287" y="5279871"/>
            <a:ext cx="2114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C00000"/>
                </a:solidFill>
              </a:rPr>
              <a:t>Garante Hipotecario</a:t>
            </a:r>
            <a:endParaRPr lang="es-MX" b="1" dirty="0">
              <a:solidFill>
                <a:srgbClr val="C00000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7049194" y="1150749"/>
            <a:ext cx="4679554" cy="1471941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0" name="Rectángulo 39"/>
          <p:cNvSpPr/>
          <p:nvPr/>
        </p:nvSpPr>
        <p:spPr>
          <a:xfrm>
            <a:off x="7108563" y="3013101"/>
            <a:ext cx="4679554" cy="1471941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AutoShape 6" descr="Imagen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41" name="AutoShape 16" descr="Resultado de imagen para money bag red icon 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42" name="Imagen 41" descr="interior superior 2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5339"/>
          </a:xfrm>
          <a:prstGeom prst="rect">
            <a:avLst/>
          </a:prstGeom>
        </p:spPr>
      </p:pic>
      <p:sp>
        <p:nvSpPr>
          <p:cNvPr id="43" name="Marcador de contenido 2"/>
          <p:cNvSpPr txBox="1">
            <a:spLocks/>
          </p:cNvSpPr>
          <p:nvPr/>
        </p:nvSpPr>
        <p:spPr>
          <a:xfrm>
            <a:off x="2801526" y="5357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 smtClean="0">
                <a:solidFill>
                  <a:schemeClr val="bg1"/>
                </a:solidFill>
                <a:latin typeface="Frutiger LT for BNS Medium"/>
                <a:cs typeface="Frutiger LT for BNS Medium"/>
              </a:rPr>
              <a:t>2</a:t>
            </a:r>
            <a:endParaRPr lang="es-ES" dirty="0">
              <a:solidFill>
                <a:schemeClr val="bg1"/>
              </a:solidFill>
              <a:latin typeface="Frutiger LT for BNS Medium"/>
              <a:cs typeface="Frutiger LT for BNS Medium"/>
            </a:endParaRPr>
          </a:p>
        </p:txBody>
      </p:sp>
      <p:pic>
        <p:nvPicPr>
          <p:cNvPr id="44" name="Imagen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87" y="-19957"/>
            <a:ext cx="3083578" cy="717259"/>
          </a:xfrm>
          <a:prstGeom prst="rect">
            <a:avLst/>
          </a:prstGeom>
        </p:spPr>
      </p:pic>
      <p:sp>
        <p:nvSpPr>
          <p:cNvPr id="45" name="Marcador de contenido 2"/>
          <p:cNvSpPr txBox="1">
            <a:spLocks/>
          </p:cNvSpPr>
          <p:nvPr/>
        </p:nvSpPr>
        <p:spPr>
          <a:xfrm>
            <a:off x="4376226" y="119304"/>
            <a:ext cx="4941065" cy="4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latin typeface="Frutiger LT for BNS Medium"/>
                <a:cs typeface="Frutiger LT for BNS Medium"/>
              </a:rPr>
              <a:t>Políticas Figuras de Crédito</a:t>
            </a:r>
            <a:endParaRPr lang="es-ES" sz="2400" b="1" dirty="0">
              <a:latin typeface="Frutiger LT for BNS Medium"/>
              <a:cs typeface="Frutiger LT for BNS Medium"/>
            </a:endParaRPr>
          </a:p>
        </p:txBody>
      </p:sp>
      <p:grpSp>
        <p:nvGrpSpPr>
          <p:cNvPr id="46" name="Grupo 45"/>
          <p:cNvGrpSpPr/>
          <p:nvPr/>
        </p:nvGrpSpPr>
        <p:grpSpPr>
          <a:xfrm>
            <a:off x="3690102" y="21622"/>
            <a:ext cx="664184" cy="664184"/>
            <a:chOff x="2322881" y="1536358"/>
            <a:chExt cx="666514" cy="666514"/>
          </a:xfrm>
        </p:grpSpPr>
        <p:grpSp>
          <p:nvGrpSpPr>
            <p:cNvPr id="47" name="Grupo 46"/>
            <p:cNvGrpSpPr/>
            <p:nvPr/>
          </p:nvGrpSpPr>
          <p:grpSpPr>
            <a:xfrm>
              <a:off x="2322881" y="1536358"/>
              <a:ext cx="666514" cy="666514"/>
              <a:chOff x="7177548" y="99293"/>
              <a:chExt cx="521110" cy="521110"/>
            </a:xfrm>
          </p:grpSpPr>
          <p:sp>
            <p:nvSpPr>
              <p:cNvPr id="49" name="Elipse 48"/>
              <p:cNvSpPr/>
              <p:nvPr/>
            </p:nvSpPr>
            <p:spPr>
              <a:xfrm>
                <a:off x="7177548" y="99293"/>
                <a:ext cx="521110" cy="5211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50" name="Elipse 49"/>
              <p:cNvSpPr/>
              <p:nvPr/>
            </p:nvSpPr>
            <p:spPr>
              <a:xfrm>
                <a:off x="7208216" y="129048"/>
                <a:ext cx="442125" cy="442125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0DE1776E-F9CB-7D44-8673-59F2F64498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8270" y="1704277"/>
              <a:ext cx="293161" cy="293161"/>
            </a:xfrm>
            <a:custGeom>
              <a:avLst/>
              <a:gdLst>
                <a:gd name="T0" fmla="*/ 291 w 987"/>
                <a:gd name="T1" fmla="*/ 986 h 987"/>
                <a:gd name="T2" fmla="*/ 291 w 987"/>
                <a:gd name="T3" fmla="*/ 645 h 987"/>
                <a:gd name="T4" fmla="*/ 340 w 987"/>
                <a:gd name="T5" fmla="*/ 596 h 987"/>
                <a:gd name="T6" fmla="*/ 633 w 987"/>
                <a:gd name="T7" fmla="*/ 596 h 987"/>
                <a:gd name="T8" fmla="*/ 682 w 987"/>
                <a:gd name="T9" fmla="*/ 645 h 987"/>
                <a:gd name="T10" fmla="*/ 682 w 987"/>
                <a:gd name="T11" fmla="*/ 986 h 987"/>
                <a:gd name="T12" fmla="*/ 0 w 987"/>
                <a:gd name="T13" fmla="*/ 392 h 987"/>
                <a:gd name="T14" fmla="*/ 0 w 987"/>
                <a:gd name="T15" fmla="*/ 937 h 987"/>
                <a:gd name="T16" fmla="*/ 41 w 987"/>
                <a:gd name="T17" fmla="*/ 986 h 987"/>
                <a:gd name="T18" fmla="*/ 289 w 987"/>
                <a:gd name="T19" fmla="*/ 986 h 987"/>
                <a:gd name="T20" fmla="*/ 0 w 987"/>
                <a:gd name="T21" fmla="*/ 390 h 987"/>
                <a:gd name="T22" fmla="*/ 494 w 987"/>
                <a:gd name="T23" fmla="*/ 0 h 987"/>
                <a:gd name="T24" fmla="*/ 987 w 987"/>
                <a:gd name="T25" fmla="*/ 390 h 987"/>
                <a:gd name="T26" fmla="*/ 681 w 987"/>
                <a:gd name="T27" fmla="*/ 987 h 987"/>
                <a:gd name="T28" fmla="*/ 935 w 987"/>
                <a:gd name="T29" fmla="*/ 987 h 987"/>
                <a:gd name="T30" fmla="*/ 987 w 987"/>
                <a:gd name="T31" fmla="*/ 938 h 987"/>
                <a:gd name="T32" fmla="*/ 987 w 987"/>
                <a:gd name="T33" fmla="*/ 400 h 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7" h="987">
                  <a:moveTo>
                    <a:pt x="291" y="986"/>
                  </a:moveTo>
                  <a:lnTo>
                    <a:pt x="291" y="645"/>
                  </a:lnTo>
                  <a:cubicBezTo>
                    <a:pt x="291" y="618"/>
                    <a:pt x="313" y="596"/>
                    <a:pt x="340" y="596"/>
                  </a:cubicBezTo>
                  <a:lnTo>
                    <a:pt x="633" y="596"/>
                  </a:lnTo>
                  <a:cubicBezTo>
                    <a:pt x="660" y="596"/>
                    <a:pt x="682" y="618"/>
                    <a:pt x="682" y="645"/>
                  </a:cubicBezTo>
                  <a:lnTo>
                    <a:pt x="682" y="986"/>
                  </a:lnTo>
                  <a:moveTo>
                    <a:pt x="0" y="392"/>
                  </a:moveTo>
                  <a:lnTo>
                    <a:pt x="0" y="937"/>
                  </a:lnTo>
                  <a:cubicBezTo>
                    <a:pt x="0" y="964"/>
                    <a:pt x="18" y="986"/>
                    <a:pt x="41" y="986"/>
                  </a:cubicBezTo>
                  <a:lnTo>
                    <a:pt x="289" y="986"/>
                  </a:lnTo>
                  <a:moveTo>
                    <a:pt x="0" y="390"/>
                  </a:moveTo>
                  <a:lnTo>
                    <a:pt x="494" y="0"/>
                  </a:lnTo>
                  <a:lnTo>
                    <a:pt x="987" y="390"/>
                  </a:lnTo>
                  <a:moveTo>
                    <a:pt x="681" y="987"/>
                  </a:moveTo>
                  <a:lnTo>
                    <a:pt x="935" y="987"/>
                  </a:lnTo>
                  <a:cubicBezTo>
                    <a:pt x="964" y="987"/>
                    <a:pt x="987" y="965"/>
                    <a:pt x="987" y="938"/>
                  </a:cubicBezTo>
                  <a:lnTo>
                    <a:pt x="987" y="400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196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 descr="Imagen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" name="AutoShape 16" descr="Resultado de imagen para money bag red icon 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5" name="Picture 4" descr="Resultado de imagen para couple icons pn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215" b="49030"/>
          <a:stretch/>
        </p:blipFill>
        <p:spPr bwMode="auto">
          <a:xfrm>
            <a:off x="458615" y="2912912"/>
            <a:ext cx="1637254" cy="142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Resultado de imagen para couple icons pn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68" b="49030"/>
          <a:stretch/>
        </p:blipFill>
        <p:spPr bwMode="auto">
          <a:xfrm>
            <a:off x="2419300" y="2597229"/>
            <a:ext cx="1867298" cy="162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6831" y="3898456"/>
            <a:ext cx="872981" cy="87298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1620" y="3898456"/>
            <a:ext cx="905885" cy="905885"/>
          </a:xfrm>
          <a:prstGeom prst="rect">
            <a:avLst/>
          </a:prstGeom>
        </p:spPr>
      </p:pic>
      <p:pic>
        <p:nvPicPr>
          <p:cNvPr id="3090" name="Picture 18" descr="Imagen relacionada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6" t="14043" r="16323" b="15471"/>
          <a:stretch/>
        </p:blipFill>
        <p:spPr bwMode="auto">
          <a:xfrm>
            <a:off x="1912466" y="3986322"/>
            <a:ext cx="619795" cy="65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24 CuadroTexto">
            <a:extLst>
              <a:ext uri="{FF2B5EF4-FFF2-40B4-BE49-F238E27FC236}">
                <a16:creationId xmlns:a16="http://schemas.microsoft.com/office/drawing/2014/main" id="{1ECCBFD0-FB45-487E-9AD7-F3F89E3E8770}"/>
              </a:ext>
            </a:extLst>
          </p:cNvPr>
          <p:cNvSpPr txBox="1"/>
          <p:nvPr/>
        </p:nvSpPr>
        <p:spPr>
          <a:xfrm>
            <a:off x="4610029" y="1716528"/>
            <a:ext cx="597412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SzPct val="120000"/>
              <a:buBlip>
                <a:blip r:embed="rId6"/>
              </a:buBlip>
            </a:pPr>
            <a:r>
              <a:rPr lang="es-MX" sz="2000" b="1" dirty="0">
                <a:solidFill>
                  <a:srgbClr val="C00000"/>
                </a:solidFill>
              </a:rPr>
              <a:t>Cónyuges</a:t>
            </a:r>
            <a:r>
              <a:rPr lang="es-MX" sz="2000" dirty="0"/>
              <a:t> 	=  100% de los ingresos comprobables</a:t>
            </a:r>
          </a:p>
          <a:p>
            <a:pPr algn="just">
              <a:buSzPct val="120000"/>
            </a:pPr>
            <a:endParaRPr lang="es-MX" sz="2000" dirty="0"/>
          </a:p>
          <a:p>
            <a:pPr marL="800100" lvl="1" indent="-342900" algn="just">
              <a:buSzPct val="120000"/>
              <a:buBlip>
                <a:blip r:embed="rId7"/>
              </a:buBlip>
            </a:pPr>
            <a:r>
              <a:rPr lang="es-MX" sz="2000" b="1" dirty="0" smtClean="0">
                <a:solidFill>
                  <a:srgbClr val="0070C0"/>
                </a:solidFill>
              </a:rPr>
              <a:t>Se </a:t>
            </a:r>
            <a:r>
              <a:rPr lang="es-MX" sz="2000" b="1" dirty="0">
                <a:solidFill>
                  <a:srgbClr val="0070C0"/>
                </a:solidFill>
              </a:rPr>
              <a:t>puede consolidar ingresos en unión libre sin tener que presentar carta concubinato o demostrar hijos en común</a:t>
            </a:r>
          </a:p>
          <a:p>
            <a:pPr marL="285750" indent="-285750" algn="just">
              <a:buSzPct val="120000"/>
              <a:buBlip>
                <a:blip r:embed="rId6"/>
              </a:buBlip>
            </a:pPr>
            <a:endParaRPr lang="es-MX" sz="2000" dirty="0" smtClean="0"/>
          </a:p>
          <a:p>
            <a:pPr marL="285750" indent="-285750" algn="just">
              <a:buSzPct val="120000"/>
              <a:buBlip>
                <a:blip r:embed="rId6"/>
              </a:buBlip>
            </a:pPr>
            <a:r>
              <a:rPr lang="es-MX" sz="2000" b="1" dirty="0" smtClean="0">
                <a:solidFill>
                  <a:srgbClr val="C00000"/>
                </a:solidFill>
              </a:rPr>
              <a:t>Padre	</a:t>
            </a:r>
            <a:r>
              <a:rPr lang="es-MX" sz="2000" dirty="0" smtClean="0"/>
              <a:t>	= 50% de los ingresos comprobables</a:t>
            </a:r>
          </a:p>
          <a:p>
            <a:pPr marL="285750" indent="-285750" algn="just">
              <a:buSzPct val="120000"/>
              <a:buBlip>
                <a:blip r:embed="rId6"/>
              </a:buBlip>
            </a:pPr>
            <a:endParaRPr lang="es-MX" sz="2000" dirty="0"/>
          </a:p>
          <a:p>
            <a:pPr marL="285750" indent="-285750" algn="just">
              <a:buSzPct val="120000"/>
              <a:buBlip>
                <a:blip r:embed="rId6"/>
              </a:buBlip>
            </a:pPr>
            <a:r>
              <a:rPr lang="es-MX" sz="2000" b="1" dirty="0" smtClean="0">
                <a:solidFill>
                  <a:srgbClr val="C00000"/>
                </a:solidFill>
              </a:rPr>
              <a:t>Madre</a:t>
            </a:r>
            <a:r>
              <a:rPr lang="es-MX" sz="2000" dirty="0" smtClean="0"/>
              <a:t>	= 50% de los ingresos comprobables</a:t>
            </a:r>
          </a:p>
          <a:p>
            <a:pPr marL="285750" indent="-285750" algn="just">
              <a:buSzPct val="120000"/>
              <a:buBlip>
                <a:blip r:embed="rId6"/>
              </a:buBlip>
            </a:pPr>
            <a:endParaRPr lang="es-MX" sz="2000" dirty="0"/>
          </a:p>
          <a:p>
            <a:pPr marL="285750" indent="-285750" algn="just">
              <a:buSzPct val="120000"/>
              <a:buBlip>
                <a:blip r:embed="rId6"/>
              </a:buBlip>
            </a:pPr>
            <a:r>
              <a:rPr lang="es-MX" sz="2000" b="1" dirty="0" smtClean="0">
                <a:solidFill>
                  <a:srgbClr val="C00000"/>
                </a:solidFill>
              </a:rPr>
              <a:t>Hijos	</a:t>
            </a:r>
            <a:r>
              <a:rPr lang="es-MX" sz="2000" dirty="0" smtClean="0"/>
              <a:t>	= 50% de los ingresos comprobables</a:t>
            </a:r>
          </a:p>
          <a:p>
            <a:pPr marL="285750" indent="-285750" algn="just">
              <a:buSzPct val="120000"/>
              <a:buBlip>
                <a:blip r:embed="rId6"/>
              </a:buBlip>
            </a:pPr>
            <a:endParaRPr lang="es-MX" sz="2000" dirty="0"/>
          </a:p>
          <a:p>
            <a:pPr marL="285750" indent="-285750" algn="just">
              <a:buSzPct val="120000"/>
              <a:buBlip>
                <a:blip r:embed="rId6"/>
              </a:buBlip>
            </a:pPr>
            <a:r>
              <a:rPr lang="es-MX" sz="2000" b="1" dirty="0" smtClean="0">
                <a:solidFill>
                  <a:srgbClr val="C00000"/>
                </a:solidFill>
              </a:rPr>
              <a:t>Hermanos</a:t>
            </a:r>
            <a:r>
              <a:rPr lang="es-MX" sz="2000" dirty="0" smtClean="0"/>
              <a:t>	= 50% de los ingresos comprobables</a:t>
            </a:r>
            <a:endParaRPr lang="es-MX" sz="2000" dirty="0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D2596B02-E226-42C9-A1EA-142379045B53}"/>
              </a:ext>
            </a:extLst>
          </p:cNvPr>
          <p:cNvSpPr/>
          <p:nvPr/>
        </p:nvSpPr>
        <p:spPr>
          <a:xfrm>
            <a:off x="307975" y="1085383"/>
            <a:ext cx="467833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Scotia Headline" panose="020B0703020203020204" pitchFamily="34" charset="0"/>
                <a:ea typeface="Scotia Headline" panose="020B0703020203020204" pitchFamily="34" charset="0"/>
              </a:rPr>
              <a:t>Consolidación de Ingresos</a:t>
            </a:r>
            <a:endParaRPr lang="es-ES" sz="2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latin typeface="Scotia Headline" panose="020B0703020203020204" pitchFamily="34" charset="0"/>
              <a:ea typeface="Scotia Headline" panose="020B0703020203020204" pitchFamily="34" charset="0"/>
            </a:endParaRPr>
          </a:p>
        </p:txBody>
      </p:sp>
      <p:pic>
        <p:nvPicPr>
          <p:cNvPr id="21" name="Picture 2" descr="Resultado de imagen para ojo turco rojo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72" t="70780" r="9747" b="11308"/>
          <a:stretch/>
        </p:blipFill>
        <p:spPr bwMode="auto">
          <a:xfrm>
            <a:off x="11338503" y="5495289"/>
            <a:ext cx="656343" cy="62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 descr="interior superior 2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5339"/>
          </a:xfrm>
          <a:prstGeom prst="rect">
            <a:avLst/>
          </a:prstGeom>
        </p:spPr>
      </p:pic>
      <p:sp>
        <p:nvSpPr>
          <p:cNvPr id="13" name="Marcador de contenido 2"/>
          <p:cNvSpPr txBox="1">
            <a:spLocks/>
          </p:cNvSpPr>
          <p:nvPr/>
        </p:nvSpPr>
        <p:spPr>
          <a:xfrm>
            <a:off x="2801526" y="5357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 smtClean="0">
                <a:solidFill>
                  <a:schemeClr val="bg1"/>
                </a:solidFill>
                <a:latin typeface="Frutiger LT for BNS Medium"/>
                <a:cs typeface="Frutiger LT for BNS Medium"/>
              </a:rPr>
              <a:t>2</a:t>
            </a:r>
            <a:endParaRPr lang="es-ES" dirty="0">
              <a:solidFill>
                <a:schemeClr val="bg1"/>
              </a:solidFill>
              <a:latin typeface="Frutiger LT for BNS Medium"/>
              <a:cs typeface="Frutiger LT for BNS Medium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87" y="-19957"/>
            <a:ext cx="3083578" cy="717259"/>
          </a:xfrm>
          <a:prstGeom prst="rect">
            <a:avLst/>
          </a:prstGeom>
        </p:spPr>
      </p:pic>
      <p:sp>
        <p:nvSpPr>
          <p:cNvPr id="17" name="Marcador de contenido 2"/>
          <p:cNvSpPr txBox="1">
            <a:spLocks/>
          </p:cNvSpPr>
          <p:nvPr/>
        </p:nvSpPr>
        <p:spPr>
          <a:xfrm>
            <a:off x="4376226" y="119304"/>
            <a:ext cx="4941065" cy="4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latin typeface="Frutiger LT for BNS Medium"/>
                <a:cs typeface="Frutiger LT for BNS Medium"/>
              </a:rPr>
              <a:t>Políticas de ingresos</a:t>
            </a:r>
            <a:endParaRPr lang="es-ES" sz="2400" b="1" dirty="0">
              <a:latin typeface="Frutiger LT for BNS Medium"/>
              <a:cs typeface="Frutiger LT for BNS Medium"/>
            </a:endParaRPr>
          </a:p>
        </p:txBody>
      </p:sp>
      <p:grpSp>
        <p:nvGrpSpPr>
          <p:cNvPr id="18" name="Grupo 17"/>
          <p:cNvGrpSpPr/>
          <p:nvPr/>
        </p:nvGrpSpPr>
        <p:grpSpPr>
          <a:xfrm>
            <a:off x="3690102" y="21622"/>
            <a:ext cx="664184" cy="664184"/>
            <a:chOff x="2322881" y="1536358"/>
            <a:chExt cx="666514" cy="666514"/>
          </a:xfrm>
        </p:grpSpPr>
        <p:grpSp>
          <p:nvGrpSpPr>
            <p:cNvPr id="22" name="Grupo 21"/>
            <p:cNvGrpSpPr/>
            <p:nvPr/>
          </p:nvGrpSpPr>
          <p:grpSpPr>
            <a:xfrm>
              <a:off x="2322881" y="1536358"/>
              <a:ext cx="666514" cy="666514"/>
              <a:chOff x="7177548" y="99293"/>
              <a:chExt cx="521110" cy="521110"/>
            </a:xfrm>
          </p:grpSpPr>
          <p:sp>
            <p:nvSpPr>
              <p:cNvPr id="24" name="Elipse 23"/>
              <p:cNvSpPr/>
              <p:nvPr/>
            </p:nvSpPr>
            <p:spPr>
              <a:xfrm>
                <a:off x="7177548" y="99293"/>
                <a:ext cx="521110" cy="5211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5" name="Elipse 24"/>
              <p:cNvSpPr/>
              <p:nvPr/>
            </p:nvSpPr>
            <p:spPr>
              <a:xfrm>
                <a:off x="7208216" y="129048"/>
                <a:ext cx="442125" cy="442125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0DE1776E-F9CB-7D44-8673-59F2F64498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8270" y="1704277"/>
              <a:ext cx="293161" cy="293161"/>
            </a:xfrm>
            <a:custGeom>
              <a:avLst/>
              <a:gdLst>
                <a:gd name="T0" fmla="*/ 291 w 987"/>
                <a:gd name="T1" fmla="*/ 986 h 987"/>
                <a:gd name="T2" fmla="*/ 291 w 987"/>
                <a:gd name="T3" fmla="*/ 645 h 987"/>
                <a:gd name="T4" fmla="*/ 340 w 987"/>
                <a:gd name="T5" fmla="*/ 596 h 987"/>
                <a:gd name="T6" fmla="*/ 633 w 987"/>
                <a:gd name="T7" fmla="*/ 596 h 987"/>
                <a:gd name="T8" fmla="*/ 682 w 987"/>
                <a:gd name="T9" fmla="*/ 645 h 987"/>
                <a:gd name="T10" fmla="*/ 682 w 987"/>
                <a:gd name="T11" fmla="*/ 986 h 987"/>
                <a:gd name="T12" fmla="*/ 0 w 987"/>
                <a:gd name="T13" fmla="*/ 392 h 987"/>
                <a:gd name="T14" fmla="*/ 0 w 987"/>
                <a:gd name="T15" fmla="*/ 937 h 987"/>
                <a:gd name="T16" fmla="*/ 41 w 987"/>
                <a:gd name="T17" fmla="*/ 986 h 987"/>
                <a:gd name="T18" fmla="*/ 289 w 987"/>
                <a:gd name="T19" fmla="*/ 986 h 987"/>
                <a:gd name="T20" fmla="*/ 0 w 987"/>
                <a:gd name="T21" fmla="*/ 390 h 987"/>
                <a:gd name="T22" fmla="*/ 494 w 987"/>
                <a:gd name="T23" fmla="*/ 0 h 987"/>
                <a:gd name="T24" fmla="*/ 987 w 987"/>
                <a:gd name="T25" fmla="*/ 390 h 987"/>
                <a:gd name="T26" fmla="*/ 681 w 987"/>
                <a:gd name="T27" fmla="*/ 987 h 987"/>
                <a:gd name="T28" fmla="*/ 935 w 987"/>
                <a:gd name="T29" fmla="*/ 987 h 987"/>
                <a:gd name="T30" fmla="*/ 987 w 987"/>
                <a:gd name="T31" fmla="*/ 938 h 987"/>
                <a:gd name="T32" fmla="*/ 987 w 987"/>
                <a:gd name="T33" fmla="*/ 400 h 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7" h="987">
                  <a:moveTo>
                    <a:pt x="291" y="986"/>
                  </a:moveTo>
                  <a:lnTo>
                    <a:pt x="291" y="645"/>
                  </a:lnTo>
                  <a:cubicBezTo>
                    <a:pt x="291" y="618"/>
                    <a:pt x="313" y="596"/>
                    <a:pt x="340" y="596"/>
                  </a:cubicBezTo>
                  <a:lnTo>
                    <a:pt x="633" y="596"/>
                  </a:lnTo>
                  <a:cubicBezTo>
                    <a:pt x="660" y="596"/>
                    <a:pt x="682" y="618"/>
                    <a:pt x="682" y="645"/>
                  </a:cubicBezTo>
                  <a:lnTo>
                    <a:pt x="682" y="986"/>
                  </a:lnTo>
                  <a:moveTo>
                    <a:pt x="0" y="392"/>
                  </a:moveTo>
                  <a:lnTo>
                    <a:pt x="0" y="937"/>
                  </a:lnTo>
                  <a:cubicBezTo>
                    <a:pt x="0" y="964"/>
                    <a:pt x="18" y="986"/>
                    <a:pt x="41" y="986"/>
                  </a:cubicBezTo>
                  <a:lnTo>
                    <a:pt x="289" y="986"/>
                  </a:lnTo>
                  <a:moveTo>
                    <a:pt x="0" y="390"/>
                  </a:moveTo>
                  <a:lnTo>
                    <a:pt x="494" y="0"/>
                  </a:lnTo>
                  <a:lnTo>
                    <a:pt x="987" y="390"/>
                  </a:lnTo>
                  <a:moveTo>
                    <a:pt x="681" y="987"/>
                  </a:moveTo>
                  <a:lnTo>
                    <a:pt x="935" y="987"/>
                  </a:lnTo>
                  <a:cubicBezTo>
                    <a:pt x="964" y="987"/>
                    <a:pt x="987" y="965"/>
                    <a:pt x="987" y="938"/>
                  </a:cubicBezTo>
                  <a:lnTo>
                    <a:pt x="987" y="400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043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D2596B02-E226-42C9-A1EA-142379045B53}"/>
              </a:ext>
            </a:extLst>
          </p:cNvPr>
          <p:cNvSpPr/>
          <p:nvPr/>
        </p:nvSpPr>
        <p:spPr>
          <a:xfrm>
            <a:off x="948549" y="1409714"/>
            <a:ext cx="194117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Scotia Headline" panose="020B0703020203020204" pitchFamily="34" charset="0"/>
                <a:ea typeface="Scotia Headline" panose="020B0703020203020204" pitchFamily="34" charset="0"/>
              </a:rPr>
              <a:t>Del cliente</a:t>
            </a:r>
            <a:endParaRPr lang="es-ES" sz="2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latin typeface="Scotia Headline" panose="020B0703020203020204" pitchFamily="34" charset="0"/>
              <a:ea typeface="Scotia Headline" panose="020B0703020203020204" pitchFamily="34" charset="0"/>
            </a:endParaRPr>
          </a:p>
        </p:txBody>
      </p:sp>
      <p:pic>
        <p:nvPicPr>
          <p:cNvPr id="13" name="Picture 2" descr="Resultado de imagen para ojo turco rojo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72" t="70780" r="9747" b="11308"/>
          <a:stretch/>
        </p:blipFill>
        <p:spPr bwMode="auto">
          <a:xfrm>
            <a:off x="11397112" y="4779813"/>
            <a:ext cx="656343" cy="62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Imagen relacionada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EFF3FC"/>
              </a:clrFrom>
              <a:clrTo>
                <a:srgbClr val="EFF3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97"/>
          <a:stretch/>
        </p:blipFill>
        <p:spPr bwMode="auto">
          <a:xfrm>
            <a:off x="802598" y="1932934"/>
            <a:ext cx="3185037" cy="29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2 Subtítulo"/>
          <p:cNvSpPr txBox="1">
            <a:spLocks/>
          </p:cNvSpPr>
          <p:nvPr/>
        </p:nvSpPr>
        <p:spPr>
          <a:xfrm>
            <a:off x="3803721" y="2471489"/>
            <a:ext cx="8195708" cy="230832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MX"/>
            </a:defPPr>
            <a:lvl1pPr>
              <a:defRPr b="1"/>
            </a:lvl1pPr>
            <a:lvl2pPr lvl="1"/>
          </a:lstStyle>
          <a:p>
            <a:pPr marL="742950" lvl="1" indent="-285750">
              <a:lnSpc>
                <a:spcPct val="150000"/>
              </a:lnSpc>
              <a:buBlip>
                <a:blip r:embed="rId5"/>
              </a:buBlip>
            </a:pPr>
            <a:r>
              <a:rPr lang="es-MX" sz="2400" b="1" dirty="0" smtClean="0"/>
              <a:t>Edad mínima:   </a:t>
            </a:r>
            <a:r>
              <a:rPr lang="es-MX" sz="2400" dirty="0" smtClean="0"/>
              <a:t>25 años</a:t>
            </a:r>
          </a:p>
          <a:p>
            <a:pPr lvl="1">
              <a:lnSpc>
                <a:spcPct val="150000"/>
              </a:lnSpc>
            </a:pPr>
            <a:endParaRPr lang="es-MX" sz="2400" dirty="0"/>
          </a:p>
          <a:p>
            <a:pPr marL="742950" lvl="1" indent="-285750">
              <a:lnSpc>
                <a:spcPct val="150000"/>
              </a:lnSpc>
              <a:buBlip>
                <a:blip r:embed="rId5"/>
              </a:buBlip>
            </a:pPr>
            <a:r>
              <a:rPr lang="es-MX" sz="2400" b="1" dirty="0" smtClean="0"/>
              <a:t>Edad máxima:  	</a:t>
            </a:r>
            <a:r>
              <a:rPr lang="es-MX" sz="2400" dirty="0" smtClean="0"/>
              <a:t>plazo del crédito + edad = 80 años </a:t>
            </a:r>
          </a:p>
          <a:p>
            <a:pPr lvl="1">
              <a:lnSpc>
                <a:spcPct val="150000"/>
              </a:lnSpc>
            </a:pPr>
            <a:r>
              <a:rPr lang="es-MX" sz="2400" dirty="0"/>
              <a:t>	</a:t>
            </a:r>
            <a:r>
              <a:rPr lang="es-MX" sz="2400" dirty="0" smtClean="0"/>
              <a:t>		64 años 11 meses 29 días </a:t>
            </a:r>
            <a:r>
              <a:rPr lang="es-MX" sz="2400" b="1" dirty="0" smtClean="0">
                <a:solidFill>
                  <a:srgbClr val="FF0000"/>
                </a:solidFill>
              </a:rPr>
              <a:t>**</a:t>
            </a:r>
            <a:endParaRPr lang="es-MX" sz="2400" b="1" dirty="0">
              <a:solidFill>
                <a:srgbClr val="FF0000"/>
              </a:solidFill>
            </a:endParaRPr>
          </a:p>
        </p:txBody>
      </p:sp>
      <p:pic>
        <p:nvPicPr>
          <p:cNvPr id="6" name="Imagen 5" descr="interior superior 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5339"/>
          </a:xfrm>
          <a:prstGeom prst="rect">
            <a:avLst/>
          </a:prstGeom>
        </p:spPr>
      </p:pic>
      <p:sp>
        <p:nvSpPr>
          <p:cNvPr id="7" name="Marcador de contenido 2"/>
          <p:cNvSpPr txBox="1">
            <a:spLocks/>
          </p:cNvSpPr>
          <p:nvPr/>
        </p:nvSpPr>
        <p:spPr>
          <a:xfrm>
            <a:off x="2801526" y="5357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 smtClean="0">
                <a:solidFill>
                  <a:schemeClr val="bg1"/>
                </a:solidFill>
                <a:latin typeface="Frutiger LT for BNS Medium"/>
                <a:cs typeface="Frutiger LT for BNS Medium"/>
              </a:rPr>
              <a:t>2</a:t>
            </a:r>
            <a:endParaRPr lang="es-ES" dirty="0">
              <a:solidFill>
                <a:schemeClr val="bg1"/>
              </a:solidFill>
              <a:latin typeface="Frutiger LT for BNS Medium"/>
              <a:cs typeface="Frutiger LT for BNS Medium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87" y="-19957"/>
            <a:ext cx="3083578" cy="717259"/>
          </a:xfrm>
          <a:prstGeom prst="rect">
            <a:avLst/>
          </a:prstGeom>
        </p:spPr>
      </p:pic>
      <p:sp>
        <p:nvSpPr>
          <p:cNvPr id="9" name="Marcador de contenido 2"/>
          <p:cNvSpPr txBox="1">
            <a:spLocks/>
          </p:cNvSpPr>
          <p:nvPr/>
        </p:nvSpPr>
        <p:spPr>
          <a:xfrm>
            <a:off x="4376226" y="119304"/>
            <a:ext cx="4941065" cy="4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latin typeface="Frutiger LT for BNS Medium"/>
                <a:cs typeface="Frutiger LT for BNS Medium"/>
              </a:rPr>
              <a:t>Políticas de Edad</a:t>
            </a:r>
            <a:endParaRPr lang="es-ES" sz="2400" b="1" dirty="0">
              <a:latin typeface="Frutiger LT for BNS Medium"/>
              <a:cs typeface="Frutiger LT for BNS Medium"/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3690102" y="21622"/>
            <a:ext cx="664184" cy="664184"/>
            <a:chOff x="2322881" y="1536358"/>
            <a:chExt cx="666514" cy="666514"/>
          </a:xfrm>
        </p:grpSpPr>
        <p:grpSp>
          <p:nvGrpSpPr>
            <p:cNvPr id="11" name="Grupo 10"/>
            <p:cNvGrpSpPr/>
            <p:nvPr/>
          </p:nvGrpSpPr>
          <p:grpSpPr>
            <a:xfrm>
              <a:off x="2322881" y="1536358"/>
              <a:ext cx="666514" cy="666514"/>
              <a:chOff x="7177548" y="99293"/>
              <a:chExt cx="521110" cy="521110"/>
            </a:xfrm>
          </p:grpSpPr>
          <p:sp>
            <p:nvSpPr>
              <p:cNvPr id="14" name="Elipse 13"/>
              <p:cNvSpPr/>
              <p:nvPr/>
            </p:nvSpPr>
            <p:spPr>
              <a:xfrm>
                <a:off x="7177548" y="99293"/>
                <a:ext cx="521110" cy="5211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5" name="Elipse 14"/>
              <p:cNvSpPr/>
              <p:nvPr/>
            </p:nvSpPr>
            <p:spPr>
              <a:xfrm>
                <a:off x="7208216" y="129048"/>
                <a:ext cx="442125" cy="442125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0DE1776E-F9CB-7D44-8673-59F2F64498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8270" y="1704277"/>
              <a:ext cx="293161" cy="293161"/>
            </a:xfrm>
            <a:custGeom>
              <a:avLst/>
              <a:gdLst>
                <a:gd name="T0" fmla="*/ 291 w 987"/>
                <a:gd name="T1" fmla="*/ 986 h 987"/>
                <a:gd name="T2" fmla="*/ 291 w 987"/>
                <a:gd name="T3" fmla="*/ 645 h 987"/>
                <a:gd name="T4" fmla="*/ 340 w 987"/>
                <a:gd name="T5" fmla="*/ 596 h 987"/>
                <a:gd name="T6" fmla="*/ 633 w 987"/>
                <a:gd name="T7" fmla="*/ 596 h 987"/>
                <a:gd name="T8" fmla="*/ 682 w 987"/>
                <a:gd name="T9" fmla="*/ 645 h 987"/>
                <a:gd name="T10" fmla="*/ 682 w 987"/>
                <a:gd name="T11" fmla="*/ 986 h 987"/>
                <a:gd name="T12" fmla="*/ 0 w 987"/>
                <a:gd name="T13" fmla="*/ 392 h 987"/>
                <a:gd name="T14" fmla="*/ 0 w 987"/>
                <a:gd name="T15" fmla="*/ 937 h 987"/>
                <a:gd name="T16" fmla="*/ 41 w 987"/>
                <a:gd name="T17" fmla="*/ 986 h 987"/>
                <a:gd name="T18" fmla="*/ 289 w 987"/>
                <a:gd name="T19" fmla="*/ 986 h 987"/>
                <a:gd name="T20" fmla="*/ 0 w 987"/>
                <a:gd name="T21" fmla="*/ 390 h 987"/>
                <a:gd name="T22" fmla="*/ 494 w 987"/>
                <a:gd name="T23" fmla="*/ 0 h 987"/>
                <a:gd name="T24" fmla="*/ 987 w 987"/>
                <a:gd name="T25" fmla="*/ 390 h 987"/>
                <a:gd name="T26" fmla="*/ 681 w 987"/>
                <a:gd name="T27" fmla="*/ 987 h 987"/>
                <a:gd name="T28" fmla="*/ 935 w 987"/>
                <a:gd name="T29" fmla="*/ 987 h 987"/>
                <a:gd name="T30" fmla="*/ 987 w 987"/>
                <a:gd name="T31" fmla="*/ 938 h 987"/>
                <a:gd name="T32" fmla="*/ 987 w 987"/>
                <a:gd name="T33" fmla="*/ 400 h 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7" h="987">
                  <a:moveTo>
                    <a:pt x="291" y="986"/>
                  </a:moveTo>
                  <a:lnTo>
                    <a:pt x="291" y="645"/>
                  </a:lnTo>
                  <a:cubicBezTo>
                    <a:pt x="291" y="618"/>
                    <a:pt x="313" y="596"/>
                    <a:pt x="340" y="596"/>
                  </a:cubicBezTo>
                  <a:lnTo>
                    <a:pt x="633" y="596"/>
                  </a:lnTo>
                  <a:cubicBezTo>
                    <a:pt x="660" y="596"/>
                    <a:pt x="682" y="618"/>
                    <a:pt x="682" y="645"/>
                  </a:cubicBezTo>
                  <a:lnTo>
                    <a:pt x="682" y="986"/>
                  </a:lnTo>
                  <a:moveTo>
                    <a:pt x="0" y="392"/>
                  </a:moveTo>
                  <a:lnTo>
                    <a:pt x="0" y="937"/>
                  </a:lnTo>
                  <a:cubicBezTo>
                    <a:pt x="0" y="964"/>
                    <a:pt x="18" y="986"/>
                    <a:pt x="41" y="986"/>
                  </a:cubicBezTo>
                  <a:lnTo>
                    <a:pt x="289" y="986"/>
                  </a:lnTo>
                  <a:moveTo>
                    <a:pt x="0" y="390"/>
                  </a:moveTo>
                  <a:lnTo>
                    <a:pt x="494" y="0"/>
                  </a:lnTo>
                  <a:lnTo>
                    <a:pt x="987" y="390"/>
                  </a:lnTo>
                  <a:moveTo>
                    <a:pt x="681" y="987"/>
                  </a:moveTo>
                  <a:lnTo>
                    <a:pt x="935" y="987"/>
                  </a:lnTo>
                  <a:cubicBezTo>
                    <a:pt x="964" y="987"/>
                    <a:pt x="987" y="965"/>
                    <a:pt x="987" y="938"/>
                  </a:cubicBezTo>
                  <a:lnTo>
                    <a:pt x="987" y="400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859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/>
          <p:cNvSpPr/>
          <p:nvPr/>
        </p:nvSpPr>
        <p:spPr>
          <a:xfrm>
            <a:off x="9144000" y="80743"/>
            <a:ext cx="1034143" cy="545941"/>
          </a:xfrm>
          <a:prstGeom prst="rect">
            <a:avLst/>
          </a:prstGeom>
          <a:solidFill>
            <a:srgbClr val="FFBB8E"/>
          </a:solidFill>
          <a:ln>
            <a:solidFill>
              <a:srgbClr val="FFB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3" name="Picture 2" descr="Resultado de imagen para ojo turco rojo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72" t="70780" r="9747" b="11308"/>
          <a:stretch/>
        </p:blipFill>
        <p:spPr bwMode="auto">
          <a:xfrm>
            <a:off x="11397112" y="4779813"/>
            <a:ext cx="656343" cy="62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Imagen relacionada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EFF3FC"/>
              </a:clrFrom>
              <a:clrTo>
                <a:srgbClr val="EFF3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97"/>
          <a:stretch/>
        </p:blipFill>
        <p:spPr bwMode="auto">
          <a:xfrm>
            <a:off x="802598" y="1932934"/>
            <a:ext cx="3185037" cy="29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2 Subtítulo"/>
          <p:cNvSpPr txBox="1">
            <a:spLocks/>
          </p:cNvSpPr>
          <p:nvPr/>
        </p:nvSpPr>
        <p:spPr>
          <a:xfrm>
            <a:off x="3677357" y="2707835"/>
            <a:ext cx="8195708" cy="175432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MX"/>
            </a:defPPr>
            <a:lvl1pPr>
              <a:defRPr b="1"/>
            </a:lvl1pPr>
            <a:lvl2pPr lvl="1"/>
          </a:lstStyle>
          <a:p>
            <a:pPr marL="742950" lvl="1" indent="-285750">
              <a:lnSpc>
                <a:spcPct val="150000"/>
              </a:lnSpc>
              <a:buBlip>
                <a:blip r:embed="rId5"/>
              </a:buBlip>
            </a:pPr>
            <a:r>
              <a:rPr lang="es-MX" sz="2400" b="1" dirty="0" smtClean="0"/>
              <a:t>Antigüedad en el empleo: 	</a:t>
            </a:r>
            <a:r>
              <a:rPr lang="es-MX" sz="2400" dirty="0" smtClean="0"/>
              <a:t>empleado =</a:t>
            </a:r>
            <a:r>
              <a:rPr lang="es-MX" sz="2400" b="1" dirty="0" smtClean="0"/>
              <a:t> </a:t>
            </a:r>
            <a:r>
              <a:rPr lang="es-MX" sz="2400" dirty="0" smtClean="0"/>
              <a:t>2 años</a:t>
            </a:r>
          </a:p>
          <a:p>
            <a:pPr lvl="1">
              <a:lnSpc>
                <a:spcPct val="150000"/>
              </a:lnSpc>
            </a:pPr>
            <a:r>
              <a:rPr lang="es-MX" sz="2400" dirty="0"/>
              <a:t>	</a:t>
            </a:r>
            <a:r>
              <a:rPr lang="es-MX" sz="2400" dirty="0" smtClean="0"/>
              <a:t>				independiente = 3 años</a:t>
            </a:r>
          </a:p>
          <a:p>
            <a:pPr lvl="1">
              <a:lnSpc>
                <a:spcPct val="150000"/>
              </a:lnSpc>
            </a:pPr>
            <a:r>
              <a:rPr lang="es-MX" sz="2400" dirty="0"/>
              <a:t>	</a:t>
            </a:r>
            <a:r>
              <a:rPr lang="es-MX" sz="2400" dirty="0" smtClean="0"/>
              <a:t>				empresas = 3 y 4 años</a:t>
            </a:r>
          </a:p>
        </p:txBody>
      </p:sp>
      <p:pic>
        <p:nvPicPr>
          <p:cNvPr id="6" name="Imagen 5" descr="interior superior 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5339"/>
          </a:xfrm>
          <a:prstGeom prst="rect">
            <a:avLst/>
          </a:prstGeom>
        </p:spPr>
      </p:pic>
      <p:sp>
        <p:nvSpPr>
          <p:cNvPr id="7" name="Marcador de contenido 2"/>
          <p:cNvSpPr txBox="1">
            <a:spLocks/>
          </p:cNvSpPr>
          <p:nvPr/>
        </p:nvSpPr>
        <p:spPr>
          <a:xfrm>
            <a:off x="2801526" y="5357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 smtClean="0">
                <a:solidFill>
                  <a:schemeClr val="bg1"/>
                </a:solidFill>
                <a:latin typeface="Frutiger LT for BNS Medium"/>
                <a:cs typeface="Frutiger LT for BNS Medium"/>
              </a:rPr>
              <a:t>2</a:t>
            </a:r>
            <a:endParaRPr lang="es-ES" dirty="0">
              <a:solidFill>
                <a:schemeClr val="bg1"/>
              </a:solidFill>
              <a:latin typeface="Frutiger LT for BNS Medium"/>
              <a:cs typeface="Frutiger LT for BNS Medium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87" y="-19957"/>
            <a:ext cx="3083578" cy="717259"/>
          </a:xfrm>
          <a:prstGeom prst="rect">
            <a:avLst/>
          </a:prstGeom>
        </p:spPr>
      </p:pic>
      <p:sp>
        <p:nvSpPr>
          <p:cNvPr id="9" name="Marcador de contenido 2"/>
          <p:cNvSpPr txBox="1">
            <a:spLocks/>
          </p:cNvSpPr>
          <p:nvPr/>
        </p:nvSpPr>
        <p:spPr>
          <a:xfrm>
            <a:off x="4376226" y="119304"/>
            <a:ext cx="5845460" cy="4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latin typeface="Frutiger LT for BNS Medium"/>
                <a:cs typeface="Frutiger LT for BNS Medium"/>
              </a:rPr>
              <a:t>Políticas de Antigüedad en el empleo</a:t>
            </a:r>
            <a:endParaRPr lang="es-ES" sz="2400" b="1" dirty="0">
              <a:latin typeface="Frutiger LT for BNS Medium"/>
              <a:cs typeface="Frutiger LT for BNS Medium"/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3690102" y="21622"/>
            <a:ext cx="664184" cy="664184"/>
            <a:chOff x="2322881" y="1536358"/>
            <a:chExt cx="666514" cy="666514"/>
          </a:xfrm>
        </p:grpSpPr>
        <p:grpSp>
          <p:nvGrpSpPr>
            <p:cNvPr id="11" name="Grupo 10"/>
            <p:cNvGrpSpPr/>
            <p:nvPr/>
          </p:nvGrpSpPr>
          <p:grpSpPr>
            <a:xfrm>
              <a:off x="2322881" y="1536358"/>
              <a:ext cx="666514" cy="666514"/>
              <a:chOff x="7177548" y="99293"/>
              <a:chExt cx="521110" cy="521110"/>
            </a:xfrm>
          </p:grpSpPr>
          <p:sp>
            <p:nvSpPr>
              <p:cNvPr id="14" name="Elipse 13"/>
              <p:cNvSpPr/>
              <p:nvPr/>
            </p:nvSpPr>
            <p:spPr>
              <a:xfrm>
                <a:off x="7177548" y="99293"/>
                <a:ext cx="521110" cy="5211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5" name="Elipse 14"/>
              <p:cNvSpPr/>
              <p:nvPr/>
            </p:nvSpPr>
            <p:spPr>
              <a:xfrm>
                <a:off x="7208216" y="129048"/>
                <a:ext cx="442125" cy="442125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0DE1776E-F9CB-7D44-8673-59F2F64498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8270" y="1704277"/>
              <a:ext cx="293161" cy="293161"/>
            </a:xfrm>
            <a:custGeom>
              <a:avLst/>
              <a:gdLst>
                <a:gd name="T0" fmla="*/ 291 w 987"/>
                <a:gd name="T1" fmla="*/ 986 h 987"/>
                <a:gd name="T2" fmla="*/ 291 w 987"/>
                <a:gd name="T3" fmla="*/ 645 h 987"/>
                <a:gd name="T4" fmla="*/ 340 w 987"/>
                <a:gd name="T5" fmla="*/ 596 h 987"/>
                <a:gd name="T6" fmla="*/ 633 w 987"/>
                <a:gd name="T7" fmla="*/ 596 h 987"/>
                <a:gd name="T8" fmla="*/ 682 w 987"/>
                <a:gd name="T9" fmla="*/ 645 h 987"/>
                <a:gd name="T10" fmla="*/ 682 w 987"/>
                <a:gd name="T11" fmla="*/ 986 h 987"/>
                <a:gd name="T12" fmla="*/ 0 w 987"/>
                <a:gd name="T13" fmla="*/ 392 h 987"/>
                <a:gd name="T14" fmla="*/ 0 w 987"/>
                <a:gd name="T15" fmla="*/ 937 h 987"/>
                <a:gd name="T16" fmla="*/ 41 w 987"/>
                <a:gd name="T17" fmla="*/ 986 h 987"/>
                <a:gd name="T18" fmla="*/ 289 w 987"/>
                <a:gd name="T19" fmla="*/ 986 h 987"/>
                <a:gd name="T20" fmla="*/ 0 w 987"/>
                <a:gd name="T21" fmla="*/ 390 h 987"/>
                <a:gd name="T22" fmla="*/ 494 w 987"/>
                <a:gd name="T23" fmla="*/ 0 h 987"/>
                <a:gd name="T24" fmla="*/ 987 w 987"/>
                <a:gd name="T25" fmla="*/ 390 h 987"/>
                <a:gd name="T26" fmla="*/ 681 w 987"/>
                <a:gd name="T27" fmla="*/ 987 h 987"/>
                <a:gd name="T28" fmla="*/ 935 w 987"/>
                <a:gd name="T29" fmla="*/ 987 h 987"/>
                <a:gd name="T30" fmla="*/ 987 w 987"/>
                <a:gd name="T31" fmla="*/ 938 h 987"/>
                <a:gd name="T32" fmla="*/ 987 w 987"/>
                <a:gd name="T33" fmla="*/ 400 h 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7" h="987">
                  <a:moveTo>
                    <a:pt x="291" y="986"/>
                  </a:moveTo>
                  <a:lnTo>
                    <a:pt x="291" y="645"/>
                  </a:lnTo>
                  <a:cubicBezTo>
                    <a:pt x="291" y="618"/>
                    <a:pt x="313" y="596"/>
                    <a:pt x="340" y="596"/>
                  </a:cubicBezTo>
                  <a:lnTo>
                    <a:pt x="633" y="596"/>
                  </a:lnTo>
                  <a:cubicBezTo>
                    <a:pt x="660" y="596"/>
                    <a:pt x="682" y="618"/>
                    <a:pt x="682" y="645"/>
                  </a:cubicBezTo>
                  <a:lnTo>
                    <a:pt x="682" y="986"/>
                  </a:lnTo>
                  <a:moveTo>
                    <a:pt x="0" y="392"/>
                  </a:moveTo>
                  <a:lnTo>
                    <a:pt x="0" y="937"/>
                  </a:lnTo>
                  <a:cubicBezTo>
                    <a:pt x="0" y="964"/>
                    <a:pt x="18" y="986"/>
                    <a:pt x="41" y="986"/>
                  </a:cubicBezTo>
                  <a:lnTo>
                    <a:pt x="289" y="986"/>
                  </a:lnTo>
                  <a:moveTo>
                    <a:pt x="0" y="390"/>
                  </a:moveTo>
                  <a:lnTo>
                    <a:pt x="494" y="0"/>
                  </a:lnTo>
                  <a:lnTo>
                    <a:pt x="987" y="390"/>
                  </a:lnTo>
                  <a:moveTo>
                    <a:pt x="681" y="987"/>
                  </a:moveTo>
                  <a:lnTo>
                    <a:pt x="935" y="987"/>
                  </a:lnTo>
                  <a:cubicBezTo>
                    <a:pt x="964" y="987"/>
                    <a:pt x="987" y="965"/>
                    <a:pt x="987" y="938"/>
                  </a:cubicBezTo>
                  <a:lnTo>
                    <a:pt x="987" y="400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</p:grpSp>
      <p:sp>
        <p:nvSpPr>
          <p:cNvPr id="17" name="Rectángulo 16">
            <a:extLst>
              <a:ext uri="{FF2B5EF4-FFF2-40B4-BE49-F238E27FC236}">
                <a16:creationId xmlns:a16="http://schemas.microsoft.com/office/drawing/2014/main" id="{D2596B02-E226-42C9-A1EA-142379045B53}"/>
              </a:ext>
            </a:extLst>
          </p:cNvPr>
          <p:cNvSpPr/>
          <p:nvPr/>
        </p:nvSpPr>
        <p:spPr>
          <a:xfrm>
            <a:off x="948549" y="1409714"/>
            <a:ext cx="194117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Scotia Headline" panose="020B0703020203020204" pitchFamily="34" charset="0"/>
                <a:ea typeface="Scotia Headline" panose="020B0703020203020204" pitchFamily="34" charset="0"/>
              </a:rPr>
              <a:t>Del cliente</a:t>
            </a:r>
            <a:endParaRPr lang="es-ES" sz="2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latin typeface="Scotia Headline" panose="020B0703020203020204" pitchFamily="34" charset="0"/>
              <a:ea typeface="Scotia Headline" panose="020B07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63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463634" y="1961207"/>
            <a:ext cx="827642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MX" sz="2000" dirty="0" smtClean="0">
                <a:latin typeface="Calibri" panose="020F0502020204030204" pitchFamily="34" charset="0"/>
                <a:ea typeface="Calibri" panose="020F0502020204030204" pitchFamily="34" charset="0"/>
              </a:rPr>
              <a:t>Es obligatorio </a:t>
            </a:r>
            <a:r>
              <a:rPr lang="es-MX" sz="2000" dirty="0">
                <a:latin typeface="Calibri" panose="020F0502020204030204" pitchFamily="34" charset="0"/>
                <a:ea typeface="Calibri" panose="020F0502020204030204" pitchFamily="34" charset="0"/>
              </a:rPr>
              <a:t>la captura en la solicitud de crédito y en el sistema de</a:t>
            </a:r>
            <a:r>
              <a:rPr lang="es-MX" sz="2000" dirty="0" smtClean="0"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</a:p>
          <a:p>
            <a:pPr>
              <a:spcAft>
                <a:spcPts val="0"/>
              </a:spcAft>
            </a:pPr>
            <a:endParaRPr lang="es-MX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sz="24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Teléfono celular </a:t>
            </a:r>
            <a:r>
              <a:rPr lang="es-MX" sz="2400" dirty="0">
                <a:latin typeface="Calibri" panose="020F0502020204030204" pitchFamily="34" charset="0"/>
                <a:ea typeface="Calibri" panose="020F0502020204030204" pitchFamily="34" charset="0"/>
              </a:rPr>
              <a:t>(prepago o plan tarifario) </a:t>
            </a:r>
            <a:r>
              <a:rPr lang="es-MX" sz="2400" b="1" dirty="0">
                <a:latin typeface="Calibri" panose="020F0502020204030204" pitchFamily="34" charset="0"/>
                <a:ea typeface="Calibri" panose="020F0502020204030204" pitchFamily="34" charset="0"/>
              </a:rPr>
              <a:t>y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sz="24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Teléfono </a:t>
            </a:r>
            <a:r>
              <a:rPr lang="es-MX" sz="2400" b="1" dirty="0">
                <a:latin typeface="Calibri" panose="020F0502020204030204" pitchFamily="34" charset="0"/>
                <a:ea typeface="Calibri" panose="020F0502020204030204" pitchFamily="34" charset="0"/>
              </a:rPr>
              <a:t>fijo y/o correo electrónico </a:t>
            </a:r>
            <a:r>
              <a:rPr lang="es-MX" sz="2400" dirty="0">
                <a:latin typeface="Calibri" panose="020F0502020204030204" pitchFamily="34" charset="0"/>
                <a:ea typeface="Calibri" panose="020F0502020204030204" pitchFamily="34" charset="0"/>
              </a:rPr>
              <a:t>(de preferencia capturar ambos datos).</a:t>
            </a:r>
          </a:p>
          <a:p>
            <a:pPr>
              <a:spcAft>
                <a:spcPts val="0"/>
              </a:spcAft>
            </a:pPr>
            <a:r>
              <a:rPr lang="es-MX" sz="2000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</p:txBody>
      </p:sp>
      <p:pic>
        <p:nvPicPr>
          <p:cNvPr id="2050" name="Picture 2" descr="Resultado de imagen de telefono icono png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00" y="2873086"/>
            <a:ext cx="1027113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n de celular icono png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04" y="1595264"/>
            <a:ext cx="1026246" cy="102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n de correo electronico icono png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227" y="2666627"/>
            <a:ext cx="1233572" cy="123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2423032" y="5202662"/>
            <a:ext cx="8577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</a:rPr>
              <a:t>Toma en cuenta que la no captura de estos datos generará un reproceso, por lo que te invitamos a capturar </a:t>
            </a:r>
            <a:r>
              <a:rPr lang="es-MX" dirty="0" smtClean="0">
                <a:latin typeface="Calibri" panose="020F0502020204030204" pitchFamily="34" charset="0"/>
                <a:ea typeface="Calibri" panose="020F0502020204030204" pitchFamily="34" charset="0"/>
              </a:rPr>
              <a:t>la información </a:t>
            </a:r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</a:rPr>
              <a:t>completa</a:t>
            </a:r>
            <a:r>
              <a:rPr lang="es-MX" dirty="0" smtClean="0"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s-MX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056" name="Picture 8" descr="Resultado de imagen de toma nota icono png&quot;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9" r="13382" b="12969"/>
          <a:stretch/>
        </p:blipFill>
        <p:spPr bwMode="auto">
          <a:xfrm>
            <a:off x="1250014" y="4913745"/>
            <a:ext cx="1173018" cy="122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esultado de imagen para ojo turco rojo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72" t="70780" r="9747" b="11308"/>
          <a:stretch/>
        </p:blipFill>
        <p:spPr bwMode="auto">
          <a:xfrm>
            <a:off x="11411884" y="4814599"/>
            <a:ext cx="656343" cy="62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esultado de imagen para ojo turco rojo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72" t="70780" r="9747" b="11308"/>
          <a:stretch/>
        </p:blipFill>
        <p:spPr bwMode="auto">
          <a:xfrm>
            <a:off x="11411883" y="5613544"/>
            <a:ext cx="656343" cy="62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 descr="interior superior 4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5339"/>
          </a:xfrm>
          <a:prstGeom prst="rect">
            <a:avLst/>
          </a:prstGeom>
        </p:spPr>
      </p:pic>
      <p:sp>
        <p:nvSpPr>
          <p:cNvPr id="13" name="Marcador de contenido 2"/>
          <p:cNvSpPr txBox="1">
            <a:spLocks/>
          </p:cNvSpPr>
          <p:nvPr/>
        </p:nvSpPr>
        <p:spPr>
          <a:xfrm>
            <a:off x="2801526" y="5357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>
                <a:solidFill>
                  <a:schemeClr val="bg1"/>
                </a:solidFill>
                <a:latin typeface="Frutiger LT for BNS Medium"/>
                <a:cs typeface="Frutiger LT for BNS Medium"/>
              </a:rPr>
              <a:t>4</a:t>
            </a:r>
          </a:p>
        </p:txBody>
      </p:sp>
      <p:grpSp>
        <p:nvGrpSpPr>
          <p:cNvPr id="14" name="Grupo 13"/>
          <p:cNvGrpSpPr/>
          <p:nvPr/>
        </p:nvGrpSpPr>
        <p:grpSpPr>
          <a:xfrm>
            <a:off x="3797217" y="53570"/>
            <a:ext cx="622384" cy="622384"/>
            <a:chOff x="575208" y="2427558"/>
            <a:chExt cx="666514" cy="666514"/>
          </a:xfrm>
        </p:grpSpPr>
        <p:grpSp>
          <p:nvGrpSpPr>
            <p:cNvPr id="15" name="Grupo 14"/>
            <p:cNvGrpSpPr/>
            <p:nvPr/>
          </p:nvGrpSpPr>
          <p:grpSpPr>
            <a:xfrm>
              <a:off x="575208" y="2427558"/>
              <a:ext cx="666514" cy="666514"/>
              <a:chOff x="7177548" y="99293"/>
              <a:chExt cx="521110" cy="521110"/>
            </a:xfrm>
          </p:grpSpPr>
          <p:sp>
            <p:nvSpPr>
              <p:cNvPr id="22" name="Elipse 21"/>
              <p:cNvSpPr/>
              <p:nvPr/>
            </p:nvSpPr>
            <p:spPr>
              <a:xfrm>
                <a:off x="7177548" y="99293"/>
                <a:ext cx="521110" cy="5211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3" name="Elipse 22"/>
              <p:cNvSpPr/>
              <p:nvPr/>
            </p:nvSpPr>
            <p:spPr>
              <a:xfrm>
                <a:off x="7208216" y="129048"/>
                <a:ext cx="442125" cy="442125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grpSp>
          <p:nvGrpSpPr>
            <p:cNvPr id="16" name="Group 260">
              <a:extLst>
                <a:ext uri="{FF2B5EF4-FFF2-40B4-BE49-F238E27FC236}">
                  <a16:creationId xmlns:a16="http://schemas.microsoft.com/office/drawing/2014/main" id="{E418FCB8-6034-0244-9F0A-8D594962C2D8}"/>
                </a:ext>
              </a:extLst>
            </p:cNvPr>
            <p:cNvGrpSpPr/>
            <p:nvPr/>
          </p:nvGrpSpPr>
          <p:grpSpPr>
            <a:xfrm>
              <a:off x="740332" y="2567542"/>
              <a:ext cx="341993" cy="340452"/>
              <a:chOff x="6267450" y="5510212"/>
              <a:chExt cx="352425" cy="350838"/>
            </a:xfrm>
          </p:grpSpPr>
          <p:sp>
            <p:nvSpPr>
              <p:cNvPr id="17" name="Freeform 188">
                <a:extLst>
                  <a:ext uri="{FF2B5EF4-FFF2-40B4-BE49-F238E27FC236}">
                    <a16:creationId xmlns:a16="http://schemas.microsoft.com/office/drawing/2014/main" id="{52BB05E3-6AF0-5B4E-B318-BCCBC48FB5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67450" y="5564187"/>
                <a:ext cx="298450" cy="296863"/>
              </a:xfrm>
              <a:custGeom>
                <a:avLst/>
                <a:gdLst>
                  <a:gd name="T0" fmla="*/ 881 w 881"/>
                  <a:gd name="T1" fmla="*/ 320 h 880"/>
                  <a:gd name="T2" fmla="*/ 881 w 881"/>
                  <a:gd name="T3" fmla="*/ 821 h 880"/>
                  <a:gd name="T4" fmla="*/ 822 w 881"/>
                  <a:gd name="T5" fmla="*/ 880 h 880"/>
                  <a:gd name="T6" fmla="*/ 59 w 881"/>
                  <a:gd name="T7" fmla="*/ 880 h 880"/>
                  <a:gd name="T8" fmla="*/ 0 w 881"/>
                  <a:gd name="T9" fmla="*/ 821 h 880"/>
                  <a:gd name="T10" fmla="*/ 0 w 881"/>
                  <a:gd name="T11" fmla="*/ 58 h 880"/>
                  <a:gd name="T12" fmla="*/ 59 w 881"/>
                  <a:gd name="T13" fmla="*/ 0 h 880"/>
                  <a:gd name="T14" fmla="*/ 561 w 881"/>
                  <a:gd name="T15" fmla="*/ 0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81" h="880">
                    <a:moveTo>
                      <a:pt x="881" y="320"/>
                    </a:moveTo>
                    <a:lnTo>
                      <a:pt x="881" y="821"/>
                    </a:lnTo>
                    <a:cubicBezTo>
                      <a:pt x="881" y="854"/>
                      <a:pt x="855" y="880"/>
                      <a:pt x="822" y="880"/>
                    </a:cubicBezTo>
                    <a:lnTo>
                      <a:pt x="59" y="880"/>
                    </a:lnTo>
                    <a:cubicBezTo>
                      <a:pt x="27" y="880"/>
                      <a:pt x="0" y="854"/>
                      <a:pt x="0" y="821"/>
                    </a:cubicBezTo>
                    <a:lnTo>
                      <a:pt x="0" y="58"/>
                    </a:lnTo>
                    <a:cubicBezTo>
                      <a:pt x="0" y="26"/>
                      <a:pt x="27" y="0"/>
                      <a:pt x="59" y="0"/>
                    </a:cubicBezTo>
                    <a:lnTo>
                      <a:pt x="561" y="0"/>
                    </a:lnTo>
                  </a:path>
                </a:pathLst>
              </a:cu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buClrTx/>
                </a:pPr>
                <a:endParaRPr lang="en-CA" sz="1800" kern="1200" dirty="0">
                  <a:solidFill>
                    <a:srgbClr val="333333"/>
                  </a:solidFill>
                  <a:latin typeface="Arial Regular"/>
                  <a:cs typeface="Helvetica"/>
                </a:endParaRPr>
              </a:p>
            </p:txBody>
          </p:sp>
          <p:sp>
            <p:nvSpPr>
              <p:cNvPr id="18" name="Line 189">
                <a:extLst>
                  <a:ext uri="{FF2B5EF4-FFF2-40B4-BE49-F238E27FC236}">
                    <a16:creationId xmlns:a16="http://schemas.microsoft.com/office/drawing/2014/main" id="{D85DE16F-D8C9-9A4D-AFC5-C0A5360A03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65900" y="5510212"/>
                <a:ext cx="0" cy="10795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buClrTx/>
                </a:pPr>
                <a:endParaRPr lang="en-CA" sz="1800" kern="1200" dirty="0">
                  <a:solidFill>
                    <a:srgbClr val="333333"/>
                  </a:solidFill>
                  <a:latin typeface="Arial Regular"/>
                  <a:cs typeface="Helvetica"/>
                </a:endParaRPr>
              </a:p>
            </p:txBody>
          </p:sp>
          <p:sp>
            <p:nvSpPr>
              <p:cNvPr id="19" name="Line 190">
                <a:extLst>
                  <a:ext uri="{FF2B5EF4-FFF2-40B4-BE49-F238E27FC236}">
                    <a16:creationId xmlns:a16="http://schemas.microsoft.com/office/drawing/2014/main" id="{F659DEAD-4AD6-C341-98A9-3C4F613C19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511925" y="5564187"/>
                <a:ext cx="107950" cy="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buClrTx/>
                </a:pPr>
                <a:endParaRPr lang="en-CA" sz="1800" kern="1200" dirty="0">
                  <a:solidFill>
                    <a:srgbClr val="333333"/>
                  </a:solidFill>
                  <a:latin typeface="Arial Regular"/>
                  <a:cs typeface="Helvetica"/>
                </a:endParaRPr>
              </a:p>
            </p:txBody>
          </p:sp>
          <p:sp>
            <p:nvSpPr>
              <p:cNvPr id="20" name="Freeform 191">
                <a:extLst>
                  <a:ext uri="{FF2B5EF4-FFF2-40B4-BE49-F238E27FC236}">
                    <a16:creationId xmlns:a16="http://schemas.microsoft.com/office/drawing/2014/main" id="{5C027C51-7690-6245-B7C3-52E1BD53E5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29363" y="5727700"/>
                <a:ext cx="180975" cy="69850"/>
              </a:xfrm>
              <a:custGeom>
                <a:avLst/>
                <a:gdLst>
                  <a:gd name="T0" fmla="*/ 536 w 536"/>
                  <a:gd name="T1" fmla="*/ 209 h 209"/>
                  <a:gd name="T2" fmla="*/ 536 w 536"/>
                  <a:gd name="T3" fmla="*/ 121 h 209"/>
                  <a:gd name="T4" fmla="*/ 402 w 536"/>
                  <a:gd name="T5" fmla="*/ 0 h 209"/>
                  <a:gd name="T6" fmla="*/ 134 w 536"/>
                  <a:gd name="T7" fmla="*/ 0 h 209"/>
                  <a:gd name="T8" fmla="*/ 0 w 536"/>
                  <a:gd name="T9" fmla="*/ 121 h 209"/>
                  <a:gd name="T10" fmla="*/ 0 w 536"/>
                  <a:gd name="T11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6" h="209">
                    <a:moveTo>
                      <a:pt x="536" y="209"/>
                    </a:moveTo>
                    <a:lnTo>
                      <a:pt x="536" y="121"/>
                    </a:lnTo>
                    <a:cubicBezTo>
                      <a:pt x="536" y="54"/>
                      <a:pt x="476" y="0"/>
                      <a:pt x="402" y="0"/>
                    </a:cubicBezTo>
                    <a:lnTo>
                      <a:pt x="134" y="0"/>
                    </a:lnTo>
                    <a:cubicBezTo>
                      <a:pt x="60" y="0"/>
                      <a:pt x="0" y="54"/>
                      <a:pt x="0" y="121"/>
                    </a:cubicBezTo>
                    <a:lnTo>
                      <a:pt x="0" y="209"/>
                    </a:lnTo>
                  </a:path>
                </a:pathLst>
              </a:cu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buClrTx/>
                </a:pPr>
                <a:endParaRPr lang="en-CA" sz="1800" kern="1200" dirty="0">
                  <a:solidFill>
                    <a:srgbClr val="333333"/>
                  </a:solidFill>
                  <a:latin typeface="Arial Regular"/>
                  <a:cs typeface="Helvetica"/>
                </a:endParaRPr>
              </a:p>
            </p:txBody>
          </p:sp>
          <p:sp>
            <p:nvSpPr>
              <p:cNvPr id="21" name="Oval 192">
                <a:extLst>
                  <a:ext uri="{FF2B5EF4-FFF2-40B4-BE49-F238E27FC236}">
                    <a16:creationId xmlns:a16="http://schemas.microsoft.com/office/drawing/2014/main" id="{B878AC22-6B95-EC43-9BE7-3B5FB25FD1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80163" y="5616575"/>
                <a:ext cx="79375" cy="80963"/>
              </a:xfrm>
              <a:prstGeom prst="ellipse">
                <a:avLst/>
              </a:pr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buClrTx/>
                </a:pPr>
                <a:endParaRPr lang="en-CA" sz="1800" kern="1200" dirty="0">
                  <a:solidFill>
                    <a:srgbClr val="333333"/>
                  </a:solidFill>
                  <a:latin typeface="Arial Regular"/>
                  <a:cs typeface="Helvetica"/>
                </a:endParaRPr>
              </a:p>
            </p:txBody>
          </p:sp>
        </p:grpSp>
      </p:grpSp>
      <p:pic>
        <p:nvPicPr>
          <p:cNvPr id="24" name="Imagen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071" y="-9673"/>
            <a:ext cx="3083578" cy="717259"/>
          </a:xfrm>
          <a:prstGeom prst="rect">
            <a:avLst/>
          </a:prstGeom>
        </p:spPr>
      </p:pic>
      <p:sp>
        <p:nvSpPr>
          <p:cNvPr id="25" name="Marcador de contenido 2"/>
          <p:cNvSpPr txBox="1">
            <a:spLocks/>
          </p:cNvSpPr>
          <p:nvPr/>
        </p:nvSpPr>
        <p:spPr>
          <a:xfrm>
            <a:off x="4354436" y="125426"/>
            <a:ext cx="4941065" cy="4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latin typeface="Frutiger LT for BNS Medium"/>
                <a:cs typeface="Frutiger LT for BNS Medium"/>
              </a:rPr>
              <a:t>Integración del expediente</a:t>
            </a:r>
            <a:endParaRPr lang="es-ES" sz="2400" b="1" dirty="0">
              <a:latin typeface="Frutiger LT for BNS Medium"/>
              <a:cs typeface="Frutiger LT for B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47875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 descr="SOLICITUD_HIPOTECARIO_DIC19.pdf - Adobe Acrobat Reader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25538" r="37349" b="21938"/>
          <a:stretch/>
        </p:blipFill>
        <p:spPr>
          <a:xfrm>
            <a:off x="709255" y="822011"/>
            <a:ext cx="10425642" cy="5706375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709255" y="3356841"/>
            <a:ext cx="923827" cy="1791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9222" name="Picture 6" descr="Resultado de imagen para question png icon re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6" t="12117" r="12697" b="18965"/>
          <a:stretch/>
        </p:blipFill>
        <p:spPr bwMode="auto">
          <a:xfrm>
            <a:off x="3006395" y="4640156"/>
            <a:ext cx="535759" cy="53846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upo 15"/>
          <p:cNvGrpSpPr/>
          <p:nvPr/>
        </p:nvGrpSpPr>
        <p:grpSpPr>
          <a:xfrm>
            <a:off x="4393167" y="4788478"/>
            <a:ext cx="5073574" cy="875221"/>
            <a:chOff x="4306081" y="4626179"/>
            <a:chExt cx="5073574" cy="875221"/>
          </a:xfrm>
        </p:grpSpPr>
        <p:grpSp>
          <p:nvGrpSpPr>
            <p:cNvPr id="4" name="Grupo 3"/>
            <p:cNvGrpSpPr/>
            <p:nvPr/>
          </p:nvGrpSpPr>
          <p:grpSpPr>
            <a:xfrm>
              <a:off x="4306081" y="4626179"/>
              <a:ext cx="1525297" cy="875221"/>
              <a:chOff x="4165599" y="572655"/>
              <a:chExt cx="5209310" cy="2946400"/>
            </a:xfrm>
          </p:grpSpPr>
          <p:pic>
            <p:nvPicPr>
              <p:cNvPr id="9220" name="Picture 4" descr="Imagen relacionada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64" t="8121" r="2760" b="7170"/>
              <a:stretch/>
            </p:blipFill>
            <p:spPr bwMode="auto">
              <a:xfrm>
                <a:off x="4184072" y="572655"/>
                <a:ext cx="5190837" cy="2946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Rectángulo 1"/>
              <p:cNvSpPr/>
              <p:nvPr/>
            </p:nvSpPr>
            <p:spPr>
              <a:xfrm>
                <a:off x="4165599" y="3318235"/>
                <a:ext cx="1099127" cy="2008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0" name="Rectángulo 19"/>
              <p:cNvSpPr/>
              <p:nvPr/>
            </p:nvSpPr>
            <p:spPr>
              <a:xfrm>
                <a:off x="8264173" y="3276176"/>
                <a:ext cx="1099127" cy="24287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sp>
          <p:nvSpPr>
            <p:cNvPr id="21" name="CuadroTexto 20"/>
            <p:cNvSpPr txBox="1"/>
            <p:nvPr/>
          </p:nvSpPr>
          <p:spPr>
            <a:xfrm rot="20155189">
              <a:off x="5434344" y="4785490"/>
              <a:ext cx="3945311" cy="461665"/>
            </a:xfrm>
            <a:prstGeom prst="rect">
              <a:avLst/>
            </a:prstGeom>
            <a:solidFill>
              <a:schemeClr val="accent5">
                <a:lumMod val="20000"/>
                <a:lumOff val="80000"/>
                <a:alpha val="68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s-MX" sz="24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 n c r e m e n t a   e l   s c o r e</a:t>
              </a:r>
              <a:endParaRPr lang="es-MX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2" name="Rectángulo: esquinas redondeadas 4">
            <a:hlinkClick r:id="rId5" action="ppaction://hlinksldjump"/>
            <a:extLst>
              <a:ext uri="{FF2B5EF4-FFF2-40B4-BE49-F238E27FC236}">
                <a16:creationId xmlns:a16="http://schemas.microsoft.com/office/drawing/2014/main" id="{049FC92E-637B-446B-9F9F-CC5F1B97F3C3}"/>
              </a:ext>
            </a:extLst>
          </p:cNvPr>
          <p:cNvSpPr/>
          <p:nvPr/>
        </p:nvSpPr>
        <p:spPr>
          <a:xfrm>
            <a:off x="3646394" y="1552164"/>
            <a:ext cx="1514764" cy="929681"/>
          </a:xfrm>
          <a:prstGeom prst="roundRect">
            <a:avLst/>
          </a:prstGeom>
          <a:noFill/>
          <a:ln>
            <a:gradFill>
              <a:gsLst>
                <a:gs pos="36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Rectángulo: esquinas redondeadas 4">
            <a:hlinkClick r:id="rId6" action="ppaction://hlinksldjump"/>
            <a:extLst>
              <a:ext uri="{FF2B5EF4-FFF2-40B4-BE49-F238E27FC236}">
                <a16:creationId xmlns:a16="http://schemas.microsoft.com/office/drawing/2014/main" id="{049FC92E-637B-446B-9F9F-CC5F1B97F3C3}"/>
              </a:ext>
            </a:extLst>
          </p:cNvPr>
          <p:cNvSpPr/>
          <p:nvPr/>
        </p:nvSpPr>
        <p:spPr>
          <a:xfrm>
            <a:off x="2025412" y="993364"/>
            <a:ext cx="1514764" cy="345613"/>
          </a:xfrm>
          <a:prstGeom prst="roundRect">
            <a:avLst/>
          </a:prstGeom>
          <a:noFill/>
          <a:ln>
            <a:gradFill>
              <a:gsLst>
                <a:gs pos="36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3" name="Imagen 32" descr="interior 1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5339"/>
          </a:xfrm>
          <a:prstGeom prst="rect">
            <a:avLst/>
          </a:prstGeom>
        </p:spPr>
      </p:pic>
      <p:sp>
        <p:nvSpPr>
          <p:cNvPr id="34" name="Marcador de contenido 2"/>
          <p:cNvSpPr txBox="1">
            <a:spLocks/>
          </p:cNvSpPr>
          <p:nvPr/>
        </p:nvSpPr>
        <p:spPr>
          <a:xfrm>
            <a:off x="2801526" y="5357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 smtClean="0">
                <a:solidFill>
                  <a:schemeClr val="bg1"/>
                </a:solidFill>
                <a:latin typeface="Frutiger LT for BNS Medium"/>
                <a:cs typeface="Frutiger LT for BNS Medium"/>
              </a:rPr>
              <a:t>1</a:t>
            </a:r>
            <a:endParaRPr lang="es-ES" dirty="0">
              <a:solidFill>
                <a:schemeClr val="bg1"/>
              </a:solidFill>
              <a:latin typeface="Frutiger LT for BNS Medium"/>
              <a:cs typeface="Frutiger LT for BNS Medium"/>
            </a:endParaRPr>
          </a:p>
        </p:txBody>
      </p:sp>
      <p:pic>
        <p:nvPicPr>
          <p:cNvPr id="35" name="Imagen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87" y="12701"/>
            <a:ext cx="3083578" cy="717259"/>
          </a:xfrm>
          <a:prstGeom prst="rect">
            <a:avLst/>
          </a:prstGeom>
        </p:spPr>
      </p:pic>
      <p:sp>
        <p:nvSpPr>
          <p:cNvPr id="36" name="Marcador de contenido 2"/>
          <p:cNvSpPr txBox="1">
            <a:spLocks/>
          </p:cNvSpPr>
          <p:nvPr/>
        </p:nvSpPr>
        <p:spPr>
          <a:xfrm>
            <a:off x="4300006" y="125426"/>
            <a:ext cx="4941065" cy="4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latin typeface="Frutiger LT for BNS Medium"/>
                <a:cs typeface="Frutiger LT for BNS Medium"/>
              </a:rPr>
              <a:t>Llenado de Solicitud</a:t>
            </a:r>
            <a:endParaRPr lang="es-ES" sz="2400" b="1" dirty="0">
              <a:latin typeface="Frutiger LT for BNS Medium"/>
              <a:cs typeface="Frutiger LT for BNS Medium"/>
            </a:endParaRPr>
          </a:p>
        </p:txBody>
      </p:sp>
      <p:grpSp>
        <p:nvGrpSpPr>
          <p:cNvPr id="37" name="Grupo 36"/>
          <p:cNvGrpSpPr/>
          <p:nvPr/>
        </p:nvGrpSpPr>
        <p:grpSpPr>
          <a:xfrm>
            <a:off x="3710360" y="110775"/>
            <a:ext cx="521110" cy="521110"/>
            <a:chOff x="7177548" y="99293"/>
            <a:chExt cx="521110" cy="521110"/>
          </a:xfrm>
        </p:grpSpPr>
        <p:sp>
          <p:nvSpPr>
            <p:cNvPr id="38" name="Elipse 37"/>
            <p:cNvSpPr/>
            <p:nvPr/>
          </p:nvSpPr>
          <p:spPr>
            <a:xfrm>
              <a:off x="7177548" y="99293"/>
              <a:ext cx="521110" cy="52111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9" name="Elipse 38"/>
            <p:cNvSpPr/>
            <p:nvPr/>
          </p:nvSpPr>
          <p:spPr>
            <a:xfrm>
              <a:off x="7208216" y="129048"/>
              <a:ext cx="442125" cy="442125"/>
            </a:xfrm>
            <a:prstGeom prst="ellipse">
              <a:avLst/>
            </a:prstGeom>
            <a:noFill/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0" name="Freeform 47">
              <a:extLst>
                <a:ext uri="{FF2B5EF4-FFF2-40B4-BE49-F238E27FC236}">
                  <a16:creationId xmlns:a16="http://schemas.microsoft.com/office/drawing/2014/main" id="{DAC95D8A-38C0-6445-BA20-F6FB04084E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25069" y="232984"/>
              <a:ext cx="228253" cy="228253"/>
            </a:xfrm>
            <a:custGeom>
              <a:avLst/>
              <a:gdLst>
                <a:gd name="T0" fmla="*/ 499 w 924"/>
                <a:gd name="T1" fmla="*/ 550 h 925"/>
                <a:gd name="T2" fmla="*/ 333 w 924"/>
                <a:gd name="T3" fmla="*/ 592 h 925"/>
                <a:gd name="T4" fmla="*/ 374 w 924"/>
                <a:gd name="T5" fmla="*/ 425 h 925"/>
                <a:gd name="T6" fmla="*/ 916 w 924"/>
                <a:gd name="T7" fmla="*/ 134 h 925"/>
                <a:gd name="T8" fmla="*/ 499 w 924"/>
                <a:gd name="T9" fmla="*/ 550 h 925"/>
                <a:gd name="T10" fmla="*/ 916 w 924"/>
                <a:gd name="T11" fmla="*/ 134 h 925"/>
                <a:gd name="T12" fmla="*/ 374 w 924"/>
                <a:gd name="T13" fmla="*/ 425 h 925"/>
                <a:gd name="T14" fmla="*/ 791 w 924"/>
                <a:gd name="T15" fmla="*/ 9 h 925"/>
                <a:gd name="T16" fmla="*/ 374 w 924"/>
                <a:gd name="T17" fmla="*/ 425 h 925"/>
                <a:gd name="T18" fmla="*/ 791 w 924"/>
                <a:gd name="T19" fmla="*/ 9 h 925"/>
                <a:gd name="T20" fmla="*/ 890 w 924"/>
                <a:gd name="T21" fmla="*/ 37 h 925"/>
                <a:gd name="T22" fmla="*/ 916 w 924"/>
                <a:gd name="T23" fmla="*/ 134 h 925"/>
                <a:gd name="T24" fmla="*/ 791 w 924"/>
                <a:gd name="T25" fmla="*/ 490 h 925"/>
                <a:gd name="T26" fmla="*/ 791 w 924"/>
                <a:gd name="T27" fmla="*/ 925 h 925"/>
                <a:gd name="T28" fmla="*/ 0 w 924"/>
                <a:gd name="T29" fmla="*/ 925 h 925"/>
                <a:gd name="T30" fmla="*/ 0 w 924"/>
                <a:gd name="T31" fmla="*/ 134 h 925"/>
                <a:gd name="T32" fmla="*/ 435 w 924"/>
                <a:gd name="T33" fmla="*/ 134 h 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24" h="925">
                  <a:moveTo>
                    <a:pt x="499" y="550"/>
                  </a:moveTo>
                  <a:lnTo>
                    <a:pt x="333" y="592"/>
                  </a:lnTo>
                  <a:lnTo>
                    <a:pt x="374" y="425"/>
                  </a:lnTo>
                  <a:moveTo>
                    <a:pt x="916" y="134"/>
                  </a:moveTo>
                  <a:lnTo>
                    <a:pt x="499" y="550"/>
                  </a:lnTo>
                  <a:lnTo>
                    <a:pt x="916" y="134"/>
                  </a:lnTo>
                  <a:close/>
                  <a:moveTo>
                    <a:pt x="374" y="425"/>
                  </a:moveTo>
                  <a:lnTo>
                    <a:pt x="791" y="9"/>
                  </a:lnTo>
                  <a:lnTo>
                    <a:pt x="374" y="425"/>
                  </a:lnTo>
                  <a:close/>
                  <a:moveTo>
                    <a:pt x="791" y="9"/>
                  </a:moveTo>
                  <a:cubicBezTo>
                    <a:pt x="791" y="9"/>
                    <a:pt x="855" y="0"/>
                    <a:pt x="890" y="37"/>
                  </a:cubicBezTo>
                  <a:cubicBezTo>
                    <a:pt x="924" y="74"/>
                    <a:pt x="916" y="134"/>
                    <a:pt x="916" y="134"/>
                  </a:cubicBezTo>
                  <a:moveTo>
                    <a:pt x="791" y="490"/>
                  </a:moveTo>
                  <a:lnTo>
                    <a:pt x="791" y="925"/>
                  </a:lnTo>
                  <a:lnTo>
                    <a:pt x="0" y="925"/>
                  </a:lnTo>
                  <a:lnTo>
                    <a:pt x="0" y="134"/>
                  </a:lnTo>
                  <a:lnTo>
                    <a:pt x="435" y="134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</p:grpSp>
      <p:pic>
        <p:nvPicPr>
          <p:cNvPr id="25" name="Picture 2" descr="COMUNICADO SEP A DELEGACIÓN D III 31 SECTOR 18 | D III - 31 SNTE 4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5213"/>
          <a:stretch/>
        </p:blipFill>
        <p:spPr bwMode="auto">
          <a:xfrm>
            <a:off x="1805427" y="807896"/>
            <a:ext cx="439969" cy="44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OMUNICADO SEP A DELEGACIÓN D III 31 SECTOR 18 | D III - 31 SNTE 4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5213"/>
          <a:stretch/>
        </p:blipFill>
        <p:spPr bwMode="auto">
          <a:xfrm>
            <a:off x="4856333" y="1276372"/>
            <a:ext cx="439969" cy="44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OMUNICADO SEP A DELEGACIÓN D III 31 SECTOR 18 | D III - 31 SNTE 4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5213"/>
          <a:stretch/>
        </p:blipFill>
        <p:spPr bwMode="auto">
          <a:xfrm>
            <a:off x="2680482" y="2815037"/>
            <a:ext cx="439969" cy="44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80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SOLICITUD_HIPOTECARIO_DIC19.pdf - Adobe Acrobat Reader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0" t="22433" r="36741" b="14253"/>
          <a:stretch/>
        </p:blipFill>
        <p:spPr>
          <a:xfrm>
            <a:off x="1063174" y="716533"/>
            <a:ext cx="9822542" cy="5825783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883426" y="3286591"/>
            <a:ext cx="893143" cy="173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2" name="Picture 6" descr="Resultado de imagen para question png icon re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6" t="12117" r="12697" b="18965"/>
          <a:stretch/>
        </p:blipFill>
        <p:spPr bwMode="auto">
          <a:xfrm>
            <a:off x="7010357" y="780655"/>
            <a:ext cx="448315" cy="45057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18" descr="interior 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5339"/>
          </a:xfrm>
          <a:prstGeom prst="rect">
            <a:avLst/>
          </a:prstGeom>
        </p:spPr>
      </p:pic>
      <p:sp>
        <p:nvSpPr>
          <p:cNvPr id="20" name="Marcador de contenido 2"/>
          <p:cNvSpPr txBox="1">
            <a:spLocks/>
          </p:cNvSpPr>
          <p:nvPr/>
        </p:nvSpPr>
        <p:spPr>
          <a:xfrm>
            <a:off x="2801526" y="53570"/>
            <a:ext cx="852789" cy="6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dirty="0" smtClean="0">
                <a:solidFill>
                  <a:schemeClr val="bg1"/>
                </a:solidFill>
                <a:latin typeface="Frutiger LT for BNS Medium"/>
                <a:cs typeface="Frutiger LT for BNS Medium"/>
              </a:rPr>
              <a:t>1</a:t>
            </a:r>
            <a:endParaRPr lang="es-ES" dirty="0">
              <a:solidFill>
                <a:schemeClr val="bg1"/>
              </a:solidFill>
              <a:latin typeface="Frutiger LT for BNS Medium"/>
              <a:cs typeface="Frutiger LT for BNS Medium"/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87" y="12701"/>
            <a:ext cx="3083578" cy="717259"/>
          </a:xfrm>
          <a:prstGeom prst="rect">
            <a:avLst/>
          </a:prstGeom>
        </p:spPr>
      </p:pic>
      <p:sp>
        <p:nvSpPr>
          <p:cNvPr id="22" name="Marcador de contenido 2"/>
          <p:cNvSpPr txBox="1">
            <a:spLocks/>
          </p:cNvSpPr>
          <p:nvPr/>
        </p:nvSpPr>
        <p:spPr>
          <a:xfrm>
            <a:off x="4300006" y="125426"/>
            <a:ext cx="4941065" cy="4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 smtClean="0">
                <a:latin typeface="Frutiger LT for BNS Medium"/>
                <a:cs typeface="Frutiger LT for BNS Medium"/>
              </a:rPr>
              <a:t>Llenado de Solicitud</a:t>
            </a:r>
            <a:endParaRPr lang="es-ES" sz="2400" b="1" dirty="0">
              <a:latin typeface="Frutiger LT for BNS Medium"/>
              <a:cs typeface="Frutiger LT for BNS Medium"/>
            </a:endParaRPr>
          </a:p>
        </p:txBody>
      </p:sp>
      <p:grpSp>
        <p:nvGrpSpPr>
          <p:cNvPr id="23" name="Grupo 22"/>
          <p:cNvGrpSpPr/>
          <p:nvPr/>
        </p:nvGrpSpPr>
        <p:grpSpPr>
          <a:xfrm>
            <a:off x="3710360" y="110775"/>
            <a:ext cx="521110" cy="521110"/>
            <a:chOff x="7177548" y="99293"/>
            <a:chExt cx="521110" cy="521110"/>
          </a:xfrm>
        </p:grpSpPr>
        <p:sp>
          <p:nvSpPr>
            <p:cNvPr id="24" name="Elipse 23"/>
            <p:cNvSpPr/>
            <p:nvPr/>
          </p:nvSpPr>
          <p:spPr>
            <a:xfrm>
              <a:off x="7177548" y="99293"/>
              <a:ext cx="521110" cy="52111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5" name="Elipse 24"/>
            <p:cNvSpPr/>
            <p:nvPr/>
          </p:nvSpPr>
          <p:spPr>
            <a:xfrm>
              <a:off x="7208216" y="129048"/>
              <a:ext cx="442125" cy="442125"/>
            </a:xfrm>
            <a:prstGeom prst="ellipse">
              <a:avLst/>
            </a:prstGeom>
            <a:noFill/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6" name="Freeform 47">
              <a:extLst>
                <a:ext uri="{FF2B5EF4-FFF2-40B4-BE49-F238E27FC236}">
                  <a16:creationId xmlns:a16="http://schemas.microsoft.com/office/drawing/2014/main" id="{DAC95D8A-38C0-6445-BA20-F6FB04084E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25069" y="232984"/>
              <a:ext cx="228253" cy="228253"/>
            </a:xfrm>
            <a:custGeom>
              <a:avLst/>
              <a:gdLst>
                <a:gd name="T0" fmla="*/ 499 w 924"/>
                <a:gd name="T1" fmla="*/ 550 h 925"/>
                <a:gd name="T2" fmla="*/ 333 w 924"/>
                <a:gd name="T3" fmla="*/ 592 h 925"/>
                <a:gd name="T4" fmla="*/ 374 w 924"/>
                <a:gd name="T5" fmla="*/ 425 h 925"/>
                <a:gd name="T6" fmla="*/ 916 w 924"/>
                <a:gd name="T7" fmla="*/ 134 h 925"/>
                <a:gd name="T8" fmla="*/ 499 w 924"/>
                <a:gd name="T9" fmla="*/ 550 h 925"/>
                <a:gd name="T10" fmla="*/ 916 w 924"/>
                <a:gd name="T11" fmla="*/ 134 h 925"/>
                <a:gd name="T12" fmla="*/ 374 w 924"/>
                <a:gd name="T13" fmla="*/ 425 h 925"/>
                <a:gd name="T14" fmla="*/ 791 w 924"/>
                <a:gd name="T15" fmla="*/ 9 h 925"/>
                <a:gd name="T16" fmla="*/ 374 w 924"/>
                <a:gd name="T17" fmla="*/ 425 h 925"/>
                <a:gd name="T18" fmla="*/ 791 w 924"/>
                <a:gd name="T19" fmla="*/ 9 h 925"/>
                <a:gd name="T20" fmla="*/ 890 w 924"/>
                <a:gd name="T21" fmla="*/ 37 h 925"/>
                <a:gd name="T22" fmla="*/ 916 w 924"/>
                <a:gd name="T23" fmla="*/ 134 h 925"/>
                <a:gd name="T24" fmla="*/ 791 w 924"/>
                <a:gd name="T25" fmla="*/ 490 h 925"/>
                <a:gd name="T26" fmla="*/ 791 w 924"/>
                <a:gd name="T27" fmla="*/ 925 h 925"/>
                <a:gd name="T28" fmla="*/ 0 w 924"/>
                <a:gd name="T29" fmla="*/ 925 h 925"/>
                <a:gd name="T30" fmla="*/ 0 w 924"/>
                <a:gd name="T31" fmla="*/ 134 h 925"/>
                <a:gd name="T32" fmla="*/ 435 w 924"/>
                <a:gd name="T33" fmla="*/ 134 h 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24" h="925">
                  <a:moveTo>
                    <a:pt x="499" y="550"/>
                  </a:moveTo>
                  <a:lnTo>
                    <a:pt x="333" y="592"/>
                  </a:lnTo>
                  <a:lnTo>
                    <a:pt x="374" y="425"/>
                  </a:lnTo>
                  <a:moveTo>
                    <a:pt x="916" y="134"/>
                  </a:moveTo>
                  <a:lnTo>
                    <a:pt x="499" y="550"/>
                  </a:lnTo>
                  <a:lnTo>
                    <a:pt x="916" y="134"/>
                  </a:lnTo>
                  <a:close/>
                  <a:moveTo>
                    <a:pt x="374" y="425"/>
                  </a:moveTo>
                  <a:lnTo>
                    <a:pt x="791" y="9"/>
                  </a:lnTo>
                  <a:lnTo>
                    <a:pt x="374" y="425"/>
                  </a:lnTo>
                  <a:close/>
                  <a:moveTo>
                    <a:pt x="791" y="9"/>
                  </a:moveTo>
                  <a:cubicBezTo>
                    <a:pt x="791" y="9"/>
                    <a:pt x="855" y="0"/>
                    <a:pt x="890" y="37"/>
                  </a:cubicBezTo>
                  <a:cubicBezTo>
                    <a:pt x="924" y="74"/>
                    <a:pt x="916" y="134"/>
                    <a:pt x="916" y="134"/>
                  </a:cubicBezTo>
                  <a:moveTo>
                    <a:pt x="791" y="490"/>
                  </a:moveTo>
                  <a:lnTo>
                    <a:pt x="791" y="925"/>
                  </a:lnTo>
                  <a:lnTo>
                    <a:pt x="0" y="925"/>
                  </a:lnTo>
                  <a:lnTo>
                    <a:pt x="0" y="134"/>
                  </a:lnTo>
                  <a:lnTo>
                    <a:pt x="435" y="134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buClrTx/>
              </a:pPr>
              <a:endParaRPr lang="en-CA" sz="1800" kern="1200" dirty="0">
                <a:solidFill>
                  <a:srgbClr val="333333"/>
                </a:solidFill>
                <a:latin typeface="Arial Regular"/>
                <a:cs typeface="Helvetica"/>
              </a:endParaRPr>
            </a:p>
          </p:txBody>
        </p:sp>
      </p:grpSp>
      <p:pic>
        <p:nvPicPr>
          <p:cNvPr id="15" name="Picture 2" descr="COMUNICADO SEP A DELEGACIÓN D III 31 SECTOR 18 | D III - 31 SNTE 4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5213"/>
          <a:stretch/>
        </p:blipFill>
        <p:spPr bwMode="auto">
          <a:xfrm>
            <a:off x="9021086" y="5920291"/>
            <a:ext cx="439969" cy="44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OMUNICADO SEP A DELEGACIÓN D III 31 SECTOR 18 | D III - 31 SNTE 4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5213"/>
          <a:stretch/>
        </p:blipFill>
        <p:spPr bwMode="auto">
          <a:xfrm>
            <a:off x="4572000" y="3526896"/>
            <a:ext cx="439969" cy="44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11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34292</TotalTime>
  <Words>4058</Words>
  <Application>Microsoft Office PowerPoint</Application>
  <PresentationFormat>Panorámica</PresentationFormat>
  <Paragraphs>752</Paragraphs>
  <Slides>75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75</vt:i4>
      </vt:variant>
    </vt:vector>
  </HeadingPairs>
  <TitlesOfParts>
    <vt:vector size="93" baseType="lpstr">
      <vt:lpstr>ＭＳ Ｐゴシック</vt:lpstr>
      <vt:lpstr>Arial</vt:lpstr>
      <vt:lpstr>Arial Black</vt:lpstr>
      <vt:lpstr>Arial Narrow</vt:lpstr>
      <vt:lpstr>Arial Regular</vt:lpstr>
      <vt:lpstr>Calibri</vt:lpstr>
      <vt:lpstr>Calibri Light</vt:lpstr>
      <vt:lpstr>Franklin Gothic Demi</vt:lpstr>
      <vt:lpstr>Frutiger LT for BNS Medium</vt:lpstr>
      <vt:lpstr>Helvetica</vt:lpstr>
      <vt:lpstr>Poppins</vt:lpstr>
      <vt:lpstr>Scotia</vt:lpstr>
      <vt:lpstr>Scotia Headline</vt:lpstr>
      <vt:lpstr>Segoe Script</vt:lpstr>
      <vt:lpstr>Segoe UI Symbol</vt:lpstr>
      <vt:lpstr>Symbol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Grupo Financiero Scotiabank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Martinez Garcia, Olivia</dc:creator>
  <cp:lastModifiedBy>Gonzalez Fabela, Diego Rene</cp:lastModifiedBy>
  <cp:revision>460</cp:revision>
  <dcterms:created xsi:type="dcterms:W3CDTF">2019-06-10T19:50:08Z</dcterms:created>
  <dcterms:modified xsi:type="dcterms:W3CDTF">2020-05-12T16:51:29Z</dcterms:modified>
</cp:coreProperties>
</file>